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0" r:id="rId3"/>
    <p:sldId id="267" r:id="rId4"/>
    <p:sldId id="266" r:id="rId5"/>
    <p:sldId id="291" r:id="rId6"/>
    <p:sldId id="258" r:id="rId7"/>
    <p:sldId id="269" r:id="rId8"/>
    <p:sldId id="271" r:id="rId9"/>
    <p:sldId id="272" r:id="rId10"/>
    <p:sldId id="275" r:id="rId11"/>
    <p:sldId id="284" r:id="rId12"/>
    <p:sldId id="276" r:id="rId13"/>
    <p:sldId id="293" r:id="rId14"/>
    <p:sldId id="279" r:id="rId15"/>
    <p:sldId id="280" r:id="rId16"/>
    <p:sldId id="281" r:id="rId17"/>
    <p:sldId id="282" r:id="rId18"/>
    <p:sldId id="283" r:id="rId19"/>
    <p:sldId id="298" r:id="rId20"/>
    <p:sldId id="288" r:id="rId21"/>
    <p:sldId id="277" r:id="rId22"/>
    <p:sldId id="265" r:id="rId23"/>
    <p:sldId id="286" r:id="rId24"/>
    <p:sldId id="285" r:id="rId25"/>
    <p:sldId id="287" r:id="rId26"/>
    <p:sldId id="289" r:id="rId27"/>
    <p:sldId id="270" r:id="rId28"/>
    <p:sldId id="299" r:id="rId29"/>
    <p:sldId id="292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99"/>
    <a:srgbClr val="33CCCC"/>
    <a:srgbClr val="3A9DB8"/>
    <a:srgbClr val="808080"/>
    <a:srgbClr val="820019"/>
    <a:srgbClr val="56B1CA"/>
    <a:srgbClr val="FF7979"/>
    <a:srgbClr val="0066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2270731273324"/>
          <c:y val="4.453394529762985E-2"/>
          <c:w val="0.7800701919858446"/>
          <c:h val="0.8381186194841131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2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5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1128</c:v>
                </c:pt>
                <c:pt idx="1">
                  <c:v>1292</c:v>
                </c:pt>
                <c:pt idx="2">
                  <c:v>1316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100"/>
        <c:axId val="194459136"/>
        <c:axId val="131487936"/>
      </c:barChart>
      <c:catAx>
        <c:axId val="19445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487936"/>
        <c:crosses val="autoZero"/>
        <c:auto val="1"/>
        <c:lblAlgn val="ctr"/>
        <c:lblOffset val="100"/>
        <c:noMultiLvlLbl val="0"/>
      </c:catAx>
      <c:valAx>
        <c:axId val="131487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445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2270731273324"/>
          <c:y val="4.453394529762985E-2"/>
          <c:w val="0.7800701919858446"/>
          <c:h val="0.8381186194841131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2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5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48</c:v>
                </c:pt>
                <c:pt idx="1">
                  <c:v>44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65"/>
        <c:axId val="100381184"/>
        <c:axId val="99803136"/>
      </c:barChart>
      <c:catAx>
        <c:axId val="10038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803136"/>
        <c:crosses val="autoZero"/>
        <c:auto val="1"/>
        <c:lblAlgn val="ctr"/>
        <c:lblOffset val="100"/>
        <c:noMultiLvlLbl val="0"/>
      </c:catAx>
      <c:valAx>
        <c:axId val="998031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038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8D0E8-C0FF-4D21-AA07-AB6BF59CF5F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B85A-65ED-46E2-B823-A43BBBD0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4348-0C24-45DD-8FCA-175356F840A7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88EA-6A77-491B-9630-C44EA4676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3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8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43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82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11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82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82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43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81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1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3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5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8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8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0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88EA-6A77-491B-9630-C44EA46768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8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7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3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8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8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9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8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8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7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823F-8CE8-4271-A876-F853D7E9EEB3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56F5-2FAE-45B4-9F82-6719FA7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52" y="-146735"/>
            <a:ext cx="9352052" cy="732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16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85555" y="3996907"/>
            <a:ext cx="1319608" cy="3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52" tIns="51825" rIns="103652" bIns="5182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1382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7F7F7F">
                    <a:lumMod val="75000"/>
                  </a:srgbClr>
                </a:solidFill>
                <a:latin typeface="Arial"/>
                <a:ea typeface="微软雅黑"/>
              </a:rPr>
              <a:t>ПРОЕКТ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+mj-cs"/>
            </a:endParaRPr>
          </a:p>
        </p:txBody>
      </p:sp>
      <p:grpSp>
        <p:nvGrpSpPr>
          <p:cNvPr id="9" name="组合 37"/>
          <p:cNvGrpSpPr/>
          <p:nvPr/>
        </p:nvGrpSpPr>
        <p:grpSpPr>
          <a:xfrm>
            <a:off x="2684781" y="2149299"/>
            <a:ext cx="1745273" cy="1796288"/>
            <a:chOff x="1127396" y="7660122"/>
            <a:chExt cx="2106062" cy="2167624"/>
          </a:xfrm>
        </p:grpSpPr>
        <p:pic>
          <p:nvPicPr>
            <p:cNvPr id="1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96" y="7660122"/>
              <a:ext cx="2106062" cy="216762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1467602" y="8279163"/>
              <a:ext cx="1386247" cy="92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0</a:t>
              </a:r>
              <a:r>
                <a:rPr lang="ru-RU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2</a:t>
              </a:r>
              <a:endParaRPr lang="zh-CN" altLang="en-US" sz="6000" b="0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2402541" y="5027167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同心圆 4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4" name="椭圆 42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5" name="组合 43"/>
          <p:cNvGrpSpPr/>
          <p:nvPr/>
        </p:nvGrpSpPr>
        <p:grpSpPr>
          <a:xfrm>
            <a:off x="1120352" y="44919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椭圆 4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7" name="椭圆 4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18" name="组合 46"/>
          <p:cNvGrpSpPr/>
          <p:nvPr/>
        </p:nvGrpSpPr>
        <p:grpSpPr>
          <a:xfrm>
            <a:off x="467544" y="4957770"/>
            <a:ext cx="676603" cy="703478"/>
            <a:chOff x="1517331" y="1125257"/>
            <a:chExt cx="2204282" cy="2291839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椭圆 4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0" name="椭圆 48"/>
            <p:cNvSpPr/>
            <p:nvPr/>
          </p:nvSpPr>
          <p:spPr>
            <a:xfrm>
              <a:off x="1551217" y="1246702"/>
              <a:ext cx="2170394" cy="217039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1578150" y="4901336"/>
            <a:ext cx="334341" cy="334341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椭圆 5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3" name="椭圆 5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4" name="组合 52"/>
          <p:cNvGrpSpPr/>
          <p:nvPr/>
        </p:nvGrpSpPr>
        <p:grpSpPr>
          <a:xfrm>
            <a:off x="7529114" y="11660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椭圆 5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6" name="椭圆 5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8252626" y="1218695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椭圆 56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9" name="椭圆 57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0" name="组合 58"/>
          <p:cNvGrpSpPr/>
          <p:nvPr/>
        </p:nvGrpSpPr>
        <p:grpSpPr>
          <a:xfrm>
            <a:off x="6472930" y="1455506"/>
            <a:ext cx="710338" cy="710338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椭圆 59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2" name="椭圆 60"/>
            <p:cNvSpPr/>
            <p:nvPr/>
          </p:nvSpPr>
          <p:spPr>
            <a:xfrm>
              <a:off x="1521260" y="1188026"/>
              <a:ext cx="2141513" cy="214151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3" name="组合 61"/>
          <p:cNvGrpSpPr/>
          <p:nvPr/>
        </p:nvGrpSpPr>
        <p:grpSpPr>
          <a:xfrm>
            <a:off x="8290150" y="1893216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同心圆 6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5" name="椭圆 63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36" name="Line 548"/>
          <p:cNvSpPr>
            <a:spLocks noChangeShapeType="1"/>
          </p:cNvSpPr>
          <p:nvPr/>
        </p:nvSpPr>
        <p:spPr bwMode="auto">
          <a:xfrm flipH="1" flipV="1">
            <a:off x="4492296" y="2285714"/>
            <a:ext cx="0" cy="287147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987960" y="188640"/>
            <a:ext cx="5112568" cy="72008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НАЦИОНАЛЬНЫЙ ПРОЕКТ </a:t>
            </a:r>
            <a:r>
              <a:rPr lang="ru-RU" sz="2600" b="1" dirty="0" smtClean="0">
                <a:solidFill>
                  <a:schemeClr val="bg1"/>
                </a:solidFill>
              </a:rPr>
              <a:t>«РАЗВИТИЕ ОБРАЗОВАНИЯ»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4595812" y="3956863"/>
            <a:ext cx="480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6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«Успех </a:t>
            </a:r>
            <a:br>
              <a:rPr lang="ru-RU" altLang="zh-CN" sz="36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ru-RU" altLang="zh-CN" sz="36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каждого ребёнка</a:t>
            </a:r>
            <a:r>
              <a:rPr kumimoji="0" lang="ru-RU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»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7" y="0"/>
            <a:ext cx="9217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19"/>
          <p:cNvSpPr/>
          <p:nvPr/>
        </p:nvSpPr>
        <p:spPr>
          <a:xfrm>
            <a:off x="5416108" y="1484784"/>
            <a:ext cx="3100468" cy="2225967"/>
          </a:xfrm>
          <a:custGeom>
            <a:avLst/>
            <a:gdLst>
              <a:gd name="connsiteX0" fmla="*/ 0 w 5598874"/>
              <a:gd name="connsiteY0" fmla="*/ 0 h 1253446"/>
              <a:gd name="connsiteX1" fmla="*/ 5598874 w 5598874"/>
              <a:gd name="connsiteY1" fmla="*/ 0 h 1253446"/>
              <a:gd name="connsiteX2" fmla="*/ 5598874 w 5598874"/>
              <a:gd name="connsiteY2" fmla="*/ 1253446 h 1253446"/>
              <a:gd name="connsiteX3" fmla="*/ 0 w 5598874"/>
              <a:gd name="connsiteY3" fmla="*/ 1253446 h 1253446"/>
              <a:gd name="connsiteX4" fmla="*/ 0 w 5598874"/>
              <a:gd name="connsiteY4" fmla="*/ 0 h 1253446"/>
              <a:gd name="connsiteX0" fmla="*/ 0 w 5598874"/>
              <a:gd name="connsiteY0" fmla="*/ 1828800 h 3082246"/>
              <a:gd name="connsiteX1" fmla="*/ 5579824 w 5598874"/>
              <a:gd name="connsiteY1" fmla="*/ 0 h 3082246"/>
              <a:gd name="connsiteX2" fmla="*/ 5598874 w 5598874"/>
              <a:gd name="connsiteY2" fmla="*/ 3082246 h 3082246"/>
              <a:gd name="connsiteX3" fmla="*/ 0 w 5598874"/>
              <a:gd name="connsiteY3" fmla="*/ 3082246 h 3082246"/>
              <a:gd name="connsiteX4" fmla="*/ 0 w 5598874"/>
              <a:gd name="connsiteY4" fmla="*/ 1828800 h 3082246"/>
              <a:gd name="connsiteX0" fmla="*/ 0 w 5579824"/>
              <a:gd name="connsiteY0" fmla="*/ 1828800 h 3082246"/>
              <a:gd name="connsiteX1" fmla="*/ 5579824 w 5579824"/>
              <a:gd name="connsiteY1" fmla="*/ 0 h 3082246"/>
              <a:gd name="connsiteX2" fmla="*/ 5579824 w 5579824"/>
              <a:gd name="connsiteY2" fmla="*/ 1234396 h 3082246"/>
              <a:gd name="connsiteX3" fmla="*/ 0 w 5579824"/>
              <a:gd name="connsiteY3" fmla="*/ 3082246 h 3082246"/>
              <a:gd name="connsiteX4" fmla="*/ 0 w 5579824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24871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34396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9349" h="3082246">
                <a:moveTo>
                  <a:pt x="0" y="1828800"/>
                </a:moveTo>
                <a:lnTo>
                  <a:pt x="5579824" y="0"/>
                </a:lnTo>
                <a:lnTo>
                  <a:pt x="5589349" y="1234396"/>
                </a:lnTo>
                <a:lnTo>
                  <a:pt x="0" y="3082246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260648"/>
            <a:ext cx="5537319" cy="62533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36512" y="1082959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  <a:sp3d prstMaterial="matte"/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Развитие способностей ребёнка через участие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в конкурсах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и олимпиадах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1" name="矩形 19"/>
          <p:cNvSpPr/>
          <p:nvPr/>
        </p:nvSpPr>
        <p:spPr>
          <a:xfrm>
            <a:off x="5411984" y="4163369"/>
            <a:ext cx="3100468" cy="2170936"/>
          </a:xfrm>
          <a:custGeom>
            <a:avLst/>
            <a:gdLst>
              <a:gd name="connsiteX0" fmla="*/ 0 w 5598874"/>
              <a:gd name="connsiteY0" fmla="*/ 0 h 1253446"/>
              <a:gd name="connsiteX1" fmla="*/ 5598874 w 5598874"/>
              <a:gd name="connsiteY1" fmla="*/ 0 h 1253446"/>
              <a:gd name="connsiteX2" fmla="*/ 5598874 w 5598874"/>
              <a:gd name="connsiteY2" fmla="*/ 1253446 h 1253446"/>
              <a:gd name="connsiteX3" fmla="*/ 0 w 5598874"/>
              <a:gd name="connsiteY3" fmla="*/ 1253446 h 1253446"/>
              <a:gd name="connsiteX4" fmla="*/ 0 w 5598874"/>
              <a:gd name="connsiteY4" fmla="*/ 0 h 1253446"/>
              <a:gd name="connsiteX0" fmla="*/ 0 w 5598874"/>
              <a:gd name="connsiteY0" fmla="*/ 1828800 h 3082246"/>
              <a:gd name="connsiteX1" fmla="*/ 5579824 w 5598874"/>
              <a:gd name="connsiteY1" fmla="*/ 0 h 3082246"/>
              <a:gd name="connsiteX2" fmla="*/ 5598874 w 5598874"/>
              <a:gd name="connsiteY2" fmla="*/ 3082246 h 3082246"/>
              <a:gd name="connsiteX3" fmla="*/ 0 w 5598874"/>
              <a:gd name="connsiteY3" fmla="*/ 3082246 h 3082246"/>
              <a:gd name="connsiteX4" fmla="*/ 0 w 5598874"/>
              <a:gd name="connsiteY4" fmla="*/ 1828800 h 3082246"/>
              <a:gd name="connsiteX0" fmla="*/ 0 w 5579824"/>
              <a:gd name="connsiteY0" fmla="*/ 1828800 h 3082246"/>
              <a:gd name="connsiteX1" fmla="*/ 5579824 w 5579824"/>
              <a:gd name="connsiteY1" fmla="*/ 0 h 3082246"/>
              <a:gd name="connsiteX2" fmla="*/ 5579824 w 5579824"/>
              <a:gd name="connsiteY2" fmla="*/ 1234396 h 3082246"/>
              <a:gd name="connsiteX3" fmla="*/ 0 w 5579824"/>
              <a:gd name="connsiteY3" fmla="*/ 3082246 h 3082246"/>
              <a:gd name="connsiteX4" fmla="*/ 0 w 5579824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24871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34396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85196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  <a:gd name="connsiteX0" fmla="*/ 0 w 5589349"/>
              <a:gd name="connsiteY0" fmla="*/ 1790700 h 3044146"/>
              <a:gd name="connsiteX1" fmla="*/ 5567124 w 5589349"/>
              <a:gd name="connsiteY1" fmla="*/ 0 h 3044146"/>
              <a:gd name="connsiteX2" fmla="*/ 5589349 w 5589349"/>
              <a:gd name="connsiteY2" fmla="*/ 1247096 h 3044146"/>
              <a:gd name="connsiteX3" fmla="*/ 0 w 5589349"/>
              <a:gd name="connsiteY3" fmla="*/ 3044146 h 3044146"/>
              <a:gd name="connsiteX4" fmla="*/ 0 w 5589349"/>
              <a:gd name="connsiteY4" fmla="*/ 1790700 h 3044146"/>
              <a:gd name="connsiteX0" fmla="*/ 0 w 5589349"/>
              <a:gd name="connsiteY0" fmla="*/ 1790700 h 3006046"/>
              <a:gd name="connsiteX1" fmla="*/ 5567124 w 5589349"/>
              <a:gd name="connsiteY1" fmla="*/ 0 h 3006046"/>
              <a:gd name="connsiteX2" fmla="*/ 5589349 w 5589349"/>
              <a:gd name="connsiteY2" fmla="*/ 1247096 h 3006046"/>
              <a:gd name="connsiteX3" fmla="*/ 0 w 5589349"/>
              <a:gd name="connsiteY3" fmla="*/ 3006046 h 3006046"/>
              <a:gd name="connsiteX4" fmla="*/ 0 w 5589349"/>
              <a:gd name="connsiteY4" fmla="*/ 1790700 h 3006046"/>
              <a:gd name="connsiteX0" fmla="*/ 0 w 5589349"/>
              <a:gd name="connsiteY0" fmla="*/ 1765300 h 3006046"/>
              <a:gd name="connsiteX1" fmla="*/ 5567124 w 5589349"/>
              <a:gd name="connsiteY1" fmla="*/ 0 h 3006046"/>
              <a:gd name="connsiteX2" fmla="*/ 5589349 w 5589349"/>
              <a:gd name="connsiteY2" fmla="*/ 1247096 h 3006046"/>
              <a:gd name="connsiteX3" fmla="*/ 0 w 5589349"/>
              <a:gd name="connsiteY3" fmla="*/ 3006046 h 3006046"/>
              <a:gd name="connsiteX4" fmla="*/ 0 w 5589349"/>
              <a:gd name="connsiteY4" fmla="*/ 1765300 h 300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9349" h="3006046">
                <a:moveTo>
                  <a:pt x="0" y="1765300"/>
                </a:moveTo>
                <a:lnTo>
                  <a:pt x="5567124" y="0"/>
                </a:lnTo>
                <a:lnTo>
                  <a:pt x="5589349" y="1247096"/>
                </a:lnTo>
                <a:lnTo>
                  <a:pt x="0" y="3006046"/>
                </a:lnTo>
                <a:lnTo>
                  <a:pt x="0" y="17653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" name="矩形 19"/>
          <p:cNvSpPr/>
          <p:nvPr/>
        </p:nvSpPr>
        <p:spPr>
          <a:xfrm>
            <a:off x="5416108" y="2831055"/>
            <a:ext cx="3100468" cy="2225967"/>
          </a:xfrm>
          <a:custGeom>
            <a:avLst/>
            <a:gdLst>
              <a:gd name="connsiteX0" fmla="*/ 0 w 5598874"/>
              <a:gd name="connsiteY0" fmla="*/ 0 h 1253446"/>
              <a:gd name="connsiteX1" fmla="*/ 5598874 w 5598874"/>
              <a:gd name="connsiteY1" fmla="*/ 0 h 1253446"/>
              <a:gd name="connsiteX2" fmla="*/ 5598874 w 5598874"/>
              <a:gd name="connsiteY2" fmla="*/ 1253446 h 1253446"/>
              <a:gd name="connsiteX3" fmla="*/ 0 w 5598874"/>
              <a:gd name="connsiteY3" fmla="*/ 1253446 h 1253446"/>
              <a:gd name="connsiteX4" fmla="*/ 0 w 5598874"/>
              <a:gd name="connsiteY4" fmla="*/ 0 h 1253446"/>
              <a:gd name="connsiteX0" fmla="*/ 0 w 5598874"/>
              <a:gd name="connsiteY0" fmla="*/ 1828800 h 3082246"/>
              <a:gd name="connsiteX1" fmla="*/ 5579824 w 5598874"/>
              <a:gd name="connsiteY1" fmla="*/ 0 h 3082246"/>
              <a:gd name="connsiteX2" fmla="*/ 5598874 w 5598874"/>
              <a:gd name="connsiteY2" fmla="*/ 3082246 h 3082246"/>
              <a:gd name="connsiteX3" fmla="*/ 0 w 5598874"/>
              <a:gd name="connsiteY3" fmla="*/ 3082246 h 3082246"/>
              <a:gd name="connsiteX4" fmla="*/ 0 w 5598874"/>
              <a:gd name="connsiteY4" fmla="*/ 1828800 h 3082246"/>
              <a:gd name="connsiteX0" fmla="*/ 0 w 5579824"/>
              <a:gd name="connsiteY0" fmla="*/ 1828800 h 3082246"/>
              <a:gd name="connsiteX1" fmla="*/ 5579824 w 5579824"/>
              <a:gd name="connsiteY1" fmla="*/ 0 h 3082246"/>
              <a:gd name="connsiteX2" fmla="*/ 5579824 w 5579824"/>
              <a:gd name="connsiteY2" fmla="*/ 1234396 h 3082246"/>
              <a:gd name="connsiteX3" fmla="*/ 0 w 5579824"/>
              <a:gd name="connsiteY3" fmla="*/ 3082246 h 3082246"/>
              <a:gd name="connsiteX4" fmla="*/ 0 w 5579824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24871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  <a:gd name="connsiteX0" fmla="*/ 0 w 5589349"/>
              <a:gd name="connsiteY0" fmla="*/ 1828800 h 3082246"/>
              <a:gd name="connsiteX1" fmla="*/ 5579824 w 5589349"/>
              <a:gd name="connsiteY1" fmla="*/ 0 h 3082246"/>
              <a:gd name="connsiteX2" fmla="*/ 5589349 w 5589349"/>
              <a:gd name="connsiteY2" fmla="*/ 1234396 h 3082246"/>
              <a:gd name="connsiteX3" fmla="*/ 0 w 5589349"/>
              <a:gd name="connsiteY3" fmla="*/ 3082246 h 3082246"/>
              <a:gd name="connsiteX4" fmla="*/ 0 w 5589349"/>
              <a:gd name="connsiteY4" fmla="*/ 1828800 h 30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9349" h="3082246">
                <a:moveTo>
                  <a:pt x="0" y="1828800"/>
                </a:moveTo>
                <a:lnTo>
                  <a:pt x="5579824" y="0"/>
                </a:lnTo>
                <a:lnTo>
                  <a:pt x="5589349" y="1234396"/>
                </a:lnTo>
                <a:lnTo>
                  <a:pt x="0" y="3082246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3" name="juxing1"/>
          <p:cNvSpPr/>
          <p:nvPr/>
        </p:nvSpPr>
        <p:spPr>
          <a:xfrm>
            <a:off x="5426688" y="2811806"/>
            <a:ext cx="3105752" cy="90522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5" name="文本框 23"/>
          <p:cNvSpPr txBox="1"/>
          <p:nvPr/>
        </p:nvSpPr>
        <p:spPr>
          <a:xfrm>
            <a:off x="4673119" y="5810168"/>
            <a:ext cx="379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ea typeface="+mj-ea"/>
                <a:cs typeface="Tahoma" panose="020B0604030504040204" pitchFamily="34" charset="0"/>
              </a:rPr>
              <a:t>Add your text here and write down your personal idea add your text</a:t>
            </a:r>
            <a:endParaRPr lang="zh-CN" altLang="en-US" sz="1400" dirty="0">
              <a:solidFill>
                <a:schemeClr val="bg1"/>
              </a:solidFill>
              <a:ea typeface="+mj-ea"/>
              <a:cs typeface="Tahoma" panose="020B0604030504040204" pitchFamily="34" charset="0"/>
            </a:endParaRPr>
          </a:p>
        </p:txBody>
      </p:sp>
      <p:sp>
        <p:nvSpPr>
          <p:cNvPr id="26" name="juxing2"/>
          <p:cNvSpPr/>
          <p:nvPr/>
        </p:nvSpPr>
        <p:spPr>
          <a:xfrm>
            <a:off x="5416108" y="4151796"/>
            <a:ext cx="3105752" cy="90522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8" name="juxing3"/>
          <p:cNvSpPr/>
          <p:nvPr/>
        </p:nvSpPr>
        <p:spPr>
          <a:xfrm>
            <a:off x="5360509" y="5428607"/>
            <a:ext cx="3105752" cy="90522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4" name="juxing1"/>
          <p:cNvSpPr/>
          <p:nvPr/>
        </p:nvSpPr>
        <p:spPr>
          <a:xfrm>
            <a:off x="5406700" y="1484784"/>
            <a:ext cx="3105752" cy="90522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5" name="文本框 21"/>
          <p:cNvSpPr txBox="1"/>
          <p:nvPr/>
        </p:nvSpPr>
        <p:spPr>
          <a:xfrm>
            <a:off x="5344100" y="5696554"/>
            <a:ext cx="303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ОБЩЕОБРАЗОВАТЕЛЬНЫЙ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6" name="文本框 21"/>
          <p:cNvSpPr txBox="1"/>
          <p:nvPr/>
        </p:nvSpPr>
        <p:spPr>
          <a:xfrm>
            <a:off x="5416108" y="44371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МУНИЦИПАЛЬНЫЙ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5416108" y="3064364"/>
            <a:ext cx="299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РЕГИОНАЛЬНЫЙ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38" name="文本框 21"/>
          <p:cNvSpPr txBox="1"/>
          <p:nvPr/>
        </p:nvSpPr>
        <p:spPr>
          <a:xfrm>
            <a:off x="5416108" y="1737342"/>
            <a:ext cx="298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ВСЕРОССИЙСКИЙ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anose="020B0604030504040204" pitchFamily="34" charset="0"/>
            </a:endParaRPr>
          </a:p>
        </p:txBody>
      </p:sp>
      <p:pic>
        <p:nvPicPr>
          <p:cNvPr id="39" name="Picture 7" descr="Герб района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08BE9"/>
              </a:clrFrom>
              <a:clrTo>
                <a:srgbClr val="E08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372" y="4325399"/>
            <a:ext cx="518405" cy="615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DavydochkinaSB.ADMSR\Pictures\iCAA36IL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r="17932"/>
          <a:stretch/>
        </p:blipFill>
        <p:spPr bwMode="auto">
          <a:xfrm>
            <a:off x="7792372" y="1628800"/>
            <a:ext cx="564402" cy="5978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E:\Со старого ПК\Обнаруженный\ФОТО\Геральдика\гербы\Герб ХМАО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7918" r="15590" b="6667"/>
          <a:stretch/>
        </p:blipFill>
        <p:spPr bwMode="auto">
          <a:xfrm>
            <a:off x="7792372" y="2935748"/>
            <a:ext cx="543754" cy="6372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195736" y="3083939"/>
            <a:ext cx="302433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раскрытие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способностей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талантов каждого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  <a:endParaRPr lang="ru-RU" sz="2800" b="1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20749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455144" y="1227786"/>
            <a:ext cx="1532680" cy="218762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  <a:scene3d>
            <a:camera prst="orthographicFron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36512" y="1082959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7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Увеличение </a:t>
            </a:r>
            <a:br>
              <a:rPr lang="ru-RU" altLang="zh-CN" sz="17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7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на 4,5 % доли обучающихся 4-11 классов, участвующих во всероссийской олимпиаде школьников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84746" y="188640"/>
            <a:ext cx="5537319" cy="625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smtClean="0"/>
              <a:t>НАЦИОНАЛЬНЫЙ ПРОЕКТ «РАЗВИТИЕ ОБРАЗОВАНИЯ»</a:t>
            </a:r>
            <a:br>
              <a:rPr lang="ru-RU" sz="1400" smtClean="0"/>
            </a:br>
            <a:r>
              <a:rPr lang="ru-RU" sz="1000" smtClean="0"/>
              <a:t/>
            </a:r>
            <a:br>
              <a:rPr lang="ru-RU" sz="1000" smtClean="0"/>
            </a:br>
            <a:r>
              <a:rPr lang="ru-RU" sz="2800" b="1" smtClean="0"/>
              <a:t>«УСПЕХ КАЖДОГО РЕБЁНКА»</a:t>
            </a:r>
            <a:endParaRPr lang="ru-RU" sz="10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8945672"/>
              </p:ext>
            </p:extLst>
          </p:nvPr>
        </p:nvGraphicFramePr>
        <p:xfrm>
          <a:off x="2627784" y="2852936"/>
          <a:ext cx="2930219" cy="327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09731" y="6021288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МУНИЦИПАЛЬНЫЙ этап</a:t>
            </a:r>
            <a:endParaRPr lang="ru-RU" sz="2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428499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РЕГИОНАЛЬНЫЙ этап</a:t>
            </a:r>
            <a:endParaRPr lang="ru-RU" sz="2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56397662"/>
              </p:ext>
            </p:extLst>
          </p:nvPr>
        </p:nvGraphicFramePr>
        <p:xfrm>
          <a:off x="5796136" y="1224244"/>
          <a:ext cx="2880320" cy="333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6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316"/>
            <a:ext cx="9207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14"/>
          <p:cNvSpPr>
            <a:spLocks/>
          </p:cNvSpPr>
          <p:nvPr/>
        </p:nvSpPr>
        <p:spPr bwMode="auto">
          <a:xfrm>
            <a:off x="2296633" y="1090980"/>
            <a:ext cx="1339263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4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scene3d>
            <a:camera prst="orthographicFront"/>
            <a:lightRig rig="balanced" dir="t"/>
          </a:scene3d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7200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403648" y="1013326"/>
            <a:ext cx="1732959" cy="241567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  <a:scene3d>
            <a:camera prst="orthographicFron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36512" y="1082959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Реализация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приоритетного проекта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«Доступное дополнительное образование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для детей»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06089"/>
              </p:ext>
            </p:extLst>
          </p:nvPr>
        </p:nvGraphicFramePr>
        <p:xfrm>
          <a:off x="2699792" y="2025770"/>
          <a:ext cx="6280721" cy="4544966"/>
        </p:xfrm>
        <a:graphic>
          <a:graphicData uri="http://schemas.openxmlformats.org/drawingml/2006/table">
            <a:tbl>
              <a:tblPr firstRow="1" firstCol="1" bandRow="1"/>
              <a:tblGrid>
                <a:gridCol w="3059992"/>
                <a:gridCol w="828440"/>
                <a:gridCol w="736105"/>
                <a:gridCol w="864096"/>
                <a:gridCol w="792088"/>
              </a:tblGrid>
              <a:tr h="328502">
                <a:tc rowSpan="2">
                  <a:txBody>
                    <a:bodyPr/>
                    <a:lstStyle/>
                    <a:p>
                      <a:pPr marR="4445" indent="44323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показателя портфеля проектов, </a:t>
                      </a:r>
                      <a:r>
                        <a:rPr lang="ru-RU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единицы </a:t>
                      </a: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измерения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  <a:alpha val="7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R="4445" indent="44323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Целевое значение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223274">
                <a:tc>
                  <a:txBody>
                    <a:bodyPr/>
                    <a:lstStyle/>
                    <a:p>
                      <a:pPr marL="0" marR="4445" indent="0" algn="l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dirty="0">
                          <a:effectLst/>
                        </a:rPr>
                        <a:t>1. Доля детей в возрасте от 5 до 18 лет, охваченных дополнительными общеобразовательными программами, в общей численности детей этой категории, </a:t>
                      </a:r>
                      <a:r>
                        <a:rPr lang="ru-RU" sz="1400" b="1" dirty="0">
                          <a:effectLst/>
                        </a:rPr>
                        <a:t>в том числе</a:t>
                      </a:r>
                      <a:r>
                        <a:rPr lang="ru-RU" sz="1400" dirty="0">
                          <a:effectLst/>
                        </a:rPr>
                        <a:t>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68,0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72,0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75,0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75,0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469904">
                <a:tc>
                  <a:txBody>
                    <a:bodyPr/>
                    <a:lstStyle/>
                    <a:p>
                      <a:pPr marL="354013" marR="4445" indent="0" algn="l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dirty="0">
                          <a:effectLst/>
                        </a:rPr>
                        <a:t>1.1. </a:t>
                      </a:r>
                      <a:r>
                        <a:rPr lang="ru-RU" sz="1400" dirty="0" smtClean="0">
                          <a:effectLst/>
                        </a:rPr>
                        <a:t>Обучающихся </a:t>
                      </a:r>
                      <a:r>
                        <a:rPr lang="ru-RU" sz="1400" dirty="0">
                          <a:effectLst/>
                        </a:rPr>
                        <a:t>по </a:t>
                      </a:r>
                      <a:r>
                        <a:rPr lang="ru-RU" sz="1400" dirty="0" smtClean="0">
                          <a:effectLst/>
                        </a:rPr>
                        <a:t>дополнительным </a:t>
                      </a:r>
                      <a:r>
                        <a:rPr lang="ru-RU" sz="1400" dirty="0">
                          <a:effectLst/>
                        </a:rPr>
                        <a:t>общеобразовательным  </a:t>
                      </a:r>
                      <a:r>
                        <a:rPr lang="ru-RU" sz="1400" b="1" dirty="0">
                          <a:effectLst/>
                        </a:rPr>
                        <a:t>программам естественнонаучной и технической направленностей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14,5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16,0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18,0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20,0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354013" marR="4445" indent="0" algn="l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400" dirty="0">
                          <a:effectLst/>
                        </a:rPr>
                        <a:t>1.2. </a:t>
                      </a:r>
                      <a:r>
                        <a:rPr lang="ru-RU" sz="1400" b="1" dirty="0" smtClean="0">
                          <a:effectLst/>
                        </a:rPr>
                        <a:t>Проживающих </a:t>
                      </a:r>
                      <a:r>
                        <a:rPr lang="ru-RU" sz="1400" b="1" dirty="0">
                          <a:effectLst/>
                        </a:rPr>
                        <a:t>в сельской местности</a:t>
                      </a:r>
                      <a:r>
                        <a:rPr lang="ru-RU" sz="1400" dirty="0">
                          <a:effectLst/>
                        </a:rPr>
                        <a:t>, обучающихся по дополнительным общеобразовательным программам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26,5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28,0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29,0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10000"/>
                        </a:lnSpc>
                        <a:spcAft>
                          <a:spcPts val="320"/>
                        </a:spcAft>
                      </a:pPr>
                      <a:r>
                        <a:rPr lang="ru-RU" sz="1800" dirty="0">
                          <a:effectLst/>
                        </a:rPr>
                        <a:t>30,0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05" marR="6530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3208615" y="1186183"/>
            <a:ext cx="5827881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Целевые показатели приоритетного проекта «Доступное дополнительное образование» </a:t>
            </a: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 </a:t>
            </a:r>
            <a:r>
              <a:rPr lang="ru-RU" sz="2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2018-2021 годы</a:t>
            </a:r>
            <a:endParaRPr lang="ru-RU" sz="2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2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0"/>
            <a:ext cx="9207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12"/>
          <p:cNvSpPr>
            <a:spLocks/>
          </p:cNvSpPr>
          <p:nvPr/>
        </p:nvSpPr>
        <p:spPr bwMode="auto">
          <a:xfrm>
            <a:off x="3101936" y="1090980"/>
            <a:ext cx="1067920" cy="1440663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38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96633" y="1090980"/>
            <a:ext cx="1339263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7200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pic>
        <p:nvPicPr>
          <p:cNvPr id="13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31643"/>
            <a:ext cx="762895" cy="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721410" y="1090980"/>
            <a:ext cx="1453128" cy="2437413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511" y="1013326"/>
            <a:ext cx="2573991" cy="3077371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18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5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Обеспечение доступности дополнительного образования детей с инвалидностью и ОВЗ</a:t>
            </a:r>
            <a:br>
              <a:rPr lang="ru-RU" altLang="zh-CN" sz="15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5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до уровня 70% от общего числа детей данной категории, в </a:t>
            </a:r>
            <a:r>
              <a:rPr lang="ru-RU" altLang="zh-CN" sz="155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т.ч</a:t>
            </a:r>
            <a:r>
              <a:rPr lang="ru-RU" altLang="zh-CN" sz="15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. </a:t>
            </a:r>
            <a:br>
              <a:rPr lang="ru-RU" altLang="zh-CN" sz="15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5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с использованием дистанционных технологий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550" kern="0" dirty="0" smtClean="0">
                <a:solidFill>
                  <a:srgbClr val="8200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9" y="2243164"/>
            <a:ext cx="5542915" cy="3695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8" descr="D:\desktop\未标题-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1" y="2531643"/>
            <a:ext cx="627940" cy="4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633" y="3374948"/>
            <a:ext cx="911982" cy="6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D:\desktop\未标题-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009" y="2918369"/>
            <a:ext cx="762895" cy="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D:\desktop\未标题-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820" y="2210905"/>
            <a:ext cx="483925" cy="3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D:\desktop\未标题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65047"/>
            <a:ext cx="1422879" cy="12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44623"/>
            <a:ext cx="9207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DavydochkinaSB.ADMSR\Desktop\2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" r="3363" b="54375"/>
          <a:stretch/>
        </p:blipFill>
        <p:spPr bwMode="auto">
          <a:xfrm flipH="1">
            <a:off x="1331640" y="1667021"/>
            <a:ext cx="7776864" cy="37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14"/>
          <p:cNvSpPr>
            <a:spLocks/>
          </p:cNvSpPr>
          <p:nvPr/>
        </p:nvSpPr>
        <p:spPr bwMode="auto">
          <a:xfrm>
            <a:off x="3635896" y="1090980"/>
            <a:ext cx="967849" cy="117186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3101936" y="1090980"/>
            <a:ext cx="1067920" cy="1440663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38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96633" y="1090980"/>
            <a:ext cx="1339263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62533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608583" y="1196752"/>
            <a:ext cx="1453128" cy="2187625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9" name="Freeform 12"/>
          <p:cNvSpPr>
            <a:spLocks noChangeAspect="1"/>
          </p:cNvSpPr>
          <p:nvPr/>
        </p:nvSpPr>
        <p:spPr bwMode="auto">
          <a:xfrm>
            <a:off x="7985983" y="594503"/>
            <a:ext cx="670121" cy="837646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2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bliqueBottomLeft"/>
            <a:lightRig rig="balanced" dir="t"/>
          </a:scene3d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0" name="Freeform 13"/>
          <p:cNvSpPr>
            <a:spLocks noChangeAspect="1"/>
          </p:cNvSpPr>
          <p:nvPr/>
        </p:nvSpPr>
        <p:spPr bwMode="auto">
          <a:xfrm>
            <a:off x="7919552" y="116632"/>
            <a:ext cx="634808" cy="79278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/>
          <a:scene3d>
            <a:camera prst="obliqueBottomLef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1" name="Freeform 14"/>
          <p:cNvSpPr>
            <a:spLocks noChangeAspect="1"/>
          </p:cNvSpPr>
          <p:nvPr/>
        </p:nvSpPr>
        <p:spPr bwMode="auto">
          <a:xfrm>
            <a:off x="7531168" y="404664"/>
            <a:ext cx="655049" cy="818616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bliqueBottomLeft"/>
            <a:lightRig rig="balanced" dir="t"/>
          </a:scene3d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3659" r="60232"/>
          <a:stretch/>
        </p:blipFill>
        <p:spPr>
          <a:xfrm>
            <a:off x="7757453" y="2806188"/>
            <a:ext cx="630971" cy="910844"/>
          </a:xfrm>
          <a:prstGeom prst="roundRect">
            <a:avLst>
              <a:gd name="adj" fmla="val 11111"/>
            </a:avLst>
          </a:prstGeom>
          <a:ln w="5715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36000"/>
          <a:stretch/>
        </p:blipFill>
        <p:spPr>
          <a:xfrm>
            <a:off x="2646576" y="4045961"/>
            <a:ext cx="2287537" cy="325200"/>
          </a:xfrm>
          <a:prstGeom prst="rect">
            <a:avLst/>
          </a:prstGeom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95535" y="5373216"/>
            <a:ext cx="8961245" cy="141372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182563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Базовое оборудование   </a:t>
            </a:r>
          </a:p>
          <a:p>
            <a:pPr marL="630238" lvl="1" indent="-182563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Компьютерное оснащение</a:t>
            </a:r>
          </a:p>
          <a:p>
            <a:pPr marL="630238" lvl="1" indent="-182563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Производственная зона</a:t>
            </a:r>
          </a:p>
          <a:p>
            <a:pPr marL="630238" lvl="1" indent="-182563">
              <a:lnSpc>
                <a:spcPct val="8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2"/>
                </a:solidFill>
              </a:rPr>
              <a:t>Медиатехнологии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630238" lvl="1" indent="-182563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Электроника и робототехника</a:t>
            </a:r>
          </a:p>
          <a:p>
            <a:pPr marL="630238" lvl="1" indent="-182563">
              <a:lnSpc>
                <a:spcPct val="80000"/>
              </a:lnSpc>
              <a:spcBef>
                <a:spcPts val="0"/>
              </a:spcBef>
            </a:pPr>
            <a:endParaRPr lang="ru-RU" sz="1800" dirty="0" smtClean="0">
              <a:solidFill>
                <a:schemeClr val="tx2"/>
              </a:solidFill>
            </a:endParaRPr>
          </a:p>
          <a:p>
            <a:pPr marL="177800" lvl="1" indent="-177800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Астрономия</a:t>
            </a:r>
          </a:p>
          <a:p>
            <a:pPr marL="177800" lvl="1" indent="-177800">
              <a:lnSpc>
                <a:spcPct val="8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2"/>
                </a:solidFill>
              </a:rPr>
              <a:t>Геоинформатика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177800" lvl="1" indent="-177800">
              <a:lnSpc>
                <a:spcPct val="8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2"/>
                </a:solidFill>
              </a:rPr>
              <a:t>Наноисследования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177800" lvl="1" indent="-177800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Дополненная и виртуальная реальность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36512" y="1082959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Реализация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проекта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мобильного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детского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технопарка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0"/>
            <a:ext cx="9207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14"/>
          <p:cNvSpPr>
            <a:spLocks/>
          </p:cNvSpPr>
          <p:nvPr/>
        </p:nvSpPr>
        <p:spPr bwMode="auto">
          <a:xfrm>
            <a:off x="3635896" y="1090980"/>
            <a:ext cx="967849" cy="117186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4" name="Freeform 13"/>
          <p:cNvSpPr>
            <a:spLocks noChangeAspect="1"/>
          </p:cNvSpPr>
          <p:nvPr/>
        </p:nvSpPr>
        <p:spPr bwMode="auto">
          <a:xfrm>
            <a:off x="4225238" y="1145477"/>
            <a:ext cx="634808" cy="79278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  <a:scene3d>
            <a:camera prst="obliqueBottomLef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3101936" y="1090980"/>
            <a:ext cx="1067920" cy="1440663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38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96633" y="1090980"/>
            <a:ext cx="1339263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608583" y="1196752"/>
            <a:ext cx="1453128" cy="2187625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884746" y="211380"/>
            <a:ext cx="5537319" cy="62533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>
            <a:off x="36512" y="1082959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Реализация </a:t>
            </a:r>
            <a:b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проекта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«Билет в будущее»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" name="Надпись 337944"/>
          <p:cNvSpPr txBox="1">
            <a:spLocks noChangeArrowheads="1"/>
          </p:cNvSpPr>
          <p:nvPr/>
        </p:nvSpPr>
        <p:spPr bwMode="auto">
          <a:xfrm>
            <a:off x="323528" y="4757718"/>
            <a:ext cx="3683311" cy="3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«ГОРОД ПРОФЕССИЙ»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82001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58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62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65"/>
          <p:cNvSpPr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67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73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74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Рисунок 1042" descr="Вырезка экрана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70" y="1223281"/>
            <a:ext cx="4916675" cy="54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-27384"/>
            <a:ext cx="9270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14"/>
          <p:cNvSpPr>
            <a:spLocks noChangeAspect="1"/>
          </p:cNvSpPr>
          <p:nvPr/>
        </p:nvSpPr>
        <p:spPr bwMode="auto">
          <a:xfrm>
            <a:off x="4598097" y="1145477"/>
            <a:ext cx="477960" cy="59730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scene3d>
            <a:camera prst="obliqueBottomLeft"/>
            <a:lightRig rig="balanced" dir="t"/>
          </a:scene3d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4" name="Freeform 13"/>
          <p:cNvSpPr>
            <a:spLocks noChangeAspect="1"/>
          </p:cNvSpPr>
          <p:nvPr/>
        </p:nvSpPr>
        <p:spPr bwMode="auto">
          <a:xfrm>
            <a:off x="4225238" y="1145477"/>
            <a:ext cx="634808" cy="79278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  <a:scene3d>
            <a:camera prst="obliqueBottomLef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3635896" y="1090980"/>
            <a:ext cx="967849" cy="117186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3101936" y="1090980"/>
            <a:ext cx="1067920" cy="1440663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38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96633" y="1090980"/>
            <a:ext cx="1339263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270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57606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pic>
        <p:nvPicPr>
          <p:cNvPr id="13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326" y="2559303"/>
            <a:ext cx="548530" cy="3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954" y="3390364"/>
            <a:ext cx="911982" cy="6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D:\desktop\未标题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65047"/>
            <a:ext cx="1422879" cy="12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608583" y="1196752"/>
            <a:ext cx="1453128" cy="2187625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27000"/>
          </a:effectLst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18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009" y="2918369"/>
            <a:ext cx="762895" cy="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821" y="2210905"/>
            <a:ext cx="422822" cy="2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611" y="1938261"/>
            <a:ext cx="270421" cy="1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482" y="1747608"/>
            <a:ext cx="270421" cy="1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15"/>
          <p:cNvSpPr>
            <a:spLocks/>
          </p:cNvSpPr>
          <p:nvPr/>
        </p:nvSpPr>
        <p:spPr bwMode="auto">
          <a:xfrm>
            <a:off x="36512" y="1082959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Проведение открытых он-</a:t>
            </a:r>
            <a:r>
              <a:rPr lang="ru-RU" altLang="zh-CN" sz="175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лайн</a:t>
            </a: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уроков «</a:t>
            </a:r>
            <a:r>
              <a:rPr lang="ru-RU" altLang="zh-CN" sz="175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Проектория</a:t>
            </a: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», направленного </a:t>
            </a:r>
            <a:b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на раннюю профориентацию детей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7"/>
          <a:srcRect l="18900" t="11091" r="18484" b="4623"/>
          <a:stretch/>
        </p:blipFill>
        <p:spPr>
          <a:xfrm>
            <a:off x="2189210" y="3473624"/>
            <a:ext cx="4800802" cy="3051720"/>
          </a:xfrm>
          <a:prstGeom prst="round2DiagRect">
            <a:avLst>
              <a:gd name="adj1" fmla="val 0"/>
              <a:gd name="adj2" fmla="val 261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/>
          <p:nvPr/>
        </p:nvPicPr>
        <p:blipFill rotWithShape="1">
          <a:blip r:embed="rId8"/>
          <a:srcRect l="17332" t="13546" r="14716" b="4901"/>
          <a:stretch/>
        </p:blipFill>
        <p:spPr>
          <a:xfrm>
            <a:off x="5013692" y="1385534"/>
            <a:ext cx="4036625" cy="2403506"/>
          </a:xfrm>
          <a:prstGeom prst="round2DiagRect">
            <a:avLst>
              <a:gd name="adj1" fmla="val 0"/>
              <a:gd name="adj2" fmla="val 1677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0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-59396"/>
            <a:ext cx="9355544" cy="69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12"/>
          <p:cNvSpPr>
            <a:spLocks noChangeAspect="1"/>
          </p:cNvSpPr>
          <p:nvPr/>
        </p:nvSpPr>
        <p:spPr bwMode="auto">
          <a:xfrm>
            <a:off x="4928496" y="1090980"/>
            <a:ext cx="376671" cy="470836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2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90500"/>
          </a:effectLst>
          <a:scene3d>
            <a:camera prst="obliqueBottomLeft"/>
            <a:lightRig rig="balanced" dir="t"/>
          </a:scene3d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6" name="Freeform 14"/>
          <p:cNvSpPr>
            <a:spLocks noChangeAspect="1"/>
          </p:cNvSpPr>
          <p:nvPr/>
        </p:nvSpPr>
        <p:spPr bwMode="auto">
          <a:xfrm>
            <a:off x="4598097" y="1145477"/>
            <a:ext cx="477960" cy="59730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90500"/>
          </a:effectLst>
          <a:scene3d>
            <a:camera prst="obliqueBottomLeft"/>
            <a:lightRig rig="balanced" dir="t"/>
          </a:scene3d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4" name="Freeform 13"/>
          <p:cNvSpPr>
            <a:spLocks noChangeAspect="1"/>
          </p:cNvSpPr>
          <p:nvPr/>
        </p:nvSpPr>
        <p:spPr bwMode="auto">
          <a:xfrm>
            <a:off x="4225238" y="1145477"/>
            <a:ext cx="634808" cy="79278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90500"/>
          </a:effectLst>
          <a:scene3d>
            <a:camera prst="obliqueBottomLef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3635896" y="1090980"/>
            <a:ext cx="967849" cy="117186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905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3101936" y="1090980"/>
            <a:ext cx="1067920" cy="1440663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38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90500"/>
          </a:effectLst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96633" y="1090980"/>
            <a:ext cx="1339263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905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62533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pic>
        <p:nvPicPr>
          <p:cNvPr id="13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326" y="2559303"/>
            <a:ext cx="548530" cy="3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D:\desktop\未标题-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954" y="3390364"/>
            <a:ext cx="911982" cy="6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D:\desktop\未标题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65047"/>
            <a:ext cx="1422879" cy="12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8"/>
          <p:cNvSpPr>
            <a:spLocks/>
          </p:cNvSpPr>
          <p:nvPr/>
        </p:nvSpPr>
        <p:spPr bwMode="auto">
          <a:xfrm>
            <a:off x="-26978" y="764704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608583" y="1196752"/>
            <a:ext cx="1453128" cy="2187625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90500"/>
          </a:effectLst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18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5009" y="2918369"/>
            <a:ext cx="762895" cy="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821" y="2210905"/>
            <a:ext cx="422822" cy="2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611" y="1938261"/>
            <a:ext cx="270421" cy="1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496" y="1772816"/>
            <a:ext cx="220407" cy="1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D:\desktop\未标题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82163"/>
            <a:ext cx="157103" cy="1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36931"/>
              </p:ext>
            </p:extLst>
          </p:nvPr>
        </p:nvGraphicFramePr>
        <p:xfrm>
          <a:off x="2466728" y="1232047"/>
          <a:ext cx="6615112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Документ" r:id="rId8" imgW="7089568" imgH="5673495" progId="Word.Document.12">
                  <p:embed/>
                </p:oleObj>
              </mc:Choice>
              <mc:Fallback>
                <p:oleObj name="Документ" r:id="rId8" imgW="7089568" imgH="5673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6728" y="1232047"/>
                        <a:ext cx="6615112" cy="52927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  <a:alpha val="68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Надпись 337944"/>
          <p:cNvSpPr txBox="1">
            <a:spLocks noChangeArrowheads="1"/>
          </p:cNvSpPr>
          <p:nvPr/>
        </p:nvSpPr>
        <p:spPr bwMode="auto">
          <a:xfrm>
            <a:off x="6604858" y="449981"/>
            <a:ext cx="2880320" cy="3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2001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ОБЪЕКТЫ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82001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СПОРТА Сургутского района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82001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35496" y="1090980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Создание </a:t>
            </a:r>
            <a:b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условия для </a:t>
            </a:r>
            <a:b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занятий физической культурой и спортом в ОО, расположенных </a:t>
            </a:r>
            <a:b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в сельской </a:t>
            </a:r>
            <a:b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75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местности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" y="-74321"/>
            <a:ext cx="9180512" cy="69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7"/>
          <p:cNvGrpSpPr/>
          <p:nvPr/>
        </p:nvGrpSpPr>
        <p:grpSpPr>
          <a:xfrm rot="3265679">
            <a:off x="1471027" y="3368159"/>
            <a:ext cx="2904423" cy="3359351"/>
            <a:chOff x="4192334" y="1726895"/>
            <a:chExt cx="3938232" cy="4484801"/>
          </a:xfrm>
          <a:solidFill>
            <a:sysClr val="window" lastClr="FFFFFF"/>
          </a:solidFill>
        </p:grpSpPr>
        <p:grpSp>
          <p:nvGrpSpPr>
            <p:cNvPr id="86" name="Group 37"/>
            <p:cNvGrpSpPr/>
            <p:nvPr/>
          </p:nvGrpSpPr>
          <p:grpSpPr>
            <a:xfrm>
              <a:off x="4192334" y="1726895"/>
              <a:ext cx="3938232" cy="4484801"/>
              <a:chOff x="4469885" y="585656"/>
              <a:chExt cx="5765965" cy="6566196"/>
            </a:xfrm>
            <a:grpFill/>
          </p:grpSpPr>
          <p:sp>
            <p:nvSpPr>
              <p:cNvPr id="90" name="椭圆 27"/>
              <p:cNvSpPr/>
              <p:nvPr/>
            </p:nvSpPr>
            <p:spPr bwMode="auto">
              <a:xfrm>
                <a:off x="4469885" y="585656"/>
                <a:ext cx="5765965" cy="564965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 cap="flat" cmpd="sng" algn="ctr">
                <a:solidFill>
                  <a:srgbClr val="DDEDF5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梯形 2"/>
              <p:cNvSpPr/>
              <p:nvPr/>
            </p:nvSpPr>
            <p:spPr>
              <a:xfrm rot="12193735">
                <a:off x="7077802" y="5007881"/>
                <a:ext cx="825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椭圆 24"/>
              <p:cNvSpPr/>
              <p:nvPr/>
            </p:nvSpPr>
            <p:spPr bwMode="auto">
              <a:xfrm>
                <a:off x="6255867" y="1342342"/>
                <a:ext cx="3927475" cy="3925886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椭圆 25"/>
              <p:cNvSpPr/>
              <p:nvPr/>
            </p:nvSpPr>
            <p:spPr bwMode="auto">
              <a:xfrm>
                <a:off x="6576919" y="1652547"/>
                <a:ext cx="3306816" cy="3305479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01600" cap="flat" cmpd="sng" algn="ctr">
                <a:solidFill>
                  <a:srgbClr val="DDEDF5"/>
                </a:solidFill>
                <a:prstDash val="solid"/>
              </a:ln>
              <a:effectLst>
                <a:outerShdw blurRad="2540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椭圆 26"/>
              <p:cNvSpPr/>
              <p:nvPr/>
            </p:nvSpPr>
            <p:spPr bwMode="auto">
              <a:xfrm>
                <a:off x="6118042" y="5386552"/>
                <a:ext cx="1765299" cy="1765300"/>
              </a:xfrm>
              <a:prstGeom prst="ellipse">
                <a:avLst/>
              </a:prstGeom>
              <a:solidFill>
                <a:srgbClr val="C00000"/>
              </a:solidFill>
              <a:ln w="76200" cap="flat" cmpd="sng" algn="ctr">
                <a:solidFill>
                  <a:srgbClr val="DDEDF5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46"/>
            <p:cNvGrpSpPr/>
            <p:nvPr/>
          </p:nvGrpSpPr>
          <p:grpSpPr>
            <a:xfrm>
              <a:off x="7466492" y="5169699"/>
              <a:ext cx="167934" cy="167934"/>
              <a:chOff x="4570413" y="2712244"/>
              <a:chExt cx="203200" cy="203200"/>
            </a:xfrm>
            <a:grpFill/>
          </p:grpSpPr>
          <p:sp>
            <p:nvSpPr>
              <p:cNvPr id="88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marL="0" marR="0" lvl="0" indent="0" algn="ctr" defTabSz="241082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marL="0" marR="0" lvl="0" indent="0" algn="ctr" defTabSz="241082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Freeform 13"/>
          <p:cNvSpPr>
            <a:spLocks noChangeAspect="1"/>
          </p:cNvSpPr>
          <p:nvPr/>
        </p:nvSpPr>
        <p:spPr bwMode="auto">
          <a:xfrm>
            <a:off x="5159908" y="1069334"/>
            <a:ext cx="284801" cy="362815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77800"/>
          </a:effectLst>
          <a:scene3d>
            <a:camera prst="obliqueBottomLef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3" name="Freeform 12"/>
          <p:cNvSpPr>
            <a:spLocks noChangeAspect="1"/>
          </p:cNvSpPr>
          <p:nvPr/>
        </p:nvSpPr>
        <p:spPr bwMode="auto">
          <a:xfrm>
            <a:off x="4928496" y="1090980"/>
            <a:ext cx="369259" cy="470836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2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77800"/>
          </a:effectLst>
          <a:scene3d>
            <a:camera prst="obliqueBottomLeft"/>
            <a:lightRig rig="balanced" dir="t"/>
          </a:scene3d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6" name="Freeform 14"/>
          <p:cNvSpPr>
            <a:spLocks noChangeAspect="1"/>
          </p:cNvSpPr>
          <p:nvPr/>
        </p:nvSpPr>
        <p:spPr bwMode="auto">
          <a:xfrm>
            <a:off x="4598097" y="1145477"/>
            <a:ext cx="468554" cy="59730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77800"/>
          </a:effectLst>
          <a:scene3d>
            <a:camera prst="obliqueBottomLeft"/>
            <a:lightRig rig="balanced" dir="t"/>
          </a:scene3d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4" name="Freeform 13"/>
          <p:cNvSpPr>
            <a:spLocks noChangeAspect="1"/>
          </p:cNvSpPr>
          <p:nvPr/>
        </p:nvSpPr>
        <p:spPr bwMode="auto">
          <a:xfrm>
            <a:off x="4225238" y="1145477"/>
            <a:ext cx="622316" cy="792784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77800"/>
          </a:effectLst>
          <a:scene3d>
            <a:camera prst="obliqueBottomLeft"/>
            <a:lightRig rig="balanced" dir="t"/>
          </a:scene3d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3635896" y="1090980"/>
            <a:ext cx="948803" cy="1171867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778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3101936" y="1090980"/>
            <a:ext cx="1046905" cy="1440663"/>
          </a:xfrm>
          <a:custGeom>
            <a:avLst/>
            <a:gdLst>
              <a:gd name="T0" fmla="*/ 230 w 456"/>
              <a:gd name="T1" fmla="*/ 554 h 554"/>
              <a:gd name="T2" fmla="*/ 3 w 456"/>
              <a:gd name="T3" fmla="*/ 226 h 554"/>
              <a:gd name="T4" fmla="*/ 230 w 456"/>
              <a:gd name="T5" fmla="*/ 0 h 554"/>
              <a:gd name="T6" fmla="*/ 456 w 456"/>
              <a:gd name="T7" fmla="*/ 226 h 554"/>
              <a:gd name="T8" fmla="*/ 230 w 456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554">
                <a:moveTo>
                  <a:pt x="230" y="554"/>
                </a:moveTo>
                <a:cubicBezTo>
                  <a:pt x="203" y="499"/>
                  <a:pt x="0" y="398"/>
                  <a:pt x="3" y="226"/>
                </a:cubicBezTo>
                <a:cubicBezTo>
                  <a:pt x="5" y="101"/>
                  <a:pt x="104" y="0"/>
                  <a:pt x="230" y="0"/>
                </a:cubicBezTo>
                <a:cubicBezTo>
                  <a:pt x="355" y="0"/>
                  <a:pt x="456" y="108"/>
                  <a:pt x="456" y="226"/>
                </a:cubicBezTo>
                <a:cubicBezTo>
                  <a:pt x="456" y="398"/>
                  <a:pt x="261" y="499"/>
                  <a:pt x="230" y="554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F7979">
                  <a:alpha val="38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77800"/>
          </a:effectLst>
          <a:extLst/>
        </p:spPr>
        <p:txBody>
          <a:bodyPr lIns="0" tIns="285768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96634" y="1090980"/>
            <a:ext cx="1312908" cy="1827389"/>
          </a:xfrm>
          <a:custGeom>
            <a:avLst/>
            <a:gdLst>
              <a:gd name="T0" fmla="*/ 366 w 727"/>
              <a:gd name="T1" fmla="*/ 883 h 883"/>
              <a:gd name="T2" fmla="*/ 5 w 727"/>
              <a:gd name="T3" fmla="*/ 361 h 883"/>
              <a:gd name="T4" fmla="*/ 366 w 727"/>
              <a:gd name="T5" fmla="*/ 0 h 883"/>
              <a:gd name="T6" fmla="*/ 727 w 727"/>
              <a:gd name="T7" fmla="*/ 361 h 883"/>
              <a:gd name="T8" fmla="*/ 366 w 727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883">
                <a:moveTo>
                  <a:pt x="366" y="883"/>
                </a:moveTo>
                <a:cubicBezTo>
                  <a:pt x="324" y="795"/>
                  <a:pt x="0" y="635"/>
                  <a:pt x="5" y="361"/>
                </a:cubicBezTo>
                <a:cubicBezTo>
                  <a:pt x="8" y="161"/>
                  <a:pt x="166" y="0"/>
                  <a:pt x="366" y="0"/>
                </a:cubicBezTo>
                <a:cubicBezTo>
                  <a:pt x="565" y="0"/>
                  <a:pt x="727" y="172"/>
                  <a:pt x="727" y="361"/>
                </a:cubicBezTo>
                <a:cubicBezTo>
                  <a:pt x="727" y="635"/>
                  <a:pt x="416" y="795"/>
                  <a:pt x="366" y="88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>
            <a:softEdge rad="177800"/>
          </a:effectLst>
          <a:extLst/>
        </p:spPr>
        <p:txBody>
          <a:bodyPr lIns="0" tIns="449064" rIns="0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62533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«УСПЕХ КАЖДОГО РЕБЁНКА»</a:t>
            </a:r>
            <a:endParaRPr lang="ru-RU" sz="1000" b="1" dirty="0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-41877" y="710978"/>
            <a:ext cx="6471186" cy="4307331"/>
          </a:xfrm>
          <a:custGeom>
            <a:avLst/>
            <a:gdLst>
              <a:gd name="T0" fmla="*/ 6497 w 6506"/>
              <a:gd name="T1" fmla="*/ 0 h 4026"/>
              <a:gd name="T2" fmla="*/ 0 w 6506"/>
              <a:gd name="T3" fmla="*/ 3952 h 4026"/>
              <a:gd name="T4" fmla="*/ 5 w 6506"/>
              <a:gd name="T5" fmla="*/ 4026 h 4026"/>
              <a:gd name="T6" fmla="*/ 6506 w 6506"/>
              <a:gd name="T7" fmla="*/ 14 h 4026"/>
              <a:gd name="T8" fmla="*/ 6497 w 6506"/>
              <a:gd name="T9" fmla="*/ 0 h 4026"/>
              <a:gd name="connsiteX0" fmla="*/ 10410 w 10424"/>
              <a:gd name="connsiteY0" fmla="*/ 0 h 10234"/>
              <a:gd name="connsiteX1" fmla="*/ 0 w 10424"/>
              <a:gd name="connsiteY1" fmla="*/ 10234 h 10234"/>
              <a:gd name="connsiteX2" fmla="*/ 432 w 10424"/>
              <a:gd name="connsiteY2" fmla="*/ 10000 h 10234"/>
              <a:gd name="connsiteX3" fmla="*/ 10424 w 10424"/>
              <a:gd name="connsiteY3" fmla="*/ 35 h 10234"/>
              <a:gd name="connsiteX4" fmla="*/ 10410 w 10424"/>
              <a:gd name="connsiteY4" fmla="*/ 0 h 10234"/>
              <a:gd name="connsiteX0" fmla="*/ 10410 w 10424"/>
              <a:gd name="connsiteY0" fmla="*/ 0 h 10432"/>
              <a:gd name="connsiteX1" fmla="*/ 0 w 10424"/>
              <a:gd name="connsiteY1" fmla="*/ 10234 h 10432"/>
              <a:gd name="connsiteX2" fmla="*/ 2 w 10424"/>
              <a:gd name="connsiteY2" fmla="*/ 10432 h 10432"/>
              <a:gd name="connsiteX3" fmla="*/ 10424 w 10424"/>
              <a:gd name="connsiteY3" fmla="*/ 35 h 10432"/>
              <a:gd name="connsiteX4" fmla="*/ 10410 w 10424"/>
              <a:gd name="connsiteY4" fmla="*/ 0 h 1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" h="10432">
                <a:moveTo>
                  <a:pt x="10410" y="0"/>
                </a:moveTo>
                <a:lnTo>
                  <a:pt x="0" y="10234"/>
                </a:lnTo>
                <a:cubicBezTo>
                  <a:pt x="1" y="10300"/>
                  <a:pt x="1" y="10366"/>
                  <a:pt x="2" y="10432"/>
                </a:cubicBezTo>
                <a:lnTo>
                  <a:pt x="10424" y="35"/>
                </a:lnTo>
                <a:cubicBezTo>
                  <a:pt x="10419" y="23"/>
                  <a:pt x="10415" y="12"/>
                  <a:pt x="10410" y="0"/>
                </a:cubicBezTo>
                <a:close/>
              </a:path>
            </a:pathLst>
          </a:custGeom>
          <a:gradFill>
            <a:gsLst>
              <a:gs pos="100000">
                <a:sysClr val="windowText" lastClr="000000">
                  <a:lumMod val="75000"/>
                  <a:lumOff val="25000"/>
                  <a:alpha val="52000"/>
                </a:sysClr>
              </a:gs>
              <a:gs pos="8000">
                <a:sysClr val="window" lastClr="FFFFFF">
                  <a:alpha val="0"/>
                </a:sysClr>
              </a:gs>
            </a:gsLst>
            <a:path path="circle">
              <a:fillToRect l="100000" b="100000"/>
            </a:path>
          </a:gradFill>
          <a:ln>
            <a:noFill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608583" y="1196752"/>
            <a:ext cx="1424532" cy="2187625"/>
          </a:xfrm>
          <a:custGeom>
            <a:avLst/>
            <a:gdLst>
              <a:gd name="T0" fmla="*/ 286 w 569"/>
              <a:gd name="T1" fmla="*/ 691 h 691"/>
              <a:gd name="T2" fmla="*/ 4 w 569"/>
              <a:gd name="T3" fmla="*/ 282 h 691"/>
              <a:gd name="T4" fmla="*/ 286 w 569"/>
              <a:gd name="T5" fmla="*/ 0 h 691"/>
              <a:gd name="T6" fmla="*/ 569 w 569"/>
              <a:gd name="T7" fmla="*/ 282 h 691"/>
              <a:gd name="T8" fmla="*/ 286 w 569"/>
              <a:gd name="T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691">
                <a:moveTo>
                  <a:pt x="286" y="691"/>
                </a:moveTo>
                <a:cubicBezTo>
                  <a:pt x="254" y="622"/>
                  <a:pt x="0" y="496"/>
                  <a:pt x="4" y="282"/>
                </a:cubicBezTo>
                <a:cubicBezTo>
                  <a:pt x="7" y="127"/>
                  <a:pt x="131" y="0"/>
                  <a:pt x="286" y="0"/>
                </a:cubicBezTo>
                <a:cubicBezTo>
                  <a:pt x="442" y="0"/>
                  <a:pt x="569" y="135"/>
                  <a:pt x="569" y="282"/>
                </a:cubicBezTo>
                <a:cubicBezTo>
                  <a:pt x="569" y="496"/>
                  <a:pt x="325" y="622"/>
                  <a:pt x="286" y="691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noFill/>
            <a:prstDash val="solid"/>
            <a:round/>
            <a:headEnd/>
            <a:tailEnd/>
          </a:ln>
          <a:effectLst>
            <a:softEdge rad="177800"/>
          </a:effectLst>
        </p:spPr>
        <p:txBody>
          <a:bodyPr lIns="103693" tIns="367416" rIns="103693" bIns="5184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25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611" y="1938261"/>
            <a:ext cx="270421" cy="1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D:\desktop\未标题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496" y="1772816"/>
            <a:ext cx="220407" cy="1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5"/>
          <p:cNvSpPr>
            <a:spLocks/>
          </p:cNvSpPr>
          <p:nvPr/>
        </p:nvSpPr>
        <p:spPr bwMode="auto">
          <a:xfrm>
            <a:off x="35496" y="1069334"/>
            <a:ext cx="2431232" cy="3007738"/>
          </a:xfrm>
          <a:custGeom>
            <a:avLst/>
            <a:gdLst>
              <a:gd name="T0" fmla="*/ 457 w 907"/>
              <a:gd name="T1" fmla="*/ 1103 h 1103"/>
              <a:gd name="T2" fmla="*/ 6 w 907"/>
              <a:gd name="T3" fmla="*/ 450 h 1103"/>
              <a:gd name="T4" fmla="*/ 457 w 907"/>
              <a:gd name="T5" fmla="*/ 0 h 1103"/>
              <a:gd name="T6" fmla="*/ 907 w 907"/>
              <a:gd name="T7" fmla="*/ 450 h 1103"/>
              <a:gd name="T8" fmla="*/ 457 w 907"/>
              <a:gd name="T9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103">
                <a:moveTo>
                  <a:pt x="457" y="1103"/>
                </a:moveTo>
                <a:cubicBezTo>
                  <a:pt x="405" y="993"/>
                  <a:pt x="0" y="792"/>
                  <a:pt x="6" y="450"/>
                </a:cubicBezTo>
                <a:cubicBezTo>
                  <a:pt x="10" y="202"/>
                  <a:pt x="208" y="0"/>
                  <a:pt x="457" y="0"/>
                </a:cubicBezTo>
                <a:cubicBezTo>
                  <a:pt x="705" y="0"/>
                  <a:pt x="907" y="216"/>
                  <a:pt x="907" y="450"/>
                </a:cubicBezTo>
                <a:cubicBezTo>
                  <a:pt x="907" y="792"/>
                  <a:pt x="519" y="993"/>
                  <a:pt x="457" y="1103"/>
                </a:cubicBezTo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balanced" dir="t"/>
          </a:scene3d>
        </p:spPr>
        <p:txBody>
          <a:bodyPr lIns="0" tIns="360000" rIns="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Реализация мер </a:t>
            </a:r>
            <a:b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по повышению численности детей </a:t>
            </a:r>
            <a:b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в возрасте от 8 до 16 лет, вовлечённых </a:t>
            </a:r>
            <a:b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в деятельность </a:t>
            </a:r>
            <a:b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детских</a:t>
            </a:r>
            <a:b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</a:br>
            <a:r>
              <a:rPr lang="ru-RU" altLang="zh-CN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общественных объединений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kern="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37" name="Group 7"/>
          <p:cNvGrpSpPr/>
          <p:nvPr/>
        </p:nvGrpSpPr>
        <p:grpSpPr>
          <a:xfrm rot="13888287">
            <a:off x="4206777" y="1264633"/>
            <a:ext cx="3397248" cy="3833465"/>
            <a:chOff x="4156100" y="1726895"/>
            <a:chExt cx="3974466" cy="4484801"/>
          </a:xfrm>
          <a:solidFill>
            <a:sysClr val="window" lastClr="FFFFFF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56100" y="1726895"/>
              <a:ext cx="3974466" cy="4484801"/>
              <a:chOff x="4416835" y="585656"/>
              <a:chExt cx="5819015" cy="6566196"/>
            </a:xfrm>
            <a:grpFill/>
          </p:grpSpPr>
          <p:sp>
            <p:nvSpPr>
              <p:cNvPr id="70" name="椭圆 27"/>
              <p:cNvSpPr/>
              <p:nvPr/>
            </p:nvSpPr>
            <p:spPr bwMode="auto">
              <a:xfrm>
                <a:off x="4469885" y="585656"/>
                <a:ext cx="5765965" cy="564965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 cap="flat" cmpd="sng" algn="ctr">
                <a:solidFill>
                  <a:srgbClr val="DDEDF5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梯形 2"/>
              <p:cNvSpPr/>
              <p:nvPr/>
            </p:nvSpPr>
            <p:spPr>
              <a:xfrm rot="12193735">
                <a:off x="7077802" y="5007881"/>
                <a:ext cx="825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梯形 2"/>
              <p:cNvSpPr/>
              <p:nvPr/>
            </p:nvSpPr>
            <p:spPr>
              <a:xfrm rot="15420804">
                <a:off x="5346633" y="3421175"/>
                <a:ext cx="1333500" cy="9223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椭圆 24"/>
              <p:cNvSpPr/>
              <p:nvPr/>
            </p:nvSpPr>
            <p:spPr bwMode="auto">
              <a:xfrm>
                <a:off x="6255867" y="1342342"/>
                <a:ext cx="3927475" cy="3925886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椭圆 25"/>
              <p:cNvSpPr/>
              <p:nvPr/>
            </p:nvSpPr>
            <p:spPr bwMode="auto">
              <a:xfrm>
                <a:off x="6576919" y="1652547"/>
                <a:ext cx="3306816" cy="3305479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01600" cap="flat" cmpd="sng" algn="ctr">
                <a:solidFill>
                  <a:srgbClr val="DDEDF5"/>
                </a:solidFill>
                <a:prstDash val="solid"/>
              </a:ln>
              <a:effectLst>
                <a:outerShdw blurRad="2540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椭圆 26"/>
              <p:cNvSpPr/>
              <p:nvPr/>
            </p:nvSpPr>
            <p:spPr bwMode="auto">
              <a:xfrm>
                <a:off x="6118042" y="5386552"/>
                <a:ext cx="1765299" cy="1765300"/>
              </a:xfrm>
              <a:prstGeom prst="ellipse">
                <a:avLst/>
              </a:prstGeom>
              <a:solidFill>
                <a:srgbClr val="C00000"/>
              </a:solidFill>
              <a:ln w="76200" cap="flat" cmpd="sng" algn="ctr">
                <a:solidFill>
                  <a:srgbClr val="DDEDF5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椭圆 28"/>
              <p:cNvSpPr/>
              <p:nvPr/>
            </p:nvSpPr>
            <p:spPr bwMode="auto">
              <a:xfrm>
                <a:off x="4416835" y="3485812"/>
                <a:ext cx="1395412" cy="1395412"/>
              </a:xfrm>
              <a:prstGeom prst="ellipse">
                <a:avLst/>
              </a:prstGeom>
              <a:solidFill>
                <a:srgbClr val="C00000"/>
              </a:solidFill>
              <a:ln w="76200" cap="flat" cmpd="sng" algn="ctr">
                <a:solidFill>
                  <a:srgbClr val="DDEDF5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Group 46"/>
            <p:cNvGrpSpPr/>
            <p:nvPr/>
          </p:nvGrpSpPr>
          <p:grpSpPr>
            <a:xfrm>
              <a:off x="7466492" y="5169699"/>
              <a:ext cx="167934" cy="167934"/>
              <a:chOff x="4570413" y="2712244"/>
              <a:chExt cx="203200" cy="203200"/>
            </a:xfrm>
            <a:grpFill/>
          </p:grpSpPr>
          <p:sp>
            <p:nvSpPr>
              <p:cNvPr id="48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marL="0" marR="0" lvl="0" indent="0" algn="ctr" defTabSz="241082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marL="0" marR="0" lvl="0" indent="0" algn="ctr" defTabSz="241082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Rectangle 4"/>
          <p:cNvSpPr txBox="1">
            <a:spLocks noChangeArrowheads="1"/>
          </p:cNvSpPr>
          <p:nvPr/>
        </p:nvSpPr>
        <p:spPr bwMode="auto">
          <a:xfrm>
            <a:off x="6339402" y="3691921"/>
            <a:ext cx="1148769" cy="77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3822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000" b="0" kern="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rPr>
              <a:t>3</a:t>
            </a:r>
            <a:endParaRPr lang="zh-CN" altLang="en-US" sz="4000" b="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微软雅黑"/>
            </a:endParaRPr>
          </a:p>
        </p:txBody>
      </p:sp>
      <p:sp>
        <p:nvSpPr>
          <p:cNvPr id="74" name="Rectangle 4"/>
          <p:cNvSpPr txBox="1">
            <a:spLocks noChangeArrowheads="1"/>
          </p:cNvSpPr>
          <p:nvPr/>
        </p:nvSpPr>
        <p:spPr bwMode="auto">
          <a:xfrm>
            <a:off x="6526709" y="2038083"/>
            <a:ext cx="1148769" cy="77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3822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000" b="0" kern="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rPr>
              <a:t>18</a:t>
            </a:r>
            <a:endParaRPr lang="zh-CN" altLang="en-US" sz="4000" b="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微软雅黑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220" y="6012215"/>
            <a:ext cx="3379881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Общеобразовательная организация</a:t>
            </a:r>
            <a:endParaRPr lang="ru-RU" sz="1900" b="1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24328" y="2686044"/>
            <a:ext cx="1911881" cy="10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</a:t>
            </a:r>
            <a:b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</a:t>
            </a:r>
            <a:b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объединения</a:t>
            </a:r>
            <a:endParaRPr lang="ru-RU" sz="1900" b="1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DavydochkinaSB.ADMSR\Desktop\Север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66" y="2004674"/>
            <a:ext cx="1983426" cy="19754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Надпись 337944"/>
          <p:cNvSpPr txBox="1">
            <a:spLocks noChangeArrowheads="1"/>
          </p:cNvSpPr>
          <p:nvPr/>
        </p:nvSpPr>
        <p:spPr bwMode="auto">
          <a:xfrm>
            <a:off x="5724128" y="1301335"/>
            <a:ext cx="3469873" cy="3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АССОЦИАЦИЯ «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СЕВЕРиЯ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528664">
            <a:off x="4218738" y="3067900"/>
            <a:ext cx="2451942" cy="1594294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43429"/>
              </a:avLst>
            </a:prstTxWarp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частников –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3 709</a:t>
            </a:r>
            <a:endParaRPr lang="ru-RU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DavydochkinaSB.ADMSR\Desktop\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6" y="4435330"/>
            <a:ext cx="1615674" cy="1620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 rot="21059214">
            <a:off x="1868462" y="3989701"/>
            <a:ext cx="2451942" cy="159429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682431"/>
              </a:avLst>
            </a:prstTxWarp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частников –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5 201</a:t>
            </a:r>
            <a:endParaRPr lang="ru-RU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3" name="Rectangle 4"/>
          <p:cNvSpPr txBox="1">
            <a:spLocks noChangeArrowheads="1"/>
          </p:cNvSpPr>
          <p:nvPr/>
        </p:nvSpPr>
        <p:spPr bwMode="auto">
          <a:xfrm>
            <a:off x="1420095" y="5253053"/>
            <a:ext cx="822482" cy="66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3822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000" b="0" kern="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rPr>
              <a:t>21</a:t>
            </a:r>
            <a:endParaRPr lang="zh-CN" altLang="en-US" sz="4000" b="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微软雅黑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984026" y="4435330"/>
            <a:ext cx="2209975" cy="56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</a:t>
            </a:r>
            <a:b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старшеклассников</a:t>
            </a:r>
            <a:endParaRPr lang="ru-RU" sz="1900" b="1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Надпись 337944"/>
          <p:cNvSpPr txBox="1">
            <a:spLocks noChangeArrowheads="1"/>
          </p:cNvSpPr>
          <p:nvPr/>
        </p:nvSpPr>
        <p:spPr bwMode="auto">
          <a:xfrm>
            <a:off x="1067486" y="4248331"/>
            <a:ext cx="931133" cy="3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РДШ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3829321"/>
            <a:ext cx="4381423" cy="39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Указ подписан «</a:t>
            </a:r>
            <a:r>
              <a:rPr lang="ru-RU" sz="2400" b="1" dirty="0" smtClean="0"/>
              <a:t>в целях осуществления прорывного научно-технологического и социально-экономического развития РФ, увеличения численности населения страны, повышения уровня жизни граждан, создания комфортных условий для их проживания, а также условий и возможностей для самореализации и раскрытия таланта каждого человека»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516" t="10370" r="44287" b="16921"/>
          <a:stretch/>
        </p:blipFill>
        <p:spPr>
          <a:xfrm>
            <a:off x="107504" y="764704"/>
            <a:ext cx="3995936" cy="5616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60648"/>
            <a:ext cx="53285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СТРАТЕГИЧЕСКИЕ ЦЕЛИ И ЗАДАЧИ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1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16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85555" y="3996907"/>
            <a:ext cx="1319608" cy="3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52" tIns="51825" rIns="103652" bIns="5182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1382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7F7F7F">
                    <a:lumMod val="75000"/>
                  </a:srgbClr>
                </a:solidFill>
                <a:latin typeface="Arial"/>
                <a:ea typeface="微软雅黑"/>
              </a:rPr>
              <a:t>ПРОЕКТ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+mj-cs"/>
            </a:endParaRPr>
          </a:p>
        </p:txBody>
      </p:sp>
      <p:grpSp>
        <p:nvGrpSpPr>
          <p:cNvPr id="9" name="组合 37"/>
          <p:cNvGrpSpPr/>
          <p:nvPr/>
        </p:nvGrpSpPr>
        <p:grpSpPr>
          <a:xfrm>
            <a:off x="2684781" y="2149299"/>
            <a:ext cx="1745273" cy="1796288"/>
            <a:chOff x="1127396" y="7660122"/>
            <a:chExt cx="2106062" cy="2167624"/>
          </a:xfrm>
        </p:grpSpPr>
        <p:pic>
          <p:nvPicPr>
            <p:cNvPr id="1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96" y="7660122"/>
              <a:ext cx="2106062" cy="216762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1467602" y="8279163"/>
              <a:ext cx="1386247" cy="92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0</a:t>
              </a:r>
              <a:r>
                <a:rPr lang="ru-RU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3</a:t>
              </a:r>
              <a:endParaRPr lang="zh-CN" altLang="en-US" sz="6000" b="0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2402541" y="5027167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同心圆 4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4" name="椭圆 42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5" name="组合 43"/>
          <p:cNvGrpSpPr/>
          <p:nvPr/>
        </p:nvGrpSpPr>
        <p:grpSpPr>
          <a:xfrm>
            <a:off x="1120352" y="44919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椭圆 4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7" name="椭圆 4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18" name="组合 46"/>
          <p:cNvGrpSpPr/>
          <p:nvPr/>
        </p:nvGrpSpPr>
        <p:grpSpPr>
          <a:xfrm>
            <a:off x="467544" y="4957770"/>
            <a:ext cx="676603" cy="703478"/>
            <a:chOff x="1517331" y="1125257"/>
            <a:chExt cx="2204282" cy="2291839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椭圆 4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0" name="椭圆 48"/>
            <p:cNvSpPr/>
            <p:nvPr/>
          </p:nvSpPr>
          <p:spPr>
            <a:xfrm>
              <a:off x="1551217" y="1246702"/>
              <a:ext cx="2170394" cy="217039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1578150" y="4901336"/>
            <a:ext cx="334341" cy="334341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椭圆 5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3" name="椭圆 5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4" name="组合 52"/>
          <p:cNvGrpSpPr/>
          <p:nvPr/>
        </p:nvGrpSpPr>
        <p:grpSpPr>
          <a:xfrm>
            <a:off x="7529114" y="11660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椭圆 5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6" name="椭圆 5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8252626" y="1218695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椭圆 56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9" name="椭圆 57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0" name="组合 58"/>
          <p:cNvGrpSpPr/>
          <p:nvPr/>
        </p:nvGrpSpPr>
        <p:grpSpPr>
          <a:xfrm>
            <a:off x="6472930" y="1455506"/>
            <a:ext cx="710338" cy="710338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椭圆 59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2" name="椭圆 60"/>
            <p:cNvSpPr/>
            <p:nvPr/>
          </p:nvSpPr>
          <p:spPr>
            <a:xfrm>
              <a:off x="1521260" y="1188026"/>
              <a:ext cx="2141513" cy="214151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3" name="组合 61"/>
          <p:cNvGrpSpPr/>
          <p:nvPr/>
        </p:nvGrpSpPr>
        <p:grpSpPr>
          <a:xfrm>
            <a:off x="8290150" y="1893216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同心圆 6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5" name="椭圆 63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36" name="Line 548"/>
          <p:cNvSpPr>
            <a:spLocks noChangeShapeType="1"/>
          </p:cNvSpPr>
          <p:nvPr/>
        </p:nvSpPr>
        <p:spPr bwMode="auto">
          <a:xfrm flipH="1" flipV="1">
            <a:off x="4492296" y="2285714"/>
            <a:ext cx="0" cy="287147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987960" y="188640"/>
            <a:ext cx="5112568" cy="72008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НАЦИОНАЛЬНЫЙ ПРОЕКТ </a:t>
            </a:r>
            <a:r>
              <a:rPr lang="ru-RU" sz="2600" b="1" dirty="0" smtClean="0">
                <a:solidFill>
                  <a:schemeClr val="bg1"/>
                </a:solidFill>
              </a:rPr>
              <a:t>«РАЗВИТИЕ ОБРАЗОВАНИЯ»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4595812" y="3956863"/>
            <a:ext cx="480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6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«Современные родители</a:t>
            </a:r>
            <a:r>
              <a:rPr kumimoji="0" lang="ru-RU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»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444"/>
            <a:ext cx="9207490" cy="69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57606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«СОВРЕМЕННЫЕ РОДИТЕЛИ»</a:t>
            </a:r>
            <a:endParaRPr lang="ru-RU" sz="1000" b="1" dirty="0"/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3644725" y="4391186"/>
            <a:ext cx="927275" cy="2114631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36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Freeform 6"/>
          <p:cNvSpPr>
            <a:spLocks noEditPoints="1"/>
          </p:cNvSpPr>
          <p:nvPr/>
        </p:nvSpPr>
        <p:spPr bwMode="auto">
          <a:xfrm>
            <a:off x="4932040" y="4447974"/>
            <a:ext cx="561605" cy="2149378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  <a:alpha val="41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Freeform 3"/>
          <p:cNvSpPr>
            <a:spLocks noEditPoints="1"/>
          </p:cNvSpPr>
          <p:nvPr/>
        </p:nvSpPr>
        <p:spPr bwMode="auto">
          <a:xfrm>
            <a:off x="3099547" y="4332388"/>
            <a:ext cx="484021" cy="2001689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  <a:alpha val="57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5527958" y="4369747"/>
            <a:ext cx="630506" cy="2050821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  <a:alpha val="41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92" name="组合 28"/>
          <p:cNvGrpSpPr/>
          <p:nvPr/>
        </p:nvGrpSpPr>
        <p:grpSpPr>
          <a:xfrm rot="16200000">
            <a:off x="3066569" y="2785563"/>
            <a:ext cx="1269161" cy="1601889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9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95" name="椭圆 34"/>
          <p:cNvSpPr/>
          <p:nvPr/>
        </p:nvSpPr>
        <p:spPr>
          <a:xfrm rot="5400000">
            <a:off x="4872610" y="2766957"/>
            <a:ext cx="1251495" cy="1656767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820019"/>
              </a:gs>
            </a:gsLst>
            <a:path path="circle">
              <a:fillToRect l="100000" b="100000"/>
            </a:path>
          </a:gra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38257" tIns="69129" rIns="138257" bIns="69129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6" name="组合 32"/>
          <p:cNvGrpSpPr/>
          <p:nvPr/>
        </p:nvGrpSpPr>
        <p:grpSpPr>
          <a:xfrm rot="5400000">
            <a:off x="4854298" y="1209769"/>
            <a:ext cx="1269161" cy="1601889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9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100" name="组合 36"/>
          <p:cNvGrpSpPr/>
          <p:nvPr/>
        </p:nvGrpSpPr>
        <p:grpSpPr>
          <a:xfrm>
            <a:off x="3494975" y="3392197"/>
            <a:ext cx="610233" cy="540859"/>
            <a:chOff x="3379788" y="4325938"/>
            <a:chExt cx="525462" cy="452437"/>
          </a:xfrm>
          <a:solidFill>
            <a:srgbClr val="820019"/>
          </a:solidFill>
        </p:grpSpPr>
        <p:sp>
          <p:nvSpPr>
            <p:cNvPr id="101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20358" y="3212976"/>
            <a:ext cx="269735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Деятельность консультационных центов психолого-педагогической,</a:t>
            </a:r>
            <a: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консультационной помощи родителям</a:t>
            </a:r>
            <a:b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6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0" lang="ru-RU" altLang="zh-CN" sz="160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более 60% дошкольных и общеобразовательных организаций</a:t>
            </a:r>
            <a:r>
              <a:rPr kumimoji="0" lang="ru-RU" altLang="zh-CN" sz="16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)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8904" y="1395933"/>
            <a:ext cx="269735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Деятельность родительских клубов, как центов развития родительских</a:t>
            </a:r>
            <a: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компетенций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339137" y="1412776"/>
            <a:ext cx="269735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Реализация обучающих модулей для родителей </a:t>
            </a:r>
            <a:b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детей-инвалидов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8" name="Group 23"/>
          <p:cNvGrpSpPr/>
          <p:nvPr/>
        </p:nvGrpSpPr>
        <p:grpSpPr>
          <a:xfrm>
            <a:off x="5137283" y="1701012"/>
            <a:ext cx="471529" cy="523221"/>
            <a:chOff x="7540014" y="4306907"/>
            <a:chExt cx="389342" cy="339426"/>
          </a:xfrm>
          <a:solidFill>
            <a:srgbClr val="820019"/>
          </a:solidFill>
        </p:grpSpPr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0" name="Group 34"/>
          <p:cNvGrpSpPr/>
          <p:nvPr/>
        </p:nvGrpSpPr>
        <p:grpSpPr>
          <a:xfrm>
            <a:off x="5076056" y="3385780"/>
            <a:ext cx="475327" cy="403260"/>
            <a:chOff x="1550139" y="1314466"/>
            <a:chExt cx="509139" cy="414300"/>
          </a:xfrm>
          <a:solidFill>
            <a:sysClr val="window" lastClr="FFFFFF"/>
          </a:solidFill>
        </p:grpSpPr>
        <p:sp>
          <p:nvSpPr>
            <p:cNvPr id="131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组合 32"/>
          <p:cNvGrpSpPr/>
          <p:nvPr/>
        </p:nvGrpSpPr>
        <p:grpSpPr>
          <a:xfrm rot="16200000">
            <a:off x="3040795" y="1180915"/>
            <a:ext cx="1269161" cy="1601889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3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105" name="组合 41"/>
          <p:cNvGrpSpPr/>
          <p:nvPr/>
        </p:nvGrpSpPr>
        <p:grpSpPr>
          <a:xfrm>
            <a:off x="3494975" y="1706686"/>
            <a:ext cx="648950" cy="550348"/>
            <a:chOff x="3376613" y="2879725"/>
            <a:chExt cx="558800" cy="4603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6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358587" y="3124759"/>
            <a:ext cx="269735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Создание дополнительных мест для детей в возрасте</a:t>
            </a:r>
            <a: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до 3-х лет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5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2444"/>
            <a:ext cx="9207490" cy="69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908720"/>
            <a:ext cx="9191626" cy="595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032" y="1196752"/>
            <a:ext cx="6635046" cy="517443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93018" y="1340768"/>
            <a:ext cx="1434222" cy="936104"/>
            <a:chOff x="3099547" y="4332388"/>
            <a:chExt cx="3058917" cy="2264964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644725" y="4391186"/>
              <a:ext cx="927275" cy="2114631"/>
            </a:xfrm>
            <a:custGeom>
              <a:avLst/>
              <a:gdLst>
                <a:gd name="T0" fmla="*/ 625 w 693"/>
                <a:gd name="T1" fmla="*/ 1522 h 1641"/>
                <a:gd name="T2" fmla="*/ 520 w 693"/>
                <a:gd name="T3" fmla="*/ 985 h 1641"/>
                <a:gd name="T4" fmla="*/ 498 w 693"/>
                <a:gd name="T5" fmla="*/ 789 h 1641"/>
                <a:gd name="T6" fmla="*/ 532 w 693"/>
                <a:gd name="T7" fmla="*/ 760 h 1641"/>
                <a:gd name="T8" fmla="*/ 571 w 693"/>
                <a:gd name="T9" fmla="*/ 506 h 1641"/>
                <a:gd name="T10" fmla="*/ 505 w 693"/>
                <a:gd name="T11" fmla="*/ 282 h 1641"/>
                <a:gd name="T12" fmla="*/ 394 w 693"/>
                <a:gd name="T13" fmla="*/ 243 h 1641"/>
                <a:gd name="T14" fmla="*/ 344 w 693"/>
                <a:gd name="T15" fmla="*/ 214 h 1641"/>
                <a:gd name="T16" fmla="*/ 341 w 693"/>
                <a:gd name="T17" fmla="*/ 204 h 1641"/>
                <a:gd name="T18" fmla="*/ 354 w 693"/>
                <a:gd name="T19" fmla="*/ 65 h 1641"/>
                <a:gd name="T20" fmla="*/ 313 w 693"/>
                <a:gd name="T21" fmla="*/ 0 h 1641"/>
                <a:gd name="T22" fmla="*/ 228 w 693"/>
                <a:gd name="T23" fmla="*/ 24 h 1641"/>
                <a:gd name="T24" fmla="*/ 214 w 693"/>
                <a:gd name="T25" fmla="*/ 121 h 1641"/>
                <a:gd name="T26" fmla="*/ 240 w 693"/>
                <a:gd name="T27" fmla="*/ 200 h 1641"/>
                <a:gd name="T28" fmla="*/ 240 w 693"/>
                <a:gd name="T29" fmla="*/ 215 h 1641"/>
                <a:gd name="T30" fmla="*/ 147 w 693"/>
                <a:gd name="T31" fmla="*/ 272 h 1641"/>
                <a:gd name="T32" fmla="*/ 22 w 693"/>
                <a:gd name="T33" fmla="*/ 531 h 1641"/>
                <a:gd name="T34" fmla="*/ 113 w 693"/>
                <a:gd name="T35" fmla="*/ 777 h 1641"/>
                <a:gd name="T36" fmla="*/ 143 w 693"/>
                <a:gd name="T37" fmla="*/ 802 h 1641"/>
                <a:gd name="T38" fmla="*/ 220 w 693"/>
                <a:gd name="T39" fmla="*/ 1183 h 1641"/>
                <a:gd name="T40" fmla="*/ 267 w 693"/>
                <a:gd name="T41" fmla="*/ 1470 h 1641"/>
                <a:gd name="T42" fmla="*/ 231 w 693"/>
                <a:gd name="T43" fmla="*/ 1602 h 1641"/>
                <a:gd name="T44" fmla="*/ 343 w 693"/>
                <a:gd name="T45" fmla="*/ 1595 h 1641"/>
                <a:gd name="T46" fmla="*/ 351 w 693"/>
                <a:gd name="T47" fmla="*/ 1504 h 1641"/>
                <a:gd name="T48" fmla="*/ 342 w 693"/>
                <a:gd name="T49" fmla="*/ 1327 h 1641"/>
                <a:gd name="T50" fmla="*/ 334 w 693"/>
                <a:gd name="T51" fmla="*/ 1168 h 1641"/>
                <a:gd name="T52" fmla="*/ 372 w 693"/>
                <a:gd name="T53" fmla="*/ 991 h 1641"/>
                <a:gd name="T54" fmla="*/ 495 w 693"/>
                <a:gd name="T55" fmla="*/ 1455 h 1641"/>
                <a:gd name="T56" fmla="*/ 553 w 693"/>
                <a:gd name="T57" fmla="*/ 1595 h 1641"/>
                <a:gd name="T58" fmla="*/ 693 w 693"/>
                <a:gd name="T59" fmla="*/ 1628 h 1641"/>
                <a:gd name="T60" fmla="*/ 115 w 693"/>
                <a:gd name="T61" fmla="*/ 608 h 1641"/>
                <a:gd name="T62" fmla="*/ 125 w 693"/>
                <a:gd name="T63" fmla="*/ 524 h 1641"/>
                <a:gd name="T64" fmla="*/ 395 w 693"/>
                <a:gd name="T65" fmla="*/ 690 h 1641"/>
                <a:gd name="T66" fmla="*/ 314 w 693"/>
                <a:gd name="T67" fmla="*/ 307 h 1641"/>
                <a:gd name="T68" fmla="*/ 280 w 693"/>
                <a:gd name="T69" fmla="*/ 291 h 1641"/>
                <a:gd name="T70" fmla="*/ 295 w 693"/>
                <a:gd name="T71" fmla="*/ 485 h 1641"/>
                <a:gd name="T72" fmla="*/ 274 w 693"/>
                <a:gd name="T73" fmla="*/ 687 h 1641"/>
                <a:gd name="T74" fmla="*/ 235 w 693"/>
                <a:gd name="T75" fmla="*/ 542 h 1641"/>
                <a:gd name="T76" fmla="*/ 248 w 693"/>
                <a:gd name="T77" fmla="*/ 225 h 1641"/>
                <a:gd name="T78" fmla="*/ 334 w 693"/>
                <a:gd name="T79" fmla="*/ 227 h 1641"/>
                <a:gd name="T80" fmla="*/ 381 w 693"/>
                <a:gd name="T81" fmla="*/ 413 h 1641"/>
                <a:gd name="T82" fmla="*/ 411 w 693"/>
                <a:gd name="T83" fmla="*/ 689 h 1641"/>
                <a:gd name="T84" fmla="*/ 473 w 693"/>
                <a:gd name="T85" fmla="*/ 485 h 1641"/>
                <a:gd name="T86" fmla="*/ 501 w 693"/>
                <a:gd name="T87" fmla="*/ 576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3" h="1641">
                  <a:moveTo>
                    <a:pt x="669" y="1590"/>
                  </a:moveTo>
                  <a:cubicBezTo>
                    <a:pt x="650" y="1579"/>
                    <a:pt x="636" y="1550"/>
                    <a:pt x="629" y="1542"/>
                  </a:cubicBezTo>
                  <a:cubicBezTo>
                    <a:pt x="622" y="1535"/>
                    <a:pt x="631" y="1537"/>
                    <a:pt x="625" y="1522"/>
                  </a:cubicBezTo>
                  <a:cubicBezTo>
                    <a:pt x="619" y="1507"/>
                    <a:pt x="600" y="1419"/>
                    <a:pt x="597" y="1391"/>
                  </a:cubicBezTo>
                  <a:cubicBezTo>
                    <a:pt x="593" y="1362"/>
                    <a:pt x="595" y="1265"/>
                    <a:pt x="582" y="1219"/>
                  </a:cubicBezTo>
                  <a:cubicBezTo>
                    <a:pt x="568" y="1173"/>
                    <a:pt x="526" y="1025"/>
                    <a:pt x="520" y="985"/>
                  </a:cubicBezTo>
                  <a:cubicBezTo>
                    <a:pt x="514" y="944"/>
                    <a:pt x="505" y="903"/>
                    <a:pt x="505" y="881"/>
                  </a:cubicBezTo>
                  <a:cubicBezTo>
                    <a:pt x="505" y="858"/>
                    <a:pt x="503" y="843"/>
                    <a:pt x="496" y="827"/>
                  </a:cubicBezTo>
                  <a:cubicBezTo>
                    <a:pt x="490" y="811"/>
                    <a:pt x="498" y="789"/>
                    <a:pt x="498" y="789"/>
                  </a:cubicBezTo>
                  <a:cubicBezTo>
                    <a:pt x="498" y="789"/>
                    <a:pt x="514" y="801"/>
                    <a:pt x="524" y="810"/>
                  </a:cubicBezTo>
                  <a:cubicBezTo>
                    <a:pt x="534" y="819"/>
                    <a:pt x="534" y="805"/>
                    <a:pt x="529" y="785"/>
                  </a:cubicBezTo>
                  <a:cubicBezTo>
                    <a:pt x="524" y="765"/>
                    <a:pt x="527" y="754"/>
                    <a:pt x="532" y="760"/>
                  </a:cubicBezTo>
                  <a:cubicBezTo>
                    <a:pt x="537" y="767"/>
                    <a:pt x="541" y="728"/>
                    <a:pt x="553" y="705"/>
                  </a:cubicBezTo>
                  <a:cubicBezTo>
                    <a:pt x="566" y="681"/>
                    <a:pt x="593" y="633"/>
                    <a:pt x="587" y="606"/>
                  </a:cubicBezTo>
                  <a:cubicBezTo>
                    <a:pt x="581" y="578"/>
                    <a:pt x="578" y="530"/>
                    <a:pt x="571" y="506"/>
                  </a:cubicBezTo>
                  <a:cubicBezTo>
                    <a:pt x="563" y="483"/>
                    <a:pt x="556" y="441"/>
                    <a:pt x="547" y="415"/>
                  </a:cubicBezTo>
                  <a:cubicBezTo>
                    <a:pt x="538" y="389"/>
                    <a:pt x="540" y="376"/>
                    <a:pt x="529" y="350"/>
                  </a:cubicBezTo>
                  <a:cubicBezTo>
                    <a:pt x="517" y="324"/>
                    <a:pt x="505" y="295"/>
                    <a:pt x="505" y="282"/>
                  </a:cubicBezTo>
                  <a:cubicBezTo>
                    <a:pt x="505" y="275"/>
                    <a:pt x="502" y="269"/>
                    <a:pt x="491" y="265"/>
                  </a:cubicBezTo>
                  <a:cubicBezTo>
                    <a:pt x="483" y="261"/>
                    <a:pt x="469" y="258"/>
                    <a:pt x="449" y="255"/>
                  </a:cubicBezTo>
                  <a:cubicBezTo>
                    <a:pt x="428" y="252"/>
                    <a:pt x="409" y="248"/>
                    <a:pt x="394" y="243"/>
                  </a:cubicBezTo>
                  <a:cubicBezTo>
                    <a:pt x="393" y="243"/>
                    <a:pt x="392" y="242"/>
                    <a:pt x="391" y="242"/>
                  </a:cubicBezTo>
                  <a:cubicBezTo>
                    <a:pt x="391" y="242"/>
                    <a:pt x="390" y="242"/>
                    <a:pt x="390" y="242"/>
                  </a:cubicBezTo>
                  <a:cubicBezTo>
                    <a:pt x="370" y="235"/>
                    <a:pt x="344" y="214"/>
                    <a:pt x="344" y="214"/>
                  </a:cubicBezTo>
                  <a:cubicBezTo>
                    <a:pt x="336" y="225"/>
                    <a:pt x="336" y="225"/>
                    <a:pt x="336" y="225"/>
                  </a:cubicBezTo>
                  <a:cubicBezTo>
                    <a:pt x="339" y="221"/>
                    <a:pt x="341" y="218"/>
                    <a:pt x="344" y="214"/>
                  </a:cubicBezTo>
                  <a:cubicBezTo>
                    <a:pt x="341" y="211"/>
                    <a:pt x="336" y="204"/>
                    <a:pt x="341" y="204"/>
                  </a:cubicBezTo>
                  <a:cubicBezTo>
                    <a:pt x="352" y="203"/>
                    <a:pt x="354" y="159"/>
                    <a:pt x="360" y="146"/>
                  </a:cubicBezTo>
                  <a:cubicBezTo>
                    <a:pt x="366" y="133"/>
                    <a:pt x="364" y="124"/>
                    <a:pt x="360" y="112"/>
                  </a:cubicBezTo>
                  <a:cubicBezTo>
                    <a:pt x="356" y="101"/>
                    <a:pt x="364" y="84"/>
                    <a:pt x="354" y="65"/>
                  </a:cubicBezTo>
                  <a:cubicBezTo>
                    <a:pt x="344" y="47"/>
                    <a:pt x="358" y="24"/>
                    <a:pt x="344" y="22"/>
                  </a:cubicBezTo>
                  <a:cubicBezTo>
                    <a:pt x="330" y="20"/>
                    <a:pt x="335" y="3"/>
                    <a:pt x="322" y="3"/>
                  </a:cubicBezTo>
                  <a:cubicBezTo>
                    <a:pt x="318" y="3"/>
                    <a:pt x="315" y="2"/>
                    <a:pt x="313" y="0"/>
                  </a:cubicBezTo>
                  <a:cubicBezTo>
                    <a:pt x="302" y="21"/>
                    <a:pt x="285" y="14"/>
                    <a:pt x="285" y="14"/>
                  </a:cubicBezTo>
                  <a:cubicBezTo>
                    <a:pt x="259" y="8"/>
                    <a:pt x="242" y="14"/>
                    <a:pt x="230" y="23"/>
                  </a:cubicBezTo>
                  <a:cubicBezTo>
                    <a:pt x="230" y="23"/>
                    <a:pt x="229" y="24"/>
                    <a:pt x="228" y="24"/>
                  </a:cubicBezTo>
                  <a:cubicBezTo>
                    <a:pt x="213" y="38"/>
                    <a:pt x="208" y="57"/>
                    <a:pt x="208" y="58"/>
                  </a:cubicBezTo>
                  <a:cubicBezTo>
                    <a:pt x="207" y="65"/>
                    <a:pt x="206" y="72"/>
                    <a:pt x="206" y="77"/>
                  </a:cubicBezTo>
                  <a:cubicBezTo>
                    <a:pt x="208" y="95"/>
                    <a:pt x="213" y="113"/>
                    <a:pt x="214" y="121"/>
                  </a:cubicBezTo>
                  <a:cubicBezTo>
                    <a:pt x="215" y="128"/>
                    <a:pt x="219" y="158"/>
                    <a:pt x="225" y="158"/>
                  </a:cubicBezTo>
                  <a:cubicBezTo>
                    <a:pt x="231" y="158"/>
                    <a:pt x="233" y="159"/>
                    <a:pt x="233" y="159"/>
                  </a:cubicBezTo>
                  <a:cubicBezTo>
                    <a:pt x="233" y="159"/>
                    <a:pt x="240" y="182"/>
                    <a:pt x="240" y="200"/>
                  </a:cubicBezTo>
                  <a:cubicBezTo>
                    <a:pt x="240" y="208"/>
                    <a:pt x="240" y="212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24" y="238"/>
                    <a:pt x="206" y="246"/>
                  </a:cubicBezTo>
                  <a:cubicBezTo>
                    <a:pt x="188" y="255"/>
                    <a:pt x="162" y="268"/>
                    <a:pt x="147" y="272"/>
                  </a:cubicBezTo>
                  <a:cubicBezTo>
                    <a:pt x="136" y="275"/>
                    <a:pt x="124" y="279"/>
                    <a:pt x="115" y="285"/>
                  </a:cubicBezTo>
                  <a:cubicBezTo>
                    <a:pt x="103" y="293"/>
                    <a:pt x="93" y="305"/>
                    <a:pt x="89" y="326"/>
                  </a:cubicBezTo>
                  <a:cubicBezTo>
                    <a:pt x="82" y="365"/>
                    <a:pt x="42" y="495"/>
                    <a:pt x="22" y="531"/>
                  </a:cubicBezTo>
                  <a:cubicBezTo>
                    <a:pt x="3" y="567"/>
                    <a:pt x="0" y="616"/>
                    <a:pt x="20" y="646"/>
                  </a:cubicBezTo>
                  <a:cubicBezTo>
                    <a:pt x="39" y="676"/>
                    <a:pt x="86" y="750"/>
                    <a:pt x="93" y="760"/>
                  </a:cubicBezTo>
                  <a:cubicBezTo>
                    <a:pt x="100" y="770"/>
                    <a:pt x="102" y="778"/>
                    <a:pt x="113" y="777"/>
                  </a:cubicBezTo>
                  <a:cubicBezTo>
                    <a:pt x="113" y="777"/>
                    <a:pt x="114" y="776"/>
                    <a:pt x="115" y="776"/>
                  </a:cubicBezTo>
                  <a:cubicBezTo>
                    <a:pt x="124" y="776"/>
                    <a:pt x="130" y="777"/>
                    <a:pt x="130" y="777"/>
                  </a:cubicBezTo>
                  <a:cubicBezTo>
                    <a:pt x="130" y="777"/>
                    <a:pt x="135" y="796"/>
                    <a:pt x="143" y="802"/>
                  </a:cubicBezTo>
                  <a:cubicBezTo>
                    <a:pt x="151" y="808"/>
                    <a:pt x="161" y="828"/>
                    <a:pt x="163" y="821"/>
                  </a:cubicBezTo>
                  <a:cubicBezTo>
                    <a:pt x="166" y="814"/>
                    <a:pt x="173" y="872"/>
                    <a:pt x="180" y="903"/>
                  </a:cubicBezTo>
                  <a:cubicBezTo>
                    <a:pt x="187" y="934"/>
                    <a:pt x="220" y="1152"/>
                    <a:pt x="220" y="1183"/>
                  </a:cubicBezTo>
                  <a:cubicBezTo>
                    <a:pt x="220" y="1214"/>
                    <a:pt x="232" y="1246"/>
                    <a:pt x="231" y="1268"/>
                  </a:cubicBezTo>
                  <a:cubicBezTo>
                    <a:pt x="230" y="1291"/>
                    <a:pt x="235" y="1349"/>
                    <a:pt x="236" y="1381"/>
                  </a:cubicBezTo>
                  <a:cubicBezTo>
                    <a:pt x="237" y="1413"/>
                    <a:pt x="267" y="1447"/>
                    <a:pt x="267" y="1470"/>
                  </a:cubicBezTo>
                  <a:cubicBezTo>
                    <a:pt x="267" y="1494"/>
                    <a:pt x="260" y="1505"/>
                    <a:pt x="263" y="1519"/>
                  </a:cubicBezTo>
                  <a:cubicBezTo>
                    <a:pt x="267" y="1532"/>
                    <a:pt x="266" y="1542"/>
                    <a:pt x="251" y="1558"/>
                  </a:cubicBezTo>
                  <a:cubicBezTo>
                    <a:pt x="236" y="1574"/>
                    <a:pt x="230" y="1589"/>
                    <a:pt x="231" y="1602"/>
                  </a:cubicBezTo>
                  <a:cubicBezTo>
                    <a:pt x="232" y="1614"/>
                    <a:pt x="236" y="1619"/>
                    <a:pt x="266" y="1620"/>
                  </a:cubicBezTo>
                  <a:cubicBezTo>
                    <a:pt x="296" y="1621"/>
                    <a:pt x="324" y="1613"/>
                    <a:pt x="324" y="1605"/>
                  </a:cubicBezTo>
                  <a:cubicBezTo>
                    <a:pt x="324" y="1598"/>
                    <a:pt x="334" y="1595"/>
                    <a:pt x="343" y="1595"/>
                  </a:cubicBezTo>
                  <a:cubicBezTo>
                    <a:pt x="351" y="1595"/>
                    <a:pt x="350" y="1587"/>
                    <a:pt x="346" y="1569"/>
                  </a:cubicBezTo>
                  <a:cubicBezTo>
                    <a:pt x="343" y="1552"/>
                    <a:pt x="330" y="1528"/>
                    <a:pt x="338" y="1531"/>
                  </a:cubicBezTo>
                  <a:cubicBezTo>
                    <a:pt x="345" y="1533"/>
                    <a:pt x="351" y="1528"/>
                    <a:pt x="351" y="1504"/>
                  </a:cubicBezTo>
                  <a:cubicBezTo>
                    <a:pt x="351" y="1479"/>
                    <a:pt x="355" y="1471"/>
                    <a:pt x="344" y="1457"/>
                  </a:cubicBezTo>
                  <a:cubicBezTo>
                    <a:pt x="333" y="1442"/>
                    <a:pt x="335" y="1415"/>
                    <a:pt x="338" y="1392"/>
                  </a:cubicBezTo>
                  <a:cubicBezTo>
                    <a:pt x="340" y="1370"/>
                    <a:pt x="348" y="1354"/>
                    <a:pt x="342" y="1327"/>
                  </a:cubicBezTo>
                  <a:cubicBezTo>
                    <a:pt x="335" y="1299"/>
                    <a:pt x="334" y="1266"/>
                    <a:pt x="338" y="1252"/>
                  </a:cubicBezTo>
                  <a:cubicBezTo>
                    <a:pt x="342" y="1239"/>
                    <a:pt x="339" y="1222"/>
                    <a:pt x="329" y="1211"/>
                  </a:cubicBezTo>
                  <a:cubicBezTo>
                    <a:pt x="319" y="1200"/>
                    <a:pt x="334" y="1180"/>
                    <a:pt x="334" y="1168"/>
                  </a:cubicBezTo>
                  <a:cubicBezTo>
                    <a:pt x="334" y="1156"/>
                    <a:pt x="330" y="1104"/>
                    <a:pt x="337" y="1052"/>
                  </a:cubicBezTo>
                  <a:cubicBezTo>
                    <a:pt x="343" y="999"/>
                    <a:pt x="344" y="960"/>
                    <a:pt x="345" y="946"/>
                  </a:cubicBezTo>
                  <a:cubicBezTo>
                    <a:pt x="346" y="933"/>
                    <a:pt x="354" y="939"/>
                    <a:pt x="372" y="991"/>
                  </a:cubicBezTo>
                  <a:cubicBezTo>
                    <a:pt x="391" y="1043"/>
                    <a:pt x="438" y="1205"/>
                    <a:pt x="447" y="1241"/>
                  </a:cubicBezTo>
                  <a:cubicBezTo>
                    <a:pt x="454" y="1272"/>
                    <a:pt x="480" y="1385"/>
                    <a:pt x="491" y="1436"/>
                  </a:cubicBezTo>
                  <a:cubicBezTo>
                    <a:pt x="493" y="1444"/>
                    <a:pt x="494" y="1451"/>
                    <a:pt x="495" y="1455"/>
                  </a:cubicBezTo>
                  <a:cubicBezTo>
                    <a:pt x="501" y="1486"/>
                    <a:pt x="509" y="1548"/>
                    <a:pt x="517" y="1548"/>
                  </a:cubicBezTo>
                  <a:cubicBezTo>
                    <a:pt x="526" y="1548"/>
                    <a:pt x="524" y="1554"/>
                    <a:pt x="525" y="1572"/>
                  </a:cubicBezTo>
                  <a:cubicBezTo>
                    <a:pt x="526" y="1589"/>
                    <a:pt x="543" y="1592"/>
                    <a:pt x="553" y="1595"/>
                  </a:cubicBezTo>
                  <a:cubicBezTo>
                    <a:pt x="563" y="1599"/>
                    <a:pt x="566" y="1589"/>
                    <a:pt x="566" y="1589"/>
                  </a:cubicBezTo>
                  <a:cubicBezTo>
                    <a:pt x="566" y="1589"/>
                    <a:pt x="582" y="1623"/>
                    <a:pt x="610" y="1626"/>
                  </a:cubicBezTo>
                  <a:cubicBezTo>
                    <a:pt x="639" y="1630"/>
                    <a:pt x="693" y="1641"/>
                    <a:pt x="693" y="1628"/>
                  </a:cubicBezTo>
                  <a:cubicBezTo>
                    <a:pt x="693" y="1614"/>
                    <a:pt x="687" y="1602"/>
                    <a:pt x="669" y="1590"/>
                  </a:cubicBezTo>
                  <a:close/>
                  <a:moveTo>
                    <a:pt x="128" y="644"/>
                  </a:moveTo>
                  <a:cubicBezTo>
                    <a:pt x="128" y="632"/>
                    <a:pt x="122" y="619"/>
                    <a:pt x="115" y="608"/>
                  </a:cubicBezTo>
                  <a:cubicBezTo>
                    <a:pt x="105" y="594"/>
                    <a:pt x="95" y="582"/>
                    <a:pt x="99" y="575"/>
                  </a:cubicBezTo>
                  <a:cubicBezTo>
                    <a:pt x="105" y="563"/>
                    <a:pt x="110" y="563"/>
                    <a:pt x="115" y="554"/>
                  </a:cubicBezTo>
                  <a:cubicBezTo>
                    <a:pt x="118" y="549"/>
                    <a:pt x="121" y="541"/>
                    <a:pt x="125" y="524"/>
                  </a:cubicBezTo>
                  <a:cubicBezTo>
                    <a:pt x="124" y="559"/>
                    <a:pt x="136" y="611"/>
                    <a:pt x="128" y="644"/>
                  </a:cubicBezTo>
                  <a:close/>
                  <a:moveTo>
                    <a:pt x="411" y="689"/>
                  </a:moveTo>
                  <a:cubicBezTo>
                    <a:pt x="407" y="690"/>
                    <a:pt x="402" y="690"/>
                    <a:pt x="395" y="690"/>
                  </a:cubicBezTo>
                  <a:cubicBezTo>
                    <a:pt x="395" y="685"/>
                    <a:pt x="395" y="680"/>
                    <a:pt x="393" y="674"/>
                  </a:cubicBezTo>
                  <a:cubicBezTo>
                    <a:pt x="389" y="655"/>
                    <a:pt x="367" y="523"/>
                    <a:pt x="351" y="448"/>
                  </a:cubicBezTo>
                  <a:cubicBezTo>
                    <a:pt x="335" y="373"/>
                    <a:pt x="318" y="317"/>
                    <a:pt x="314" y="307"/>
                  </a:cubicBezTo>
                  <a:cubicBezTo>
                    <a:pt x="310" y="297"/>
                    <a:pt x="323" y="293"/>
                    <a:pt x="323" y="293"/>
                  </a:cubicBezTo>
                  <a:cubicBezTo>
                    <a:pt x="299" y="269"/>
                    <a:pt x="299" y="269"/>
                    <a:pt x="299" y="269"/>
                  </a:cubicBezTo>
                  <a:cubicBezTo>
                    <a:pt x="288" y="274"/>
                    <a:pt x="280" y="291"/>
                    <a:pt x="280" y="291"/>
                  </a:cubicBezTo>
                  <a:cubicBezTo>
                    <a:pt x="280" y="291"/>
                    <a:pt x="292" y="299"/>
                    <a:pt x="294" y="307"/>
                  </a:cubicBezTo>
                  <a:cubicBezTo>
                    <a:pt x="296" y="315"/>
                    <a:pt x="292" y="325"/>
                    <a:pt x="286" y="343"/>
                  </a:cubicBezTo>
                  <a:cubicBezTo>
                    <a:pt x="281" y="362"/>
                    <a:pt x="288" y="443"/>
                    <a:pt x="295" y="485"/>
                  </a:cubicBezTo>
                  <a:cubicBezTo>
                    <a:pt x="302" y="527"/>
                    <a:pt x="315" y="621"/>
                    <a:pt x="323" y="669"/>
                  </a:cubicBezTo>
                  <a:cubicBezTo>
                    <a:pt x="324" y="677"/>
                    <a:pt x="326" y="683"/>
                    <a:pt x="327" y="689"/>
                  </a:cubicBezTo>
                  <a:cubicBezTo>
                    <a:pt x="308" y="688"/>
                    <a:pt x="289" y="687"/>
                    <a:pt x="274" y="687"/>
                  </a:cubicBezTo>
                  <a:cubicBezTo>
                    <a:pt x="232" y="687"/>
                    <a:pt x="191" y="692"/>
                    <a:pt x="191" y="692"/>
                  </a:cubicBezTo>
                  <a:cubicBezTo>
                    <a:pt x="191" y="692"/>
                    <a:pt x="199" y="672"/>
                    <a:pt x="212" y="643"/>
                  </a:cubicBezTo>
                  <a:cubicBezTo>
                    <a:pt x="224" y="615"/>
                    <a:pt x="226" y="589"/>
                    <a:pt x="235" y="542"/>
                  </a:cubicBezTo>
                  <a:cubicBezTo>
                    <a:pt x="245" y="495"/>
                    <a:pt x="237" y="463"/>
                    <a:pt x="237" y="406"/>
                  </a:cubicBezTo>
                  <a:cubicBezTo>
                    <a:pt x="237" y="361"/>
                    <a:pt x="234" y="300"/>
                    <a:pt x="231" y="263"/>
                  </a:cubicBezTo>
                  <a:cubicBezTo>
                    <a:pt x="231" y="257"/>
                    <a:pt x="231" y="235"/>
                    <a:pt x="248" y="225"/>
                  </a:cubicBezTo>
                  <a:cubicBezTo>
                    <a:pt x="257" y="236"/>
                    <a:pt x="268" y="248"/>
                    <a:pt x="281" y="257"/>
                  </a:cubicBezTo>
                  <a:cubicBezTo>
                    <a:pt x="304" y="273"/>
                    <a:pt x="306" y="261"/>
                    <a:pt x="320" y="244"/>
                  </a:cubicBezTo>
                  <a:cubicBezTo>
                    <a:pt x="326" y="237"/>
                    <a:pt x="330" y="232"/>
                    <a:pt x="334" y="227"/>
                  </a:cubicBezTo>
                  <a:cubicBezTo>
                    <a:pt x="334" y="227"/>
                    <a:pt x="334" y="227"/>
                    <a:pt x="334" y="227"/>
                  </a:cubicBezTo>
                  <a:cubicBezTo>
                    <a:pt x="353" y="218"/>
                    <a:pt x="370" y="255"/>
                    <a:pt x="370" y="255"/>
                  </a:cubicBezTo>
                  <a:cubicBezTo>
                    <a:pt x="382" y="288"/>
                    <a:pt x="381" y="349"/>
                    <a:pt x="381" y="413"/>
                  </a:cubicBezTo>
                  <a:cubicBezTo>
                    <a:pt x="381" y="478"/>
                    <a:pt x="393" y="542"/>
                    <a:pt x="406" y="589"/>
                  </a:cubicBezTo>
                  <a:cubicBezTo>
                    <a:pt x="418" y="636"/>
                    <a:pt x="437" y="678"/>
                    <a:pt x="437" y="678"/>
                  </a:cubicBezTo>
                  <a:cubicBezTo>
                    <a:pt x="437" y="678"/>
                    <a:pt x="426" y="684"/>
                    <a:pt x="411" y="689"/>
                  </a:cubicBezTo>
                  <a:close/>
                  <a:moveTo>
                    <a:pt x="491" y="631"/>
                  </a:moveTo>
                  <a:cubicBezTo>
                    <a:pt x="489" y="627"/>
                    <a:pt x="490" y="600"/>
                    <a:pt x="484" y="579"/>
                  </a:cubicBezTo>
                  <a:cubicBezTo>
                    <a:pt x="477" y="556"/>
                    <a:pt x="474" y="524"/>
                    <a:pt x="473" y="485"/>
                  </a:cubicBezTo>
                  <a:cubicBezTo>
                    <a:pt x="473" y="485"/>
                    <a:pt x="482" y="518"/>
                    <a:pt x="491" y="538"/>
                  </a:cubicBezTo>
                  <a:cubicBezTo>
                    <a:pt x="495" y="547"/>
                    <a:pt x="498" y="553"/>
                    <a:pt x="501" y="553"/>
                  </a:cubicBezTo>
                  <a:cubicBezTo>
                    <a:pt x="511" y="556"/>
                    <a:pt x="512" y="570"/>
                    <a:pt x="501" y="576"/>
                  </a:cubicBezTo>
                  <a:cubicBezTo>
                    <a:pt x="490" y="582"/>
                    <a:pt x="498" y="624"/>
                    <a:pt x="493" y="630"/>
                  </a:cubicBezTo>
                  <a:cubicBezTo>
                    <a:pt x="492" y="631"/>
                    <a:pt x="491" y="631"/>
                    <a:pt x="491" y="631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  <a:alpha val="36000"/>
              </a:sys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932040" y="4447974"/>
              <a:ext cx="561605" cy="2149378"/>
            </a:xfrm>
            <a:custGeom>
              <a:avLst/>
              <a:gdLst>
                <a:gd name="T0" fmla="*/ 221 w 224"/>
                <a:gd name="T1" fmla="*/ 237 h 906"/>
                <a:gd name="T2" fmla="*/ 178 w 224"/>
                <a:gd name="T3" fmla="*/ 151 h 906"/>
                <a:gd name="T4" fmla="*/ 161 w 224"/>
                <a:gd name="T5" fmla="*/ 98 h 906"/>
                <a:gd name="T6" fmla="*/ 148 w 224"/>
                <a:gd name="T7" fmla="*/ 36 h 906"/>
                <a:gd name="T8" fmla="*/ 107 w 224"/>
                <a:gd name="T9" fmla="*/ 0 h 906"/>
                <a:gd name="T10" fmla="*/ 63 w 224"/>
                <a:gd name="T11" fmla="*/ 101 h 906"/>
                <a:gd name="T12" fmla="*/ 48 w 224"/>
                <a:gd name="T13" fmla="*/ 145 h 906"/>
                <a:gd name="T14" fmla="*/ 7 w 224"/>
                <a:gd name="T15" fmla="*/ 204 h 906"/>
                <a:gd name="T16" fmla="*/ 2 w 224"/>
                <a:gd name="T17" fmla="*/ 302 h 906"/>
                <a:gd name="T18" fmla="*/ 28 w 224"/>
                <a:gd name="T19" fmla="*/ 360 h 906"/>
                <a:gd name="T20" fmla="*/ 31 w 224"/>
                <a:gd name="T21" fmla="*/ 411 h 906"/>
                <a:gd name="T22" fmla="*/ 35 w 224"/>
                <a:gd name="T23" fmla="*/ 565 h 906"/>
                <a:gd name="T24" fmla="*/ 54 w 224"/>
                <a:gd name="T25" fmla="*/ 607 h 906"/>
                <a:gd name="T26" fmla="*/ 81 w 224"/>
                <a:gd name="T27" fmla="*/ 790 h 906"/>
                <a:gd name="T28" fmla="*/ 89 w 224"/>
                <a:gd name="T29" fmla="*/ 869 h 906"/>
                <a:gd name="T30" fmla="*/ 112 w 224"/>
                <a:gd name="T31" fmla="*/ 906 h 906"/>
                <a:gd name="T32" fmla="*/ 122 w 224"/>
                <a:gd name="T33" fmla="*/ 847 h 906"/>
                <a:gd name="T34" fmla="*/ 157 w 224"/>
                <a:gd name="T35" fmla="*/ 853 h 906"/>
                <a:gd name="T36" fmla="*/ 124 w 224"/>
                <a:gd name="T37" fmla="*/ 764 h 906"/>
                <a:gd name="T38" fmla="*/ 156 w 224"/>
                <a:gd name="T39" fmla="*/ 611 h 906"/>
                <a:gd name="T40" fmla="*/ 166 w 224"/>
                <a:gd name="T41" fmla="*/ 582 h 906"/>
                <a:gd name="T42" fmla="*/ 190 w 224"/>
                <a:gd name="T43" fmla="*/ 474 h 906"/>
                <a:gd name="T44" fmla="*/ 206 w 224"/>
                <a:gd name="T45" fmla="*/ 414 h 906"/>
                <a:gd name="T46" fmla="*/ 192 w 224"/>
                <a:gd name="T47" fmla="*/ 313 h 906"/>
                <a:gd name="T48" fmla="*/ 73 w 224"/>
                <a:gd name="T49" fmla="*/ 279 h 906"/>
                <a:gd name="T50" fmla="*/ 63 w 224"/>
                <a:gd name="T51" fmla="*/ 289 h 906"/>
                <a:gd name="T52" fmla="*/ 73 w 224"/>
                <a:gd name="T53" fmla="*/ 269 h 906"/>
                <a:gd name="T54" fmla="*/ 110 w 224"/>
                <a:gd name="T55" fmla="*/ 621 h 906"/>
                <a:gd name="T56" fmla="*/ 107 w 224"/>
                <a:gd name="T57" fmla="*/ 646 h 906"/>
                <a:gd name="T58" fmla="*/ 104 w 224"/>
                <a:gd name="T59" fmla="*/ 612 h 906"/>
                <a:gd name="T60" fmla="*/ 110 w 224"/>
                <a:gd name="T61" fmla="*/ 580 h 906"/>
                <a:gd name="T62" fmla="*/ 116 w 224"/>
                <a:gd name="T63" fmla="*/ 225 h 906"/>
                <a:gd name="T64" fmla="*/ 91 w 224"/>
                <a:gd name="T65" fmla="*/ 130 h 906"/>
                <a:gd name="T66" fmla="*/ 115 w 224"/>
                <a:gd name="T67" fmla="*/ 200 h 906"/>
                <a:gd name="T68" fmla="*/ 128 w 224"/>
                <a:gd name="T69" fmla="*/ 156 h 906"/>
                <a:gd name="T70" fmla="*/ 143 w 224"/>
                <a:gd name="T71" fmla="*/ 147 h 906"/>
                <a:gd name="T72" fmla="*/ 116 w 224"/>
                <a:gd name="T73" fmla="*/ 225 h 906"/>
                <a:gd name="T74" fmla="*/ 138 w 224"/>
                <a:gd name="T75" fmla="*/ 333 h 906"/>
                <a:gd name="T76" fmla="*/ 149 w 224"/>
                <a:gd name="T77" fmla="*/ 31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" h="906">
                  <a:moveTo>
                    <a:pt x="215" y="296"/>
                  </a:moveTo>
                  <a:cubicBezTo>
                    <a:pt x="222" y="281"/>
                    <a:pt x="224" y="258"/>
                    <a:pt x="221" y="237"/>
                  </a:cubicBezTo>
                  <a:cubicBezTo>
                    <a:pt x="219" y="217"/>
                    <a:pt x="217" y="187"/>
                    <a:pt x="211" y="170"/>
                  </a:cubicBezTo>
                  <a:cubicBezTo>
                    <a:pt x="204" y="152"/>
                    <a:pt x="178" y="151"/>
                    <a:pt x="178" y="151"/>
                  </a:cubicBezTo>
                  <a:cubicBezTo>
                    <a:pt x="178" y="151"/>
                    <a:pt x="180" y="142"/>
                    <a:pt x="172" y="133"/>
                  </a:cubicBezTo>
                  <a:cubicBezTo>
                    <a:pt x="164" y="124"/>
                    <a:pt x="163" y="113"/>
                    <a:pt x="161" y="98"/>
                  </a:cubicBezTo>
                  <a:cubicBezTo>
                    <a:pt x="159" y="82"/>
                    <a:pt x="155" y="72"/>
                    <a:pt x="155" y="62"/>
                  </a:cubicBezTo>
                  <a:cubicBezTo>
                    <a:pt x="155" y="52"/>
                    <a:pt x="152" y="53"/>
                    <a:pt x="148" y="36"/>
                  </a:cubicBezTo>
                  <a:cubicBezTo>
                    <a:pt x="144" y="19"/>
                    <a:pt x="12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5" y="0"/>
                    <a:pt x="67" y="48"/>
                    <a:pt x="64" y="64"/>
                  </a:cubicBezTo>
                  <a:cubicBezTo>
                    <a:pt x="62" y="79"/>
                    <a:pt x="58" y="89"/>
                    <a:pt x="63" y="101"/>
                  </a:cubicBezTo>
                  <a:cubicBezTo>
                    <a:pt x="68" y="113"/>
                    <a:pt x="62" y="116"/>
                    <a:pt x="50" y="125"/>
                  </a:cubicBezTo>
                  <a:cubicBezTo>
                    <a:pt x="39" y="135"/>
                    <a:pt x="48" y="145"/>
                    <a:pt x="48" y="145"/>
                  </a:cubicBezTo>
                  <a:cubicBezTo>
                    <a:pt x="48" y="145"/>
                    <a:pt x="37" y="152"/>
                    <a:pt x="28" y="154"/>
                  </a:cubicBezTo>
                  <a:cubicBezTo>
                    <a:pt x="19" y="155"/>
                    <a:pt x="9" y="186"/>
                    <a:pt x="7" y="204"/>
                  </a:cubicBezTo>
                  <a:cubicBezTo>
                    <a:pt x="5" y="221"/>
                    <a:pt x="4" y="220"/>
                    <a:pt x="2" y="233"/>
                  </a:cubicBezTo>
                  <a:cubicBezTo>
                    <a:pt x="0" y="247"/>
                    <a:pt x="1" y="279"/>
                    <a:pt x="2" y="302"/>
                  </a:cubicBezTo>
                  <a:cubicBezTo>
                    <a:pt x="4" y="324"/>
                    <a:pt x="31" y="326"/>
                    <a:pt x="31" y="326"/>
                  </a:cubicBezTo>
                  <a:cubicBezTo>
                    <a:pt x="31" y="326"/>
                    <a:pt x="31" y="348"/>
                    <a:pt x="28" y="360"/>
                  </a:cubicBezTo>
                  <a:cubicBezTo>
                    <a:pt x="24" y="373"/>
                    <a:pt x="7" y="405"/>
                    <a:pt x="12" y="407"/>
                  </a:cubicBezTo>
                  <a:cubicBezTo>
                    <a:pt x="16" y="409"/>
                    <a:pt x="31" y="411"/>
                    <a:pt x="31" y="411"/>
                  </a:cubicBezTo>
                  <a:cubicBezTo>
                    <a:pt x="31" y="411"/>
                    <a:pt x="28" y="447"/>
                    <a:pt x="30" y="465"/>
                  </a:cubicBezTo>
                  <a:cubicBezTo>
                    <a:pt x="31" y="483"/>
                    <a:pt x="35" y="544"/>
                    <a:pt x="35" y="565"/>
                  </a:cubicBezTo>
                  <a:cubicBezTo>
                    <a:pt x="35" y="586"/>
                    <a:pt x="50" y="579"/>
                    <a:pt x="50" y="579"/>
                  </a:cubicBezTo>
                  <a:cubicBezTo>
                    <a:pt x="50" y="579"/>
                    <a:pt x="52" y="592"/>
                    <a:pt x="54" y="607"/>
                  </a:cubicBezTo>
                  <a:cubicBezTo>
                    <a:pt x="56" y="622"/>
                    <a:pt x="54" y="641"/>
                    <a:pt x="52" y="663"/>
                  </a:cubicBezTo>
                  <a:cubicBezTo>
                    <a:pt x="51" y="685"/>
                    <a:pt x="75" y="770"/>
                    <a:pt x="81" y="790"/>
                  </a:cubicBezTo>
                  <a:cubicBezTo>
                    <a:pt x="88" y="809"/>
                    <a:pt x="92" y="819"/>
                    <a:pt x="88" y="831"/>
                  </a:cubicBezTo>
                  <a:cubicBezTo>
                    <a:pt x="85" y="844"/>
                    <a:pt x="90" y="848"/>
                    <a:pt x="89" y="869"/>
                  </a:cubicBezTo>
                  <a:cubicBezTo>
                    <a:pt x="89" y="888"/>
                    <a:pt x="96" y="902"/>
                    <a:pt x="107" y="905"/>
                  </a:cubicBezTo>
                  <a:cubicBezTo>
                    <a:pt x="109" y="906"/>
                    <a:pt x="111" y="906"/>
                    <a:pt x="112" y="906"/>
                  </a:cubicBezTo>
                  <a:cubicBezTo>
                    <a:pt x="126" y="906"/>
                    <a:pt x="129" y="872"/>
                    <a:pt x="126" y="865"/>
                  </a:cubicBezTo>
                  <a:cubicBezTo>
                    <a:pt x="123" y="857"/>
                    <a:pt x="122" y="847"/>
                    <a:pt x="122" y="847"/>
                  </a:cubicBezTo>
                  <a:cubicBezTo>
                    <a:pt x="122" y="847"/>
                    <a:pt x="127" y="853"/>
                    <a:pt x="134" y="855"/>
                  </a:cubicBezTo>
                  <a:cubicBezTo>
                    <a:pt x="140" y="857"/>
                    <a:pt x="150" y="857"/>
                    <a:pt x="157" y="853"/>
                  </a:cubicBezTo>
                  <a:cubicBezTo>
                    <a:pt x="164" y="848"/>
                    <a:pt x="151" y="828"/>
                    <a:pt x="141" y="818"/>
                  </a:cubicBezTo>
                  <a:cubicBezTo>
                    <a:pt x="132" y="808"/>
                    <a:pt x="124" y="784"/>
                    <a:pt x="124" y="764"/>
                  </a:cubicBezTo>
                  <a:cubicBezTo>
                    <a:pt x="124" y="745"/>
                    <a:pt x="141" y="698"/>
                    <a:pt x="149" y="670"/>
                  </a:cubicBezTo>
                  <a:cubicBezTo>
                    <a:pt x="158" y="643"/>
                    <a:pt x="153" y="617"/>
                    <a:pt x="156" y="611"/>
                  </a:cubicBezTo>
                  <a:cubicBezTo>
                    <a:pt x="158" y="605"/>
                    <a:pt x="158" y="582"/>
                    <a:pt x="158" y="582"/>
                  </a:cubicBezTo>
                  <a:cubicBezTo>
                    <a:pt x="158" y="582"/>
                    <a:pt x="160" y="582"/>
                    <a:pt x="166" y="582"/>
                  </a:cubicBezTo>
                  <a:cubicBezTo>
                    <a:pt x="172" y="582"/>
                    <a:pt x="172" y="585"/>
                    <a:pt x="172" y="570"/>
                  </a:cubicBezTo>
                  <a:cubicBezTo>
                    <a:pt x="172" y="555"/>
                    <a:pt x="184" y="497"/>
                    <a:pt x="190" y="474"/>
                  </a:cubicBezTo>
                  <a:cubicBezTo>
                    <a:pt x="195" y="452"/>
                    <a:pt x="195" y="416"/>
                    <a:pt x="195" y="416"/>
                  </a:cubicBezTo>
                  <a:cubicBezTo>
                    <a:pt x="195" y="416"/>
                    <a:pt x="199" y="416"/>
                    <a:pt x="206" y="414"/>
                  </a:cubicBezTo>
                  <a:cubicBezTo>
                    <a:pt x="214" y="413"/>
                    <a:pt x="208" y="399"/>
                    <a:pt x="199" y="371"/>
                  </a:cubicBezTo>
                  <a:cubicBezTo>
                    <a:pt x="189" y="344"/>
                    <a:pt x="192" y="313"/>
                    <a:pt x="192" y="313"/>
                  </a:cubicBezTo>
                  <a:cubicBezTo>
                    <a:pt x="192" y="313"/>
                    <a:pt x="208" y="311"/>
                    <a:pt x="215" y="296"/>
                  </a:cubicBezTo>
                  <a:close/>
                  <a:moveTo>
                    <a:pt x="73" y="279"/>
                  </a:moveTo>
                  <a:cubicBezTo>
                    <a:pt x="73" y="286"/>
                    <a:pt x="71" y="292"/>
                    <a:pt x="71" y="292"/>
                  </a:cubicBezTo>
                  <a:cubicBezTo>
                    <a:pt x="71" y="292"/>
                    <a:pt x="67" y="292"/>
                    <a:pt x="63" y="289"/>
                  </a:cubicBezTo>
                  <a:cubicBezTo>
                    <a:pt x="65" y="285"/>
                    <a:pt x="65" y="271"/>
                    <a:pt x="65" y="271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3" y="269"/>
                    <a:pt x="73" y="272"/>
                    <a:pt x="73" y="279"/>
                  </a:cubicBezTo>
                  <a:close/>
                  <a:moveTo>
                    <a:pt x="110" y="621"/>
                  </a:moveTo>
                  <a:cubicBezTo>
                    <a:pt x="109" y="625"/>
                    <a:pt x="108" y="631"/>
                    <a:pt x="107" y="637"/>
                  </a:cubicBezTo>
                  <a:cubicBezTo>
                    <a:pt x="107" y="642"/>
                    <a:pt x="107" y="646"/>
                    <a:pt x="107" y="646"/>
                  </a:cubicBezTo>
                  <a:cubicBezTo>
                    <a:pt x="107" y="646"/>
                    <a:pt x="106" y="638"/>
                    <a:pt x="106" y="632"/>
                  </a:cubicBezTo>
                  <a:cubicBezTo>
                    <a:pt x="106" y="626"/>
                    <a:pt x="102" y="620"/>
                    <a:pt x="104" y="612"/>
                  </a:cubicBezTo>
                  <a:cubicBezTo>
                    <a:pt x="105" y="608"/>
                    <a:pt x="106" y="602"/>
                    <a:pt x="107" y="596"/>
                  </a:cubicBezTo>
                  <a:cubicBezTo>
                    <a:pt x="109" y="588"/>
                    <a:pt x="110" y="580"/>
                    <a:pt x="110" y="580"/>
                  </a:cubicBezTo>
                  <a:cubicBezTo>
                    <a:pt x="110" y="601"/>
                    <a:pt x="112" y="615"/>
                    <a:pt x="110" y="621"/>
                  </a:cubicBezTo>
                  <a:close/>
                  <a:moveTo>
                    <a:pt x="116" y="225"/>
                  </a:moveTo>
                  <a:cubicBezTo>
                    <a:pt x="115" y="231"/>
                    <a:pt x="108" y="214"/>
                    <a:pt x="103" y="195"/>
                  </a:cubicBezTo>
                  <a:cubicBezTo>
                    <a:pt x="99" y="176"/>
                    <a:pt x="91" y="148"/>
                    <a:pt x="91" y="130"/>
                  </a:cubicBezTo>
                  <a:cubicBezTo>
                    <a:pt x="91" y="130"/>
                    <a:pt x="105" y="142"/>
                    <a:pt x="105" y="151"/>
                  </a:cubicBezTo>
                  <a:cubicBezTo>
                    <a:pt x="105" y="161"/>
                    <a:pt x="112" y="191"/>
                    <a:pt x="115" y="200"/>
                  </a:cubicBezTo>
                  <a:cubicBezTo>
                    <a:pt x="117" y="209"/>
                    <a:pt x="119" y="189"/>
                    <a:pt x="124" y="180"/>
                  </a:cubicBezTo>
                  <a:cubicBezTo>
                    <a:pt x="129" y="171"/>
                    <a:pt x="131" y="163"/>
                    <a:pt x="128" y="156"/>
                  </a:cubicBezTo>
                  <a:cubicBezTo>
                    <a:pt x="125" y="149"/>
                    <a:pt x="136" y="146"/>
                    <a:pt x="143" y="128"/>
                  </a:cubicBezTo>
                  <a:cubicBezTo>
                    <a:pt x="144" y="135"/>
                    <a:pt x="144" y="140"/>
                    <a:pt x="143" y="147"/>
                  </a:cubicBezTo>
                  <a:cubicBezTo>
                    <a:pt x="143" y="153"/>
                    <a:pt x="132" y="186"/>
                    <a:pt x="129" y="192"/>
                  </a:cubicBezTo>
                  <a:cubicBezTo>
                    <a:pt x="125" y="199"/>
                    <a:pt x="117" y="219"/>
                    <a:pt x="116" y="225"/>
                  </a:cubicBezTo>
                  <a:close/>
                  <a:moveTo>
                    <a:pt x="149" y="333"/>
                  </a:moveTo>
                  <a:cubicBezTo>
                    <a:pt x="149" y="333"/>
                    <a:pt x="138" y="338"/>
                    <a:pt x="138" y="333"/>
                  </a:cubicBezTo>
                  <a:cubicBezTo>
                    <a:pt x="139" y="329"/>
                    <a:pt x="141" y="315"/>
                    <a:pt x="141" y="315"/>
                  </a:cubicBezTo>
                  <a:cubicBezTo>
                    <a:pt x="149" y="315"/>
                    <a:pt x="149" y="315"/>
                    <a:pt x="149" y="315"/>
                  </a:cubicBezTo>
                  <a:lnTo>
                    <a:pt x="149" y="333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  <a:alpha val="41000"/>
              </a:sys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Freeform 3"/>
            <p:cNvSpPr>
              <a:spLocks noEditPoints="1"/>
            </p:cNvSpPr>
            <p:nvPr/>
          </p:nvSpPr>
          <p:spPr bwMode="auto">
            <a:xfrm>
              <a:off x="3099547" y="4332388"/>
              <a:ext cx="484021" cy="2001689"/>
            </a:xfrm>
            <a:custGeom>
              <a:avLst/>
              <a:gdLst>
                <a:gd name="T0" fmla="*/ 280 w 287"/>
                <a:gd name="T1" fmla="*/ 271 h 1160"/>
                <a:gd name="T2" fmla="*/ 247 w 287"/>
                <a:gd name="T3" fmla="*/ 188 h 1160"/>
                <a:gd name="T4" fmla="*/ 213 w 287"/>
                <a:gd name="T5" fmla="*/ 135 h 1160"/>
                <a:gd name="T6" fmla="*/ 181 w 287"/>
                <a:gd name="T7" fmla="*/ 23 h 1160"/>
                <a:gd name="T8" fmla="*/ 82 w 287"/>
                <a:gd name="T9" fmla="*/ 57 h 1160"/>
                <a:gd name="T10" fmla="*/ 76 w 287"/>
                <a:gd name="T11" fmla="*/ 189 h 1160"/>
                <a:gd name="T12" fmla="*/ 40 w 287"/>
                <a:gd name="T13" fmla="*/ 237 h 1160"/>
                <a:gd name="T14" fmla="*/ 4 w 287"/>
                <a:gd name="T15" fmla="*/ 366 h 1160"/>
                <a:gd name="T16" fmla="*/ 7 w 287"/>
                <a:gd name="T17" fmla="*/ 412 h 1160"/>
                <a:gd name="T18" fmla="*/ 40 w 287"/>
                <a:gd name="T19" fmla="*/ 467 h 1160"/>
                <a:gd name="T20" fmla="*/ 35 w 287"/>
                <a:gd name="T21" fmla="*/ 546 h 1160"/>
                <a:gd name="T22" fmla="*/ 27 w 287"/>
                <a:gd name="T23" fmla="*/ 759 h 1160"/>
                <a:gd name="T24" fmla="*/ 47 w 287"/>
                <a:gd name="T25" fmla="*/ 843 h 1160"/>
                <a:gd name="T26" fmla="*/ 75 w 287"/>
                <a:gd name="T27" fmla="*/ 1036 h 1160"/>
                <a:gd name="T28" fmla="*/ 44 w 287"/>
                <a:gd name="T29" fmla="*/ 1127 h 1160"/>
                <a:gd name="T30" fmla="*/ 70 w 287"/>
                <a:gd name="T31" fmla="*/ 1155 h 1160"/>
                <a:gd name="T32" fmla="*/ 108 w 287"/>
                <a:gd name="T33" fmla="*/ 1107 h 1160"/>
                <a:gd name="T34" fmla="*/ 107 w 287"/>
                <a:gd name="T35" fmla="*/ 1141 h 1160"/>
                <a:gd name="T36" fmla="*/ 119 w 287"/>
                <a:gd name="T37" fmla="*/ 1132 h 1160"/>
                <a:gd name="T38" fmla="*/ 117 w 287"/>
                <a:gd name="T39" fmla="*/ 1050 h 1160"/>
                <a:gd name="T40" fmla="*/ 115 w 287"/>
                <a:gd name="T41" fmla="*/ 885 h 1160"/>
                <a:gd name="T42" fmla="*/ 167 w 287"/>
                <a:gd name="T43" fmla="*/ 851 h 1160"/>
                <a:gd name="T44" fmla="*/ 169 w 287"/>
                <a:gd name="T45" fmla="*/ 977 h 1160"/>
                <a:gd name="T46" fmla="*/ 154 w 287"/>
                <a:gd name="T47" fmla="*/ 1096 h 1160"/>
                <a:gd name="T48" fmla="*/ 148 w 287"/>
                <a:gd name="T49" fmla="*/ 1159 h 1160"/>
                <a:gd name="T50" fmla="*/ 205 w 287"/>
                <a:gd name="T51" fmla="*/ 1104 h 1160"/>
                <a:gd name="T52" fmla="*/ 202 w 287"/>
                <a:gd name="T53" fmla="*/ 1043 h 1160"/>
                <a:gd name="T54" fmla="*/ 234 w 287"/>
                <a:gd name="T55" fmla="*/ 852 h 1160"/>
                <a:gd name="T56" fmla="*/ 251 w 287"/>
                <a:gd name="T57" fmla="*/ 721 h 1160"/>
                <a:gd name="T58" fmla="*/ 265 w 287"/>
                <a:gd name="T59" fmla="*/ 535 h 1160"/>
                <a:gd name="T60" fmla="*/ 258 w 287"/>
                <a:gd name="T61" fmla="*/ 449 h 1160"/>
                <a:gd name="T62" fmla="*/ 244 w 287"/>
                <a:gd name="T63" fmla="*/ 388 h 1160"/>
                <a:gd name="T64" fmla="*/ 102 w 287"/>
                <a:gd name="T65" fmla="*/ 452 h 1160"/>
                <a:gd name="T66" fmla="*/ 114 w 287"/>
                <a:gd name="T67" fmla="*/ 452 h 1160"/>
                <a:gd name="T68" fmla="*/ 168 w 287"/>
                <a:gd name="T69" fmla="*/ 213 h 1160"/>
                <a:gd name="T70" fmla="*/ 117 w 287"/>
                <a:gd name="T71" fmla="*/ 344 h 1160"/>
                <a:gd name="T72" fmla="*/ 114 w 287"/>
                <a:gd name="T73" fmla="*/ 257 h 1160"/>
                <a:gd name="T74" fmla="*/ 102 w 287"/>
                <a:gd name="T75" fmla="*/ 205 h 1160"/>
                <a:gd name="T76" fmla="*/ 134 w 287"/>
                <a:gd name="T77" fmla="*/ 223 h 1160"/>
                <a:gd name="T78" fmla="*/ 152 w 287"/>
                <a:gd name="T79" fmla="*/ 222 h 1160"/>
                <a:gd name="T80" fmla="*/ 159 w 287"/>
                <a:gd name="T81" fmla="*/ 184 h 1160"/>
                <a:gd name="T82" fmla="*/ 189 w 287"/>
                <a:gd name="T83" fmla="*/ 176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1160">
                  <a:moveTo>
                    <a:pt x="257" y="366"/>
                  </a:moveTo>
                  <a:cubicBezTo>
                    <a:pt x="258" y="353"/>
                    <a:pt x="279" y="285"/>
                    <a:pt x="280" y="271"/>
                  </a:cubicBezTo>
                  <a:cubicBezTo>
                    <a:pt x="281" y="257"/>
                    <a:pt x="287" y="214"/>
                    <a:pt x="282" y="199"/>
                  </a:cubicBezTo>
                  <a:cubicBezTo>
                    <a:pt x="277" y="183"/>
                    <a:pt x="247" y="188"/>
                    <a:pt x="247" y="188"/>
                  </a:cubicBezTo>
                  <a:cubicBezTo>
                    <a:pt x="247" y="188"/>
                    <a:pt x="240" y="172"/>
                    <a:pt x="226" y="168"/>
                  </a:cubicBezTo>
                  <a:cubicBezTo>
                    <a:pt x="211" y="164"/>
                    <a:pt x="229" y="145"/>
                    <a:pt x="213" y="135"/>
                  </a:cubicBezTo>
                  <a:cubicBezTo>
                    <a:pt x="203" y="128"/>
                    <a:pt x="206" y="92"/>
                    <a:pt x="202" y="78"/>
                  </a:cubicBezTo>
                  <a:cubicBezTo>
                    <a:pt x="199" y="64"/>
                    <a:pt x="190" y="35"/>
                    <a:pt x="181" y="23"/>
                  </a:cubicBezTo>
                  <a:cubicBezTo>
                    <a:pt x="171" y="10"/>
                    <a:pt x="152" y="17"/>
                    <a:pt x="152" y="17"/>
                  </a:cubicBezTo>
                  <a:cubicBezTo>
                    <a:pt x="108" y="0"/>
                    <a:pt x="86" y="37"/>
                    <a:pt x="82" y="57"/>
                  </a:cubicBezTo>
                  <a:cubicBezTo>
                    <a:pt x="79" y="77"/>
                    <a:pt x="89" y="114"/>
                    <a:pt x="77" y="140"/>
                  </a:cubicBezTo>
                  <a:cubicBezTo>
                    <a:pt x="66" y="165"/>
                    <a:pt x="91" y="174"/>
                    <a:pt x="76" y="189"/>
                  </a:cubicBezTo>
                  <a:cubicBezTo>
                    <a:pt x="60" y="203"/>
                    <a:pt x="74" y="208"/>
                    <a:pt x="59" y="215"/>
                  </a:cubicBezTo>
                  <a:cubicBezTo>
                    <a:pt x="45" y="221"/>
                    <a:pt x="40" y="224"/>
                    <a:pt x="40" y="237"/>
                  </a:cubicBezTo>
                  <a:cubicBezTo>
                    <a:pt x="40" y="250"/>
                    <a:pt x="28" y="284"/>
                    <a:pt x="22" y="314"/>
                  </a:cubicBezTo>
                  <a:cubicBezTo>
                    <a:pt x="15" y="344"/>
                    <a:pt x="8" y="355"/>
                    <a:pt x="4" y="366"/>
                  </a:cubicBezTo>
                  <a:cubicBezTo>
                    <a:pt x="0" y="378"/>
                    <a:pt x="2" y="382"/>
                    <a:pt x="4" y="388"/>
                  </a:cubicBezTo>
                  <a:cubicBezTo>
                    <a:pt x="6" y="393"/>
                    <a:pt x="7" y="394"/>
                    <a:pt x="7" y="412"/>
                  </a:cubicBezTo>
                  <a:cubicBezTo>
                    <a:pt x="7" y="431"/>
                    <a:pt x="38" y="434"/>
                    <a:pt x="38" y="434"/>
                  </a:cubicBezTo>
                  <a:cubicBezTo>
                    <a:pt x="38" y="434"/>
                    <a:pt x="40" y="451"/>
                    <a:pt x="40" y="467"/>
                  </a:cubicBezTo>
                  <a:cubicBezTo>
                    <a:pt x="40" y="482"/>
                    <a:pt x="30" y="526"/>
                    <a:pt x="28" y="538"/>
                  </a:cubicBezTo>
                  <a:cubicBezTo>
                    <a:pt x="26" y="550"/>
                    <a:pt x="35" y="546"/>
                    <a:pt x="35" y="546"/>
                  </a:cubicBezTo>
                  <a:cubicBezTo>
                    <a:pt x="35" y="546"/>
                    <a:pt x="35" y="559"/>
                    <a:pt x="33" y="578"/>
                  </a:cubicBezTo>
                  <a:cubicBezTo>
                    <a:pt x="30" y="597"/>
                    <a:pt x="27" y="724"/>
                    <a:pt x="27" y="759"/>
                  </a:cubicBezTo>
                  <a:cubicBezTo>
                    <a:pt x="27" y="794"/>
                    <a:pt x="23" y="842"/>
                    <a:pt x="27" y="842"/>
                  </a:cubicBezTo>
                  <a:cubicBezTo>
                    <a:pt x="32" y="842"/>
                    <a:pt x="47" y="843"/>
                    <a:pt x="47" y="843"/>
                  </a:cubicBezTo>
                  <a:cubicBezTo>
                    <a:pt x="47" y="843"/>
                    <a:pt x="45" y="866"/>
                    <a:pt x="46" y="895"/>
                  </a:cubicBezTo>
                  <a:cubicBezTo>
                    <a:pt x="47" y="923"/>
                    <a:pt x="70" y="1014"/>
                    <a:pt x="75" y="1036"/>
                  </a:cubicBezTo>
                  <a:cubicBezTo>
                    <a:pt x="79" y="1059"/>
                    <a:pt x="78" y="1079"/>
                    <a:pt x="70" y="1091"/>
                  </a:cubicBezTo>
                  <a:cubicBezTo>
                    <a:pt x="63" y="1103"/>
                    <a:pt x="57" y="1118"/>
                    <a:pt x="44" y="1127"/>
                  </a:cubicBezTo>
                  <a:cubicBezTo>
                    <a:pt x="31" y="1137"/>
                    <a:pt x="26" y="1141"/>
                    <a:pt x="28" y="1150"/>
                  </a:cubicBezTo>
                  <a:cubicBezTo>
                    <a:pt x="30" y="1158"/>
                    <a:pt x="46" y="1156"/>
                    <a:pt x="70" y="1155"/>
                  </a:cubicBezTo>
                  <a:cubicBezTo>
                    <a:pt x="94" y="1154"/>
                    <a:pt x="91" y="1139"/>
                    <a:pt x="94" y="1132"/>
                  </a:cubicBezTo>
                  <a:cubicBezTo>
                    <a:pt x="97" y="1125"/>
                    <a:pt x="108" y="1107"/>
                    <a:pt x="108" y="1107"/>
                  </a:cubicBezTo>
                  <a:cubicBezTo>
                    <a:pt x="108" y="1107"/>
                    <a:pt x="111" y="1110"/>
                    <a:pt x="111" y="1118"/>
                  </a:cubicBezTo>
                  <a:cubicBezTo>
                    <a:pt x="111" y="1127"/>
                    <a:pt x="107" y="1141"/>
                    <a:pt x="107" y="1141"/>
                  </a:cubicBezTo>
                  <a:cubicBezTo>
                    <a:pt x="117" y="1141"/>
                    <a:pt x="117" y="1141"/>
                    <a:pt x="117" y="1141"/>
                  </a:cubicBezTo>
                  <a:cubicBezTo>
                    <a:pt x="117" y="1141"/>
                    <a:pt x="120" y="1140"/>
                    <a:pt x="119" y="1132"/>
                  </a:cubicBezTo>
                  <a:cubicBezTo>
                    <a:pt x="118" y="1124"/>
                    <a:pt x="123" y="1106"/>
                    <a:pt x="127" y="1091"/>
                  </a:cubicBezTo>
                  <a:cubicBezTo>
                    <a:pt x="132" y="1075"/>
                    <a:pt x="123" y="1057"/>
                    <a:pt x="117" y="1050"/>
                  </a:cubicBezTo>
                  <a:cubicBezTo>
                    <a:pt x="112" y="1044"/>
                    <a:pt x="114" y="1009"/>
                    <a:pt x="115" y="974"/>
                  </a:cubicBezTo>
                  <a:cubicBezTo>
                    <a:pt x="117" y="939"/>
                    <a:pt x="119" y="901"/>
                    <a:pt x="115" y="885"/>
                  </a:cubicBezTo>
                  <a:cubicBezTo>
                    <a:pt x="112" y="868"/>
                    <a:pt x="107" y="846"/>
                    <a:pt x="107" y="846"/>
                  </a:cubicBezTo>
                  <a:cubicBezTo>
                    <a:pt x="167" y="851"/>
                    <a:pt x="167" y="851"/>
                    <a:pt x="167" y="851"/>
                  </a:cubicBezTo>
                  <a:cubicBezTo>
                    <a:pt x="167" y="851"/>
                    <a:pt x="169" y="863"/>
                    <a:pt x="169" y="889"/>
                  </a:cubicBezTo>
                  <a:cubicBezTo>
                    <a:pt x="169" y="916"/>
                    <a:pt x="169" y="934"/>
                    <a:pt x="169" y="977"/>
                  </a:cubicBezTo>
                  <a:cubicBezTo>
                    <a:pt x="169" y="1019"/>
                    <a:pt x="165" y="1035"/>
                    <a:pt x="160" y="1051"/>
                  </a:cubicBezTo>
                  <a:cubicBezTo>
                    <a:pt x="156" y="1068"/>
                    <a:pt x="159" y="1080"/>
                    <a:pt x="154" y="1096"/>
                  </a:cubicBezTo>
                  <a:cubicBezTo>
                    <a:pt x="149" y="1113"/>
                    <a:pt x="140" y="1125"/>
                    <a:pt x="135" y="1134"/>
                  </a:cubicBezTo>
                  <a:cubicBezTo>
                    <a:pt x="129" y="1143"/>
                    <a:pt x="127" y="1158"/>
                    <a:pt x="148" y="1159"/>
                  </a:cubicBezTo>
                  <a:cubicBezTo>
                    <a:pt x="170" y="1160"/>
                    <a:pt x="196" y="1150"/>
                    <a:pt x="196" y="1140"/>
                  </a:cubicBezTo>
                  <a:cubicBezTo>
                    <a:pt x="196" y="1131"/>
                    <a:pt x="198" y="1119"/>
                    <a:pt x="205" y="1104"/>
                  </a:cubicBezTo>
                  <a:cubicBezTo>
                    <a:pt x="213" y="1088"/>
                    <a:pt x="206" y="1075"/>
                    <a:pt x="204" y="1069"/>
                  </a:cubicBezTo>
                  <a:cubicBezTo>
                    <a:pt x="201" y="1062"/>
                    <a:pt x="202" y="1055"/>
                    <a:pt x="202" y="1043"/>
                  </a:cubicBezTo>
                  <a:cubicBezTo>
                    <a:pt x="202" y="1031"/>
                    <a:pt x="213" y="991"/>
                    <a:pt x="225" y="947"/>
                  </a:cubicBezTo>
                  <a:cubicBezTo>
                    <a:pt x="237" y="903"/>
                    <a:pt x="234" y="852"/>
                    <a:pt x="234" y="852"/>
                  </a:cubicBezTo>
                  <a:cubicBezTo>
                    <a:pt x="243" y="852"/>
                    <a:pt x="243" y="852"/>
                    <a:pt x="243" y="852"/>
                  </a:cubicBezTo>
                  <a:cubicBezTo>
                    <a:pt x="243" y="852"/>
                    <a:pt x="244" y="787"/>
                    <a:pt x="251" y="721"/>
                  </a:cubicBezTo>
                  <a:cubicBezTo>
                    <a:pt x="258" y="654"/>
                    <a:pt x="248" y="585"/>
                    <a:pt x="248" y="566"/>
                  </a:cubicBezTo>
                  <a:cubicBezTo>
                    <a:pt x="248" y="547"/>
                    <a:pt x="255" y="539"/>
                    <a:pt x="265" y="535"/>
                  </a:cubicBezTo>
                  <a:cubicBezTo>
                    <a:pt x="276" y="530"/>
                    <a:pt x="277" y="528"/>
                    <a:pt x="272" y="510"/>
                  </a:cubicBezTo>
                  <a:cubicBezTo>
                    <a:pt x="266" y="492"/>
                    <a:pt x="258" y="449"/>
                    <a:pt x="258" y="449"/>
                  </a:cubicBezTo>
                  <a:cubicBezTo>
                    <a:pt x="258" y="449"/>
                    <a:pt x="257" y="443"/>
                    <a:pt x="251" y="424"/>
                  </a:cubicBezTo>
                  <a:cubicBezTo>
                    <a:pt x="244" y="406"/>
                    <a:pt x="244" y="388"/>
                    <a:pt x="244" y="388"/>
                  </a:cubicBezTo>
                  <a:cubicBezTo>
                    <a:pt x="244" y="388"/>
                    <a:pt x="256" y="378"/>
                    <a:pt x="257" y="366"/>
                  </a:cubicBezTo>
                  <a:close/>
                  <a:moveTo>
                    <a:pt x="102" y="452"/>
                  </a:moveTo>
                  <a:cubicBezTo>
                    <a:pt x="110" y="434"/>
                    <a:pt x="110" y="434"/>
                    <a:pt x="110" y="434"/>
                  </a:cubicBezTo>
                  <a:cubicBezTo>
                    <a:pt x="114" y="452"/>
                    <a:pt x="114" y="452"/>
                    <a:pt x="114" y="452"/>
                  </a:cubicBezTo>
                  <a:lnTo>
                    <a:pt x="102" y="452"/>
                  </a:lnTo>
                  <a:close/>
                  <a:moveTo>
                    <a:pt x="168" y="213"/>
                  </a:moveTo>
                  <a:cubicBezTo>
                    <a:pt x="158" y="230"/>
                    <a:pt x="141" y="260"/>
                    <a:pt x="135" y="285"/>
                  </a:cubicBezTo>
                  <a:cubicBezTo>
                    <a:pt x="128" y="309"/>
                    <a:pt x="117" y="344"/>
                    <a:pt x="117" y="344"/>
                  </a:cubicBezTo>
                  <a:cubicBezTo>
                    <a:pt x="117" y="344"/>
                    <a:pt x="116" y="338"/>
                    <a:pt x="115" y="329"/>
                  </a:cubicBezTo>
                  <a:cubicBezTo>
                    <a:pt x="114" y="320"/>
                    <a:pt x="114" y="277"/>
                    <a:pt x="114" y="257"/>
                  </a:cubicBezTo>
                  <a:cubicBezTo>
                    <a:pt x="114" y="237"/>
                    <a:pt x="115" y="220"/>
                    <a:pt x="112" y="219"/>
                  </a:cubicBezTo>
                  <a:cubicBezTo>
                    <a:pt x="108" y="217"/>
                    <a:pt x="102" y="205"/>
                    <a:pt x="102" y="20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17" y="218"/>
                    <a:pt x="129" y="210"/>
                    <a:pt x="134" y="223"/>
                  </a:cubicBezTo>
                  <a:cubicBezTo>
                    <a:pt x="138" y="236"/>
                    <a:pt x="133" y="269"/>
                    <a:pt x="136" y="253"/>
                  </a:cubicBezTo>
                  <a:cubicBezTo>
                    <a:pt x="138" y="238"/>
                    <a:pt x="146" y="237"/>
                    <a:pt x="152" y="222"/>
                  </a:cubicBezTo>
                  <a:cubicBezTo>
                    <a:pt x="159" y="207"/>
                    <a:pt x="139" y="196"/>
                    <a:pt x="139" y="196"/>
                  </a:cubicBezTo>
                  <a:cubicBezTo>
                    <a:pt x="139" y="196"/>
                    <a:pt x="150" y="192"/>
                    <a:pt x="159" y="184"/>
                  </a:cubicBezTo>
                  <a:cubicBezTo>
                    <a:pt x="169" y="175"/>
                    <a:pt x="182" y="164"/>
                    <a:pt x="182" y="164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89" y="176"/>
                    <a:pt x="178" y="196"/>
                    <a:pt x="168" y="213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  <a:alpha val="57000"/>
              </a:sys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527958" y="4369747"/>
              <a:ext cx="630506" cy="2050821"/>
            </a:xfrm>
            <a:custGeom>
              <a:avLst/>
              <a:gdLst>
                <a:gd name="T0" fmla="*/ 412 w 463"/>
                <a:gd name="T1" fmla="*/ 379 h 1470"/>
                <a:gd name="T2" fmla="*/ 323 w 463"/>
                <a:gd name="T3" fmla="*/ 262 h 1470"/>
                <a:gd name="T4" fmla="*/ 285 w 463"/>
                <a:gd name="T5" fmla="*/ 285 h 1470"/>
                <a:gd name="T6" fmla="*/ 267 w 463"/>
                <a:gd name="T7" fmla="*/ 261 h 1470"/>
                <a:gd name="T8" fmla="*/ 184 w 463"/>
                <a:gd name="T9" fmla="*/ 204 h 1470"/>
                <a:gd name="T10" fmla="*/ 217 w 463"/>
                <a:gd name="T11" fmla="*/ 229 h 1470"/>
                <a:gd name="T12" fmla="*/ 275 w 463"/>
                <a:gd name="T13" fmla="*/ 231 h 1470"/>
                <a:gd name="T14" fmla="*/ 275 w 463"/>
                <a:gd name="T15" fmla="*/ 231 h 1470"/>
                <a:gd name="T16" fmla="*/ 280 w 463"/>
                <a:gd name="T17" fmla="*/ 213 h 1470"/>
                <a:gd name="T18" fmla="*/ 313 w 463"/>
                <a:gd name="T19" fmla="*/ 121 h 1470"/>
                <a:gd name="T20" fmla="*/ 312 w 463"/>
                <a:gd name="T21" fmla="*/ 65 h 1470"/>
                <a:gd name="T22" fmla="*/ 194 w 463"/>
                <a:gd name="T23" fmla="*/ 42 h 1470"/>
                <a:gd name="T24" fmla="*/ 186 w 463"/>
                <a:gd name="T25" fmla="*/ 51 h 1470"/>
                <a:gd name="T26" fmla="*/ 175 w 463"/>
                <a:gd name="T27" fmla="*/ 119 h 1470"/>
                <a:gd name="T28" fmla="*/ 178 w 463"/>
                <a:gd name="T29" fmla="*/ 165 h 1470"/>
                <a:gd name="T30" fmla="*/ 181 w 463"/>
                <a:gd name="T31" fmla="*/ 201 h 1470"/>
                <a:gd name="T32" fmla="*/ 175 w 463"/>
                <a:gd name="T33" fmla="*/ 217 h 1470"/>
                <a:gd name="T34" fmla="*/ 79 w 463"/>
                <a:gd name="T35" fmla="*/ 333 h 1470"/>
                <a:gd name="T36" fmla="*/ 104 w 463"/>
                <a:gd name="T37" fmla="*/ 477 h 1470"/>
                <a:gd name="T38" fmla="*/ 99 w 463"/>
                <a:gd name="T39" fmla="*/ 610 h 1470"/>
                <a:gd name="T40" fmla="*/ 85 w 463"/>
                <a:gd name="T41" fmla="*/ 763 h 1470"/>
                <a:gd name="T42" fmla="*/ 69 w 463"/>
                <a:gd name="T43" fmla="*/ 975 h 1470"/>
                <a:gd name="T44" fmla="*/ 8 w 463"/>
                <a:gd name="T45" fmla="*/ 1383 h 1470"/>
                <a:gd name="T46" fmla="*/ 11 w 463"/>
                <a:gd name="T47" fmla="*/ 1423 h 1470"/>
                <a:gd name="T48" fmla="*/ 108 w 463"/>
                <a:gd name="T49" fmla="*/ 1468 h 1470"/>
                <a:gd name="T50" fmla="*/ 96 w 463"/>
                <a:gd name="T51" fmla="*/ 1398 h 1470"/>
                <a:gd name="T52" fmla="*/ 153 w 463"/>
                <a:gd name="T53" fmla="*/ 1231 h 1470"/>
                <a:gd name="T54" fmla="*/ 220 w 463"/>
                <a:gd name="T55" fmla="*/ 1100 h 1470"/>
                <a:gd name="T56" fmla="*/ 215 w 463"/>
                <a:gd name="T57" fmla="*/ 1363 h 1470"/>
                <a:gd name="T58" fmla="*/ 242 w 463"/>
                <a:gd name="T59" fmla="*/ 1391 h 1470"/>
                <a:gd name="T60" fmla="*/ 297 w 463"/>
                <a:gd name="T61" fmla="*/ 1388 h 1470"/>
                <a:gd name="T62" fmla="*/ 429 w 463"/>
                <a:gd name="T63" fmla="*/ 1397 h 1470"/>
                <a:gd name="T64" fmla="*/ 342 w 463"/>
                <a:gd name="T65" fmla="*/ 1344 h 1470"/>
                <a:gd name="T66" fmla="*/ 316 w 463"/>
                <a:gd name="T67" fmla="*/ 1300 h 1470"/>
                <a:gd name="T68" fmla="*/ 337 w 463"/>
                <a:gd name="T69" fmla="*/ 1080 h 1470"/>
                <a:gd name="T70" fmla="*/ 376 w 463"/>
                <a:gd name="T71" fmla="*/ 792 h 1470"/>
                <a:gd name="T72" fmla="*/ 388 w 463"/>
                <a:gd name="T73" fmla="*/ 747 h 1470"/>
                <a:gd name="T74" fmla="*/ 359 w 463"/>
                <a:gd name="T75" fmla="*/ 534 h 1470"/>
                <a:gd name="T76" fmla="*/ 385 w 463"/>
                <a:gd name="T77" fmla="*/ 500 h 1470"/>
                <a:gd name="T78" fmla="*/ 454 w 463"/>
                <a:gd name="T79" fmla="*/ 422 h 1470"/>
                <a:gd name="T80" fmla="*/ 330 w 463"/>
                <a:gd name="T81" fmla="*/ 437 h 1470"/>
                <a:gd name="T82" fmla="*/ 327 w 463"/>
                <a:gd name="T83" fmla="*/ 411 h 1470"/>
                <a:gd name="T84" fmla="*/ 311 w 463"/>
                <a:gd name="T85" fmla="*/ 458 h 1470"/>
                <a:gd name="T86" fmla="*/ 353 w 463"/>
                <a:gd name="T87" fmla="*/ 483 h 1470"/>
                <a:gd name="T88" fmla="*/ 350 w 463"/>
                <a:gd name="T89" fmla="*/ 54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1470">
                  <a:moveTo>
                    <a:pt x="454" y="422"/>
                  </a:moveTo>
                  <a:cubicBezTo>
                    <a:pt x="448" y="394"/>
                    <a:pt x="430" y="395"/>
                    <a:pt x="412" y="379"/>
                  </a:cubicBezTo>
                  <a:cubicBezTo>
                    <a:pt x="395" y="363"/>
                    <a:pt x="381" y="350"/>
                    <a:pt x="379" y="321"/>
                  </a:cubicBezTo>
                  <a:cubicBezTo>
                    <a:pt x="376" y="291"/>
                    <a:pt x="344" y="267"/>
                    <a:pt x="323" y="262"/>
                  </a:cubicBezTo>
                  <a:cubicBezTo>
                    <a:pt x="304" y="258"/>
                    <a:pt x="286" y="248"/>
                    <a:pt x="281" y="246"/>
                  </a:cubicBezTo>
                  <a:cubicBezTo>
                    <a:pt x="280" y="254"/>
                    <a:pt x="283" y="272"/>
                    <a:pt x="285" y="285"/>
                  </a:cubicBezTo>
                  <a:cubicBezTo>
                    <a:pt x="284" y="286"/>
                    <a:pt x="282" y="284"/>
                    <a:pt x="281" y="281"/>
                  </a:cubicBezTo>
                  <a:cubicBezTo>
                    <a:pt x="274" y="266"/>
                    <a:pt x="272" y="258"/>
                    <a:pt x="267" y="261"/>
                  </a:cubicBezTo>
                  <a:cubicBezTo>
                    <a:pt x="263" y="263"/>
                    <a:pt x="260" y="273"/>
                    <a:pt x="257" y="282"/>
                  </a:cubicBezTo>
                  <a:cubicBezTo>
                    <a:pt x="241" y="262"/>
                    <a:pt x="203" y="221"/>
                    <a:pt x="184" y="204"/>
                  </a:cubicBezTo>
                  <a:cubicBezTo>
                    <a:pt x="185" y="202"/>
                    <a:pt x="187" y="200"/>
                    <a:pt x="189" y="199"/>
                  </a:cubicBezTo>
                  <a:cubicBezTo>
                    <a:pt x="194" y="208"/>
                    <a:pt x="205" y="223"/>
                    <a:pt x="217" y="229"/>
                  </a:cubicBezTo>
                  <a:cubicBezTo>
                    <a:pt x="232" y="237"/>
                    <a:pt x="266" y="257"/>
                    <a:pt x="266" y="257"/>
                  </a:cubicBezTo>
                  <a:cubicBezTo>
                    <a:pt x="266" y="257"/>
                    <a:pt x="273" y="241"/>
                    <a:pt x="275" y="231"/>
                  </a:cubicBezTo>
                  <a:cubicBezTo>
                    <a:pt x="275" y="230"/>
                    <a:pt x="275" y="230"/>
                    <a:pt x="275" y="230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275" y="230"/>
                    <a:pt x="275" y="228"/>
                    <a:pt x="275" y="227"/>
                  </a:cubicBezTo>
                  <a:cubicBezTo>
                    <a:pt x="275" y="220"/>
                    <a:pt x="273" y="215"/>
                    <a:pt x="280" y="213"/>
                  </a:cubicBezTo>
                  <a:cubicBezTo>
                    <a:pt x="288" y="211"/>
                    <a:pt x="299" y="185"/>
                    <a:pt x="302" y="169"/>
                  </a:cubicBezTo>
                  <a:cubicBezTo>
                    <a:pt x="306" y="153"/>
                    <a:pt x="306" y="139"/>
                    <a:pt x="313" y="121"/>
                  </a:cubicBezTo>
                  <a:cubicBezTo>
                    <a:pt x="321" y="104"/>
                    <a:pt x="320" y="87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00" y="14"/>
                    <a:pt x="277" y="28"/>
                    <a:pt x="277" y="28"/>
                  </a:cubicBezTo>
                  <a:cubicBezTo>
                    <a:pt x="246" y="0"/>
                    <a:pt x="210" y="26"/>
                    <a:pt x="194" y="42"/>
                  </a:cubicBezTo>
                  <a:cubicBezTo>
                    <a:pt x="194" y="42"/>
                    <a:pt x="194" y="42"/>
                    <a:pt x="193" y="42"/>
                  </a:cubicBezTo>
                  <a:cubicBezTo>
                    <a:pt x="190" y="44"/>
                    <a:pt x="188" y="47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71" y="73"/>
                    <a:pt x="175" y="119"/>
                    <a:pt x="175" y="119"/>
                  </a:cubicBezTo>
                  <a:cubicBezTo>
                    <a:pt x="175" y="119"/>
                    <a:pt x="173" y="120"/>
                    <a:pt x="171" y="131"/>
                  </a:cubicBezTo>
                  <a:cubicBezTo>
                    <a:pt x="170" y="142"/>
                    <a:pt x="175" y="159"/>
                    <a:pt x="178" y="165"/>
                  </a:cubicBezTo>
                  <a:cubicBezTo>
                    <a:pt x="180" y="171"/>
                    <a:pt x="185" y="172"/>
                    <a:pt x="186" y="177"/>
                  </a:cubicBezTo>
                  <a:cubicBezTo>
                    <a:pt x="186" y="177"/>
                    <a:pt x="184" y="189"/>
                    <a:pt x="181" y="201"/>
                  </a:cubicBezTo>
                  <a:cubicBezTo>
                    <a:pt x="181" y="201"/>
                    <a:pt x="181" y="201"/>
                    <a:pt x="180" y="201"/>
                  </a:cubicBezTo>
                  <a:cubicBezTo>
                    <a:pt x="179" y="203"/>
                    <a:pt x="181" y="206"/>
                    <a:pt x="175" y="217"/>
                  </a:cubicBezTo>
                  <a:cubicBezTo>
                    <a:pt x="166" y="231"/>
                    <a:pt x="153" y="236"/>
                    <a:pt x="121" y="253"/>
                  </a:cubicBezTo>
                  <a:cubicBezTo>
                    <a:pt x="90" y="269"/>
                    <a:pt x="82" y="302"/>
                    <a:pt x="79" y="333"/>
                  </a:cubicBezTo>
                  <a:cubicBezTo>
                    <a:pt x="76" y="365"/>
                    <a:pt x="71" y="389"/>
                    <a:pt x="76" y="396"/>
                  </a:cubicBezTo>
                  <a:cubicBezTo>
                    <a:pt x="81" y="403"/>
                    <a:pt x="93" y="443"/>
                    <a:pt x="104" y="477"/>
                  </a:cubicBezTo>
                  <a:cubicBezTo>
                    <a:pt x="116" y="510"/>
                    <a:pt x="111" y="549"/>
                    <a:pt x="109" y="564"/>
                  </a:cubicBezTo>
                  <a:cubicBezTo>
                    <a:pt x="107" y="578"/>
                    <a:pt x="98" y="591"/>
                    <a:pt x="99" y="610"/>
                  </a:cubicBezTo>
                  <a:cubicBezTo>
                    <a:pt x="100" y="629"/>
                    <a:pt x="98" y="648"/>
                    <a:pt x="95" y="677"/>
                  </a:cubicBezTo>
                  <a:cubicBezTo>
                    <a:pt x="93" y="705"/>
                    <a:pt x="76" y="759"/>
                    <a:pt x="85" y="763"/>
                  </a:cubicBezTo>
                  <a:cubicBezTo>
                    <a:pt x="93" y="768"/>
                    <a:pt x="96" y="767"/>
                    <a:pt x="96" y="780"/>
                  </a:cubicBezTo>
                  <a:cubicBezTo>
                    <a:pt x="96" y="793"/>
                    <a:pt x="90" y="876"/>
                    <a:pt x="69" y="975"/>
                  </a:cubicBezTo>
                  <a:cubicBezTo>
                    <a:pt x="48" y="1075"/>
                    <a:pt x="16" y="1296"/>
                    <a:pt x="9" y="1338"/>
                  </a:cubicBezTo>
                  <a:cubicBezTo>
                    <a:pt x="2" y="1379"/>
                    <a:pt x="8" y="1383"/>
                    <a:pt x="8" y="1383"/>
                  </a:cubicBezTo>
                  <a:cubicBezTo>
                    <a:pt x="8" y="1383"/>
                    <a:pt x="8" y="1386"/>
                    <a:pt x="4" y="1398"/>
                  </a:cubicBezTo>
                  <a:cubicBezTo>
                    <a:pt x="0" y="1410"/>
                    <a:pt x="4" y="1418"/>
                    <a:pt x="11" y="1423"/>
                  </a:cubicBezTo>
                  <a:cubicBezTo>
                    <a:pt x="18" y="1428"/>
                    <a:pt x="19" y="1438"/>
                    <a:pt x="34" y="1449"/>
                  </a:cubicBezTo>
                  <a:cubicBezTo>
                    <a:pt x="48" y="1460"/>
                    <a:pt x="90" y="1470"/>
                    <a:pt x="108" y="1468"/>
                  </a:cubicBezTo>
                  <a:cubicBezTo>
                    <a:pt x="126" y="1466"/>
                    <a:pt x="121" y="1460"/>
                    <a:pt x="120" y="1442"/>
                  </a:cubicBezTo>
                  <a:cubicBezTo>
                    <a:pt x="119" y="1424"/>
                    <a:pt x="96" y="1398"/>
                    <a:pt x="96" y="1398"/>
                  </a:cubicBezTo>
                  <a:cubicBezTo>
                    <a:pt x="96" y="1398"/>
                    <a:pt x="95" y="1393"/>
                    <a:pt x="101" y="1390"/>
                  </a:cubicBezTo>
                  <a:cubicBezTo>
                    <a:pt x="107" y="1386"/>
                    <a:pt x="132" y="1306"/>
                    <a:pt x="153" y="1231"/>
                  </a:cubicBezTo>
                  <a:cubicBezTo>
                    <a:pt x="175" y="1157"/>
                    <a:pt x="214" y="1022"/>
                    <a:pt x="214" y="1022"/>
                  </a:cubicBezTo>
                  <a:cubicBezTo>
                    <a:pt x="214" y="1022"/>
                    <a:pt x="217" y="1061"/>
                    <a:pt x="220" y="1100"/>
                  </a:cubicBezTo>
                  <a:cubicBezTo>
                    <a:pt x="222" y="1139"/>
                    <a:pt x="224" y="1267"/>
                    <a:pt x="220" y="1300"/>
                  </a:cubicBezTo>
                  <a:cubicBezTo>
                    <a:pt x="215" y="1333"/>
                    <a:pt x="215" y="1363"/>
                    <a:pt x="215" y="1363"/>
                  </a:cubicBezTo>
                  <a:cubicBezTo>
                    <a:pt x="215" y="1363"/>
                    <a:pt x="215" y="1367"/>
                    <a:pt x="215" y="1378"/>
                  </a:cubicBezTo>
                  <a:cubicBezTo>
                    <a:pt x="215" y="1389"/>
                    <a:pt x="223" y="1389"/>
                    <a:pt x="242" y="1391"/>
                  </a:cubicBezTo>
                  <a:cubicBezTo>
                    <a:pt x="261" y="1393"/>
                    <a:pt x="287" y="1392"/>
                    <a:pt x="287" y="1392"/>
                  </a:cubicBezTo>
                  <a:cubicBezTo>
                    <a:pt x="287" y="1392"/>
                    <a:pt x="286" y="1383"/>
                    <a:pt x="297" y="1388"/>
                  </a:cubicBezTo>
                  <a:cubicBezTo>
                    <a:pt x="307" y="1392"/>
                    <a:pt x="329" y="1403"/>
                    <a:pt x="349" y="1403"/>
                  </a:cubicBezTo>
                  <a:cubicBezTo>
                    <a:pt x="369" y="1403"/>
                    <a:pt x="429" y="1412"/>
                    <a:pt x="429" y="1397"/>
                  </a:cubicBezTo>
                  <a:cubicBezTo>
                    <a:pt x="429" y="1382"/>
                    <a:pt x="406" y="1376"/>
                    <a:pt x="385" y="1376"/>
                  </a:cubicBezTo>
                  <a:cubicBezTo>
                    <a:pt x="365" y="1376"/>
                    <a:pt x="342" y="1344"/>
                    <a:pt x="342" y="1344"/>
                  </a:cubicBezTo>
                  <a:cubicBezTo>
                    <a:pt x="342" y="1344"/>
                    <a:pt x="342" y="1344"/>
                    <a:pt x="348" y="1340"/>
                  </a:cubicBezTo>
                  <a:cubicBezTo>
                    <a:pt x="353" y="1337"/>
                    <a:pt x="320" y="1312"/>
                    <a:pt x="316" y="1300"/>
                  </a:cubicBezTo>
                  <a:cubicBezTo>
                    <a:pt x="311" y="1288"/>
                    <a:pt x="312" y="1286"/>
                    <a:pt x="316" y="1257"/>
                  </a:cubicBezTo>
                  <a:cubicBezTo>
                    <a:pt x="319" y="1229"/>
                    <a:pt x="327" y="1136"/>
                    <a:pt x="337" y="1080"/>
                  </a:cubicBezTo>
                  <a:cubicBezTo>
                    <a:pt x="346" y="1023"/>
                    <a:pt x="358" y="968"/>
                    <a:pt x="365" y="920"/>
                  </a:cubicBezTo>
                  <a:cubicBezTo>
                    <a:pt x="372" y="871"/>
                    <a:pt x="376" y="792"/>
                    <a:pt x="376" y="792"/>
                  </a:cubicBezTo>
                  <a:cubicBezTo>
                    <a:pt x="376" y="792"/>
                    <a:pt x="380" y="791"/>
                    <a:pt x="387" y="785"/>
                  </a:cubicBezTo>
                  <a:cubicBezTo>
                    <a:pt x="394" y="779"/>
                    <a:pt x="392" y="764"/>
                    <a:pt x="388" y="747"/>
                  </a:cubicBezTo>
                  <a:cubicBezTo>
                    <a:pt x="385" y="729"/>
                    <a:pt x="380" y="656"/>
                    <a:pt x="377" y="621"/>
                  </a:cubicBezTo>
                  <a:cubicBezTo>
                    <a:pt x="373" y="586"/>
                    <a:pt x="359" y="534"/>
                    <a:pt x="359" y="534"/>
                  </a:cubicBezTo>
                  <a:cubicBezTo>
                    <a:pt x="359" y="534"/>
                    <a:pt x="370" y="529"/>
                    <a:pt x="377" y="522"/>
                  </a:cubicBezTo>
                  <a:cubicBezTo>
                    <a:pt x="384" y="516"/>
                    <a:pt x="385" y="500"/>
                    <a:pt x="385" y="500"/>
                  </a:cubicBezTo>
                  <a:cubicBezTo>
                    <a:pt x="385" y="500"/>
                    <a:pt x="428" y="504"/>
                    <a:pt x="446" y="496"/>
                  </a:cubicBezTo>
                  <a:cubicBezTo>
                    <a:pt x="463" y="489"/>
                    <a:pt x="460" y="450"/>
                    <a:pt x="454" y="422"/>
                  </a:cubicBezTo>
                  <a:close/>
                  <a:moveTo>
                    <a:pt x="311" y="458"/>
                  </a:moveTo>
                  <a:cubicBezTo>
                    <a:pt x="311" y="458"/>
                    <a:pt x="330" y="452"/>
                    <a:pt x="330" y="437"/>
                  </a:cubicBezTo>
                  <a:cubicBezTo>
                    <a:pt x="330" y="421"/>
                    <a:pt x="315" y="411"/>
                    <a:pt x="308" y="410"/>
                  </a:cubicBezTo>
                  <a:cubicBezTo>
                    <a:pt x="301" y="410"/>
                    <a:pt x="313" y="399"/>
                    <a:pt x="327" y="411"/>
                  </a:cubicBezTo>
                  <a:cubicBezTo>
                    <a:pt x="342" y="423"/>
                    <a:pt x="353" y="475"/>
                    <a:pt x="353" y="475"/>
                  </a:cubicBezTo>
                  <a:cubicBezTo>
                    <a:pt x="353" y="475"/>
                    <a:pt x="323" y="463"/>
                    <a:pt x="311" y="458"/>
                  </a:cubicBezTo>
                  <a:close/>
                  <a:moveTo>
                    <a:pt x="350" y="540"/>
                  </a:moveTo>
                  <a:cubicBezTo>
                    <a:pt x="350" y="540"/>
                    <a:pt x="352" y="500"/>
                    <a:pt x="353" y="483"/>
                  </a:cubicBezTo>
                  <a:cubicBezTo>
                    <a:pt x="362" y="531"/>
                    <a:pt x="362" y="531"/>
                    <a:pt x="362" y="531"/>
                  </a:cubicBezTo>
                  <a:lnTo>
                    <a:pt x="350" y="54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  <a:alpha val="41000"/>
              </a:sys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8445" y="2492896"/>
            <a:ext cx="553731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«РАЗВИТИЕ ОБРАЗОВАНИЯ»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«СОВРЕМЕННЫЕ РОДИТЕЛИ»</a:t>
            </a:r>
            <a:endParaRPr lang="ru-RU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7" y="5157192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</a:t>
            </a:r>
            <a:endParaRPr lang="ru-RU" sz="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«ДЕМОГРАФИЯ»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683" y="3136900"/>
            <a:ext cx="26973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Создание дополнительных мест для детей </a:t>
            </a:r>
            <a:b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в возрасте</a:t>
            </a:r>
            <a:r>
              <a:rPr kumimoji="0" lang="ru-RU" altLang="zh-CN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br>
              <a:rPr kumimoji="0" lang="ru-RU" altLang="zh-CN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до 3-х лет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9137" y="3238525"/>
            <a:ext cx="269735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100% доступность дошкольного образования для детей до 3-х лет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84746" y="188640"/>
            <a:ext cx="553731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smtClean="0"/>
              <a:t>НАЦИОНАЛЬНЫЙ ПРОЕКТ «РАЗВИТИЕ ОБРАЗОВАНИЯ»</a:t>
            </a:r>
            <a:br>
              <a:rPr lang="ru-RU" sz="1400" smtClean="0"/>
            </a:br>
            <a:r>
              <a:rPr lang="ru-RU" sz="1000" smtClean="0"/>
              <a:t/>
            </a:r>
            <a:br>
              <a:rPr lang="ru-RU" sz="1000" smtClean="0"/>
            </a:br>
            <a:r>
              <a:rPr lang="ru-RU" sz="2800" b="1" smtClean="0"/>
              <a:t>«СОВРЕМЕННЫЕ РОДИТЕЛИ»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73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-36960"/>
            <a:ext cx="9207490" cy="69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57606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«СОВРЕМЕННЫЕ РОДИТЕЛИ»</a:t>
            </a:r>
            <a:endParaRPr lang="ru-RU" sz="1000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692979" y="6537491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732984" y="6111065"/>
            <a:ext cx="73768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различных форм присмотра и ухода посредством привлечения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негосударственного сектора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AutoShape 68"/>
          <p:cNvSpPr>
            <a:spLocks noChangeArrowheads="1"/>
          </p:cNvSpPr>
          <p:nvPr/>
        </p:nvSpPr>
        <p:spPr bwMode="auto">
          <a:xfrm>
            <a:off x="1043607" y="1124744"/>
            <a:ext cx="7920239" cy="4320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harsh" dir="t"/>
          </a:scene3d>
          <a:sp3d prstMaterial="powder">
            <a:bevelT w="152400" h="50800" prst="softRound"/>
          </a:sp3d>
        </p:spPr>
        <p:txBody>
          <a:bodyPr anchor="ctr"/>
          <a:lstStyle>
            <a:lvl1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eaLnBrk="0" hangingPunct="0"/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СТРОИТЕЛЬСТВО ДЕТСКИХ САДОВ</a:t>
            </a:r>
            <a:r>
              <a:rPr lang="ru-RU" alt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560519" y="2636912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591923" y="2276872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694058" y="1571852"/>
            <a:ext cx="7304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– детский сад в п. Высокий Мыс (2019 год)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04660" y="1916832"/>
            <a:ext cx="7304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в п. Нижнесортымский (300 мест, 2020 год)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04660" y="2276872"/>
            <a:ext cx="7304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в п. Солнечный (300 мест, 2020 год)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591923" y="1844824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624537" y="6093296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655941" y="5661248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1704662" y="4921423"/>
            <a:ext cx="7075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реализацию проекта «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Билдинг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сад»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04661" y="5246969"/>
            <a:ext cx="736871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субсидий на возмещение затрат по получению дошкольного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в частных организациях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32983" y="5733256"/>
            <a:ext cx="7329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«Сертификат дошкольного образования»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655941" y="5217918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34"/>
          <p:cNvSpPr/>
          <p:nvPr/>
        </p:nvSpPr>
        <p:spPr>
          <a:xfrm rot="5400000">
            <a:off x="563502" y="921889"/>
            <a:ext cx="610982" cy="83775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gradFill>
            <a:gsLst>
              <a:gs pos="13000">
                <a:srgbClr val="820019">
                  <a:alpha val="7000"/>
                </a:srgb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rgbClr val="820019"/>
              </a:gs>
            </a:gsLst>
            <a:path path="circle">
              <a:fillToRect l="100000" b="100000"/>
            </a:path>
          </a:gra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38257" tIns="69129" rIns="138257" bIns="69129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2716" y="1079967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AutoShape 68"/>
          <p:cNvSpPr>
            <a:spLocks noChangeArrowheads="1"/>
          </p:cNvSpPr>
          <p:nvPr/>
        </p:nvSpPr>
        <p:spPr bwMode="auto">
          <a:xfrm>
            <a:off x="982956" y="2702048"/>
            <a:ext cx="7920239" cy="48071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harsh" dir="t"/>
          </a:scene3d>
          <a:sp3d prstMaterial="powder">
            <a:bevelT w="152400" h="50800" prst="softRound"/>
          </a:sp3d>
        </p:spPr>
        <p:txBody>
          <a:bodyPr anchor="ctr"/>
          <a:lstStyle>
            <a:lvl1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eaLnBrk="0" hangingPunct="0"/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ОПТИМИЗАЦИЯ ПОМЕЩЕНИЙ, ФУНКЦИОНИРУЮЩИХ ДОО В СООТВЕТСТВИИ </a:t>
            </a:r>
            <a:b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НОРМАМИ САНПИН</a:t>
            </a:r>
            <a:endParaRPr lang="ru-RU" altLang="ru-RU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AutoShape 68"/>
          <p:cNvSpPr>
            <a:spLocks noChangeArrowheads="1"/>
          </p:cNvSpPr>
          <p:nvPr/>
        </p:nvSpPr>
        <p:spPr bwMode="auto">
          <a:xfrm>
            <a:off x="972241" y="3819257"/>
            <a:ext cx="7920239" cy="48071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harsh" dir="t"/>
          </a:scene3d>
          <a:sp3d prstMaterial="powder">
            <a:bevelT w="152400" h="50800" prst="softRound"/>
          </a:sp3d>
        </p:spPr>
        <p:txBody>
          <a:bodyPr anchor="ctr"/>
          <a:lstStyle>
            <a:lvl1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eaLnBrk="0" hangingPunct="0"/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ОТКРЫТИЕ ГРУПП КРАТКОВРЕМЕННОГО ПРЕБЫВАНИЯ</a:t>
            </a:r>
            <a:endParaRPr lang="ru-RU" altLang="ru-RU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" name="AutoShape 68"/>
          <p:cNvSpPr>
            <a:spLocks noChangeArrowheads="1"/>
          </p:cNvSpPr>
          <p:nvPr/>
        </p:nvSpPr>
        <p:spPr bwMode="auto">
          <a:xfrm>
            <a:off x="972241" y="4467329"/>
            <a:ext cx="7920239" cy="48071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harsh" dir="t"/>
          </a:scene3d>
          <a:sp3d prstMaterial="powder">
            <a:bevelT w="152400" h="50800" prst="softRound"/>
          </a:sp3d>
        </p:spPr>
        <p:txBody>
          <a:bodyPr anchor="ctr"/>
          <a:lstStyle>
            <a:lvl1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eaLnBrk="0" hangingPunct="0"/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ПОДДЕРЖКА РАЗВИТИЯ НЕГОСУДАРСТВЕННОГО СЕКТОРА, В ТОМ ЧИСЛЕ ЧЕРЕЗ:</a:t>
            </a:r>
            <a:endParaRPr lang="ru-RU" altLang="ru-RU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1547664" y="3845316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579068" y="3485276"/>
            <a:ext cx="7232204" cy="157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00000" algn="tr" rotWithShape="0">
              <a:prstClr val="black">
                <a:alpha val="41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691805" y="3125236"/>
            <a:ext cx="7304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 – 228 мест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91805" y="3485276"/>
            <a:ext cx="7304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 – 183 места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74" y="1642832"/>
            <a:ext cx="260726" cy="196594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74" y="1987812"/>
            <a:ext cx="260726" cy="19659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0" y="2347852"/>
            <a:ext cx="260726" cy="196594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0" y="3225248"/>
            <a:ext cx="260726" cy="196594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0" y="3556256"/>
            <a:ext cx="260726" cy="19659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57" y="4977014"/>
            <a:ext cx="260726" cy="196594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4" y="5416689"/>
            <a:ext cx="260726" cy="196594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4" y="5821042"/>
            <a:ext cx="260726" cy="196594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90" y="6274162"/>
            <a:ext cx="260726" cy="196594"/>
          </a:xfrm>
          <a:prstGeom prst="rect">
            <a:avLst/>
          </a:prstGeom>
        </p:spPr>
      </p:pic>
      <p:sp>
        <p:nvSpPr>
          <p:cNvPr id="140" name="椭圆 34"/>
          <p:cNvSpPr/>
          <p:nvPr/>
        </p:nvSpPr>
        <p:spPr>
          <a:xfrm rot="5400000">
            <a:off x="508923" y="3642955"/>
            <a:ext cx="610982" cy="83775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gradFill>
            <a:gsLst>
              <a:gs pos="13000">
                <a:srgbClr val="820019">
                  <a:alpha val="7000"/>
                </a:srgb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rgbClr val="820019"/>
              </a:gs>
            </a:gsLst>
            <a:path path="circle">
              <a:fillToRect l="100000" b="100000"/>
            </a:path>
          </a:gra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38257" tIns="69129" rIns="138257" bIns="69129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1" name="椭圆 34"/>
          <p:cNvSpPr/>
          <p:nvPr/>
        </p:nvSpPr>
        <p:spPr>
          <a:xfrm rot="5400000">
            <a:off x="508925" y="2531390"/>
            <a:ext cx="610982" cy="83775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gradFill>
            <a:gsLst>
              <a:gs pos="13000">
                <a:srgbClr val="820019">
                  <a:alpha val="7000"/>
                </a:srgb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rgbClr val="820019"/>
              </a:gs>
            </a:gsLst>
            <a:path path="circle">
              <a:fillToRect l="100000" b="100000"/>
            </a:path>
          </a:gra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38257" tIns="69129" rIns="138257" bIns="69129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2" name="椭圆 34"/>
          <p:cNvSpPr/>
          <p:nvPr/>
        </p:nvSpPr>
        <p:spPr>
          <a:xfrm rot="5400000">
            <a:off x="554693" y="4288805"/>
            <a:ext cx="610982" cy="83775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gradFill>
            <a:gsLst>
              <a:gs pos="13000">
                <a:srgbClr val="820019">
                  <a:alpha val="7000"/>
                </a:srgb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rgbClr val="820019"/>
              </a:gs>
            </a:gsLst>
            <a:path path="circle">
              <a:fillToRect l="100000" b="100000"/>
            </a:path>
          </a:gra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38257" tIns="69129" rIns="138257" bIns="69129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6" name="Text Box 89"/>
          <p:cNvSpPr txBox="1">
            <a:spLocks noChangeArrowheads="1"/>
          </p:cNvSpPr>
          <p:nvPr/>
        </p:nvSpPr>
        <p:spPr bwMode="auto">
          <a:xfrm>
            <a:off x="454516" y="2708920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02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" name="Text Box 89"/>
          <p:cNvSpPr txBox="1">
            <a:spLocks noChangeArrowheads="1"/>
          </p:cNvSpPr>
          <p:nvPr/>
        </p:nvSpPr>
        <p:spPr bwMode="auto">
          <a:xfrm>
            <a:off x="452959" y="3819257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03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84385" y="4476851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04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7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16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85555" y="3996907"/>
            <a:ext cx="1319608" cy="3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52" tIns="51825" rIns="103652" bIns="5182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1382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7F7F7F">
                    <a:lumMod val="75000"/>
                  </a:srgbClr>
                </a:solidFill>
                <a:latin typeface="Arial"/>
                <a:ea typeface="微软雅黑"/>
              </a:rPr>
              <a:t>ПРОЕКТ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+mj-cs"/>
            </a:endParaRPr>
          </a:p>
        </p:txBody>
      </p:sp>
      <p:grpSp>
        <p:nvGrpSpPr>
          <p:cNvPr id="9" name="组合 37"/>
          <p:cNvGrpSpPr/>
          <p:nvPr/>
        </p:nvGrpSpPr>
        <p:grpSpPr>
          <a:xfrm>
            <a:off x="2684781" y="2149299"/>
            <a:ext cx="1745273" cy="1796288"/>
            <a:chOff x="1127396" y="7660122"/>
            <a:chExt cx="2106062" cy="2167624"/>
          </a:xfrm>
        </p:grpSpPr>
        <p:pic>
          <p:nvPicPr>
            <p:cNvPr id="1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96" y="7660122"/>
              <a:ext cx="2106062" cy="216762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1467602" y="8279163"/>
              <a:ext cx="1386247" cy="92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0</a:t>
              </a:r>
              <a:r>
                <a:rPr lang="ru-RU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4</a:t>
              </a:r>
              <a:endParaRPr lang="zh-CN" altLang="en-US" sz="6000" b="0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2402541" y="5027167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同心圆 4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4" name="椭圆 42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5" name="组合 43"/>
          <p:cNvGrpSpPr/>
          <p:nvPr/>
        </p:nvGrpSpPr>
        <p:grpSpPr>
          <a:xfrm>
            <a:off x="1120352" y="44919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椭圆 4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7" name="椭圆 4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18" name="组合 46"/>
          <p:cNvGrpSpPr/>
          <p:nvPr/>
        </p:nvGrpSpPr>
        <p:grpSpPr>
          <a:xfrm>
            <a:off x="467544" y="4957770"/>
            <a:ext cx="676603" cy="703478"/>
            <a:chOff x="1517331" y="1125257"/>
            <a:chExt cx="2204282" cy="2291839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椭圆 4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0" name="椭圆 48"/>
            <p:cNvSpPr/>
            <p:nvPr/>
          </p:nvSpPr>
          <p:spPr>
            <a:xfrm>
              <a:off x="1551217" y="1246702"/>
              <a:ext cx="2170394" cy="217039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1578150" y="4901336"/>
            <a:ext cx="334341" cy="334341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椭圆 5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3" name="椭圆 5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4" name="组合 52"/>
          <p:cNvGrpSpPr/>
          <p:nvPr/>
        </p:nvGrpSpPr>
        <p:grpSpPr>
          <a:xfrm>
            <a:off x="7529114" y="11660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椭圆 5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6" name="椭圆 5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8252626" y="1218695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椭圆 56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9" name="椭圆 57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0" name="组合 58"/>
          <p:cNvGrpSpPr/>
          <p:nvPr/>
        </p:nvGrpSpPr>
        <p:grpSpPr>
          <a:xfrm>
            <a:off x="6472930" y="1455506"/>
            <a:ext cx="710338" cy="710338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椭圆 59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2" name="椭圆 60"/>
            <p:cNvSpPr/>
            <p:nvPr/>
          </p:nvSpPr>
          <p:spPr>
            <a:xfrm>
              <a:off x="1521260" y="1188026"/>
              <a:ext cx="2141513" cy="214151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3" name="组合 61"/>
          <p:cNvGrpSpPr/>
          <p:nvPr/>
        </p:nvGrpSpPr>
        <p:grpSpPr>
          <a:xfrm>
            <a:off x="8290150" y="1893216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同心圆 6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5" name="椭圆 63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36" name="Line 548"/>
          <p:cNvSpPr>
            <a:spLocks noChangeShapeType="1"/>
          </p:cNvSpPr>
          <p:nvPr/>
        </p:nvSpPr>
        <p:spPr bwMode="auto">
          <a:xfrm flipH="1" flipV="1">
            <a:off x="4492296" y="2285714"/>
            <a:ext cx="0" cy="287147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987960" y="188640"/>
            <a:ext cx="5112568" cy="72008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НАЦИОНАЛЬНЫЙ ПРОЕКТ </a:t>
            </a:r>
            <a:r>
              <a:rPr lang="ru-RU" sz="2600" b="1" dirty="0" smtClean="0">
                <a:solidFill>
                  <a:schemeClr val="bg1"/>
                </a:solidFill>
              </a:rPr>
              <a:t>«РАЗВИТИЕ ОБРАЗОВАНИЯ»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4427984" y="4373475"/>
            <a:ext cx="537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«Цифровая школа</a:t>
            </a:r>
            <a:r>
              <a:rPr kumimoji="0" lang="ru-RU" altLang="zh-CN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»</a:t>
            </a:r>
            <a:endParaRPr kumimoji="0" lang="en-US" altLang="zh-CN" sz="35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0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-42444"/>
            <a:ext cx="9207490" cy="69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64807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«ЦИФРОВАЯ ШКОЛА»</a:t>
            </a:r>
            <a:endParaRPr lang="ru-RU" sz="1000" b="1" dirty="0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 rot="13500000">
            <a:off x="2762273" y="2450148"/>
            <a:ext cx="859644" cy="1347475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50" tIns="74226" rIns="148450" bIns="742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-34217" y="1628800"/>
            <a:ext cx="9178218" cy="3057711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50" tIns="74226" rIns="148450" bIns="742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86504" y="3924827"/>
            <a:ext cx="1329680" cy="348382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50" tIns="74226" rIns="148450" bIns="742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grpSp>
        <p:nvGrpSpPr>
          <p:cNvPr id="34" name="组合 71"/>
          <p:cNvGrpSpPr/>
          <p:nvPr/>
        </p:nvGrpSpPr>
        <p:grpSpPr>
          <a:xfrm>
            <a:off x="1026616" y="2324894"/>
            <a:ext cx="599224" cy="616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Freeform 7"/>
          <p:cNvSpPr>
            <a:spLocks noEditPoints="1"/>
          </p:cNvSpPr>
          <p:nvPr/>
        </p:nvSpPr>
        <p:spPr bwMode="auto">
          <a:xfrm>
            <a:off x="1178084" y="2493915"/>
            <a:ext cx="296286" cy="279134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grpSp>
        <p:nvGrpSpPr>
          <p:cNvPr id="38" name="组合 75"/>
          <p:cNvGrpSpPr/>
          <p:nvPr/>
        </p:nvGrpSpPr>
        <p:grpSpPr>
          <a:xfrm>
            <a:off x="7413043" y="1336070"/>
            <a:ext cx="599224" cy="616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Freeform 8"/>
          <p:cNvSpPr>
            <a:spLocks noEditPoints="1"/>
          </p:cNvSpPr>
          <p:nvPr/>
        </p:nvSpPr>
        <p:spPr bwMode="auto">
          <a:xfrm>
            <a:off x="7669579" y="1493163"/>
            <a:ext cx="199697" cy="302552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grpSp>
        <p:nvGrpSpPr>
          <p:cNvPr id="50" name="组合 87"/>
          <p:cNvGrpSpPr/>
          <p:nvPr/>
        </p:nvGrpSpPr>
        <p:grpSpPr>
          <a:xfrm>
            <a:off x="5761064" y="3977102"/>
            <a:ext cx="599224" cy="616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5903164" y="4225862"/>
            <a:ext cx="315022" cy="213159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grpSp>
        <p:nvGrpSpPr>
          <p:cNvPr id="54" name="组合 91"/>
          <p:cNvGrpSpPr/>
          <p:nvPr/>
        </p:nvGrpSpPr>
        <p:grpSpPr>
          <a:xfrm>
            <a:off x="3481666" y="2210570"/>
            <a:ext cx="599224" cy="616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7" name="组合 94"/>
          <p:cNvGrpSpPr/>
          <p:nvPr/>
        </p:nvGrpSpPr>
        <p:grpSpPr>
          <a:xfrm>
            <a:off x="3613725" y="2361851"/>
            <a:ext cx="358705" cy="314178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58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23529" y="3361803"/>
            <a:ext cx="2592287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Включены </a:t>
            </a:r>
            <a:b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вопросы </a:t>
            </a:r>
            <a:r>
              <a:rPr kumimoji="0" lang="ru-RU" altLang="zh-CN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кибербезопасности</a:t>
            </a: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b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в курс</a:t>
            </a:r>
            <a: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«Основы безопасности жизнедеятельности», программы внеурочной деятельности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13725" y="1814309"/>
            <a:ext cx="3368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ЕИС «Цифровая школа»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4048" y="4686511"/>
            <a:ext cx="216390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Реализация</a:t>
            </a:r>
            <a: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системы онлайн  образования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7324" y="2251421"/>
            <a:ext cx="216390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Обеспечение Интернет соединения школ</a:t>
            </a:r>
            <a:r>
              <a:rPr kumimoji="0" lang="ru-RU" altLang="zh-CN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 со скоростью не менее 10 Мбит/с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7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16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85555" y="3996907"/>
            <a:ext cx="1319608" cy="3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52" tIns="51825" rIns="103652" bIns="5182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1382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7F7F7F">
                    <a:lumMod val="75000"/>
                  </a:srgbClr>
                </a:solidFill>
                <a:latin typeface="Arial"/>
                <a:ea typeface="微软雅黑"/>
              </a:rPr>
              <a:t>ПРОЕКТ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+mj-cs"/>
            </a:endParaRPr>
          </a:p>
        </p:txBody>
      </p:sp>
      <p:grpSp>
        <p:nvGrpSpPr>
          <p:cNvPr id="9" name="组合 37"/>
          <p:cNvGrpSpPr/>
          <p:nvPr/>
        </p:nvGrpSpPr>
        <p:grpSpPr>
          <a:xfrm>
            <a:off x="2684781" y="2149299"/>
            <a:ext cx="1745273" cy="1796288"/>
            <a:chOff x="1127396" y="7660122"/>
            <a:chExt cx="2106062" cy="2167624"/>
          </a:xfrm>
        </p:grpSpPr>
        <p:pic>
          <p:nvPicPr>
            <p:cNvPr id="1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96" y="7660122"/>
              <a:ext cx="2106062" cy="216762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1467602" y="8279163"/>
              <a:ext cx="1386247" cy="92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0" kern="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0</a:t>
              </a:r>
              <a:r>
                <a:rPr lang="ru-RU" altLang="zh-CN" sz="6000" b="0" kern="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8</a:t>
              </a:r>
              <a:endParaRPr lang="zh-CN" altLang="en-US" sz="6000" b="0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2402541" y="5027167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同心圆 4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4" name="椭圆 42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5" name="组合 43"/>
          <p:cNvGrpSpPr/>
          <p:nvPr/>
        </p:nvGrpSpPr>
        <p:grpSpPr>
          <a:xfrm>
            <a:off x="1120352" y="44919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椭圆 4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7" name="椭圆 4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18" name="组合 46"/>
          <p:cNvGrpSpPr/>
          <p:nvPr/>
        </p:nvGrpSpPr>
        <p:grpSpPr>
          <a:xfrm>
            <a:off x="467544" y="4957770"/>
            <a:ext cx="676603" cy="703478"/>
            <a:chOff x="1517331" y="1125257"/>
            <a:chExt cx="2204282" cy="2291839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椭圆 4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0" name="椭圆 48"/>
            <p:cNvSpPr/>
            <p:nvPr/>
          </p:nvSpPr>
          <p:spPr>
            <a:xfrm>
              <a:off x="1551217" y="1246702"/>
              <a:ext cx="2170394" cy="217039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1578150" y="4901336"/>
            <a:ext cx="334341" cy="334341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椭圆 5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3" name="椭圆 5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4" name="组合 52"/>
          <p:cNvGrpSpPr/>
          <p:nvPr/>
        </p:nvGrpSpPr>
        <p:grpSpPr>
          <a:xfrm>
            <a:off x="7529114" y="11660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椭圆 5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6" name="椭圆 5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8252626" y="1218695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椭圆 56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9" name="椭圆 57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0" name="组合 58"/>
          <p:cNvGrpSpPr/>
          <p:nvPr/>
        </p:nvGrpSpPr>
        <p:grpSpPr>
          <a:xfrm>
            <a:off x="6472930" y="1455506"/>
            <a:ext cx="710338" cy="710338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椭圆 59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2" name="椭圆 60"/>
            <p:cNvSpPr/>
            <p:nvPr/>
          </p:nvSpPr>
          <p:spPr>
            <a:xfrm>
              <a:off x="1521260" y="1188026"/>
              <a:ext cx="2141513" cy="214151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3" name="组合 61"/>
          <p:cNvGrpSpPr/>
          <p:nvPr/>
        </p:nvGrpSpPr>
        <p:grpSpPr>
          <a:xfrm>
            <a:off x="8290150" y="1893216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同心圆 6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5" name="椭圆 63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36" name="Line 548"/>
          <p:cNvSpPr>
            <a:spLocks noChangeShapeType="1"/>
          </p:cNvSpPr>
          <p:nvPr/>
        </p:nvSpPr>
        <p:spPr bwMode="auto">
          <a:xfrm flipH="1" flipV="1">
            <a:off x="4492296" y="2285714"/>
            <a:ext cx="0" cy="287147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987960" y="188640"/>
            <a:ext cx="5112568" cy="72008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НАЦИОНАЛЬНЫЙ ПРОЕКТ </a:t>
            </a:r>
            <a:r>
              <a:rPr lang="ru-RU" sz="2600" b="1" dirty="0" smtClean="0">
                <a:solidFill>
                  <a:schemeClr val="bg1"/>
                </a:solidFill>
              </a:rPr>
              <a:t>«РАЗВИТИЕ ОБРАЗОВАНИЯ»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4475912" y="3788219"/>
            <a:ext cx="5376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«Социальная активность</a:t>
            </a:r>
            <a:r>
              <a:rPr kumimoji="0" lang="ru-RU" altLang="zh-CN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»</a:t>
            </a:r>
            <a:endParaRPr kumimoji="0" lang="en-US" altLang="zh-CN" sz="35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9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vydochkinaSB.ADMSR\Desktop\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93" b="13968"/>
          <a:stretch/>
        </p:blipFill>
        <p:spPr bwMode="auto">
          <a:xfrm>
            <a:off x="3131840" y="4390618"/>
            <a:ext cx="2309919" cy="227874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7" name="组合 14"/>
          <p:cNvGrpSpPr>
            <a:grpSpLocks/>
          </p:cNvGrpSpPr>
          <p:nvPr/>
        </p:nvGrpSpPr>
        <p:grpSpPr bwMode="auto">
          <a:xfrm>
            <a:off x="2486628" y="3894179"/>
            <a:ext cx="1829467" cy="352259"/>
            <a:chOff x="3279710" y="3713495"/>
            <a:chExt cx="1872464" cy="325928"/>
          </a:xfrm>
        </p:grpSpPr>
        <p:cxnSp>
          <p:nvCxnSpPr>
            <p:cNvPr id="158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25"/>
          <p:cNvCxnSpPr/>
          <p:nvPr/>
        </p:nvCxnSpPr>
        <p:spPr bwMode="auto">
          <a:xfrm>
            <a:off x="4878401" y="2409724"/>
            <a:ext cx="1572746" cy="5047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2"/>
          <p:cNvGrpSpPr>
            <a:grpSpLocks/>
          </p:cNvGrpSpPr>
          <p:nvPr/>
        </p:nvGrpSpPr>
        <p:grpSpPr bwMode="auto">
          <a:xfrm>
            <a:off x="5376862" y="4403747"/>
            <a:ext cx="1183409" cy="656382"/>
            <a:chOff x="7906533" y="4840050"/>
            <a:chExt cx="1125966" cy="606826"/>
          </a:xfrm>
        </p:grpSpPr>
        <p:cxnSp>
          <p:nvCxnSpPr>
            <p:cNvPr id="88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8"/>
          <p:cNvGrpSpPr>
            <a:grpSpLocks/>
          </p:cNvGrpSpPr>
          <p:nvPr/>
        </p:nvGrpSpPr>
        <p:grpSpPr bwMode="auto">
          <a:xfrm>
            <a:off x="2290651" y="2459194"/>
            <a:ext cx="1365110" cy="293395"/>
            <a:chOff x="3181205" y="2010025"/>
            <a:chExt cx="1299921" cy="271166"/>
          </a:xfrm>
        </p:grpSpPr>
        <p:cxnSp>
          <p:nvCxnSpPr>
            <p:cNvPr id="103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59"/>
          <p:cNvSpPr txBox="1">
            <a:spLocks noChangeArrowheads="1"/>
          </p:cNvSpPr>
          <p:nvPr/>
        </p:nvSpPr>
        <p:spPr bwMode="auto">
          <a:xfrm flipH="1">
            <a:off x="77008" y="2386399"/>
            <a:ext cx="2118728" cy="9705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8244" tIns="69123" rIns="138244" bIns="691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3824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Включение ЕИС «Добровольцы России»</a:t>
            </a:r>
            <a:endParaRPr lang="en-US" altLang="ko-KR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TextBox 59"/>
          <p:cNvSpPr txBox="1">
            <a:spLocks noChangeArrowheads="1"/>
          </p:cNvSpPr>
          <p:nvPr/>
        </p:nvSpPr>
        <p:spPr bwMode="auto">
          <a:xfrm flipH="1">
            <a:off x="35496" y="3942700"/>
            <a:ext cx="2595148" cy="20785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8244" tIns="69123" rIns="138244" bIns="691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3824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Функционирование отрядов (объединений) поддержки добровольчества в образовательных организациях</a:t>
            </a:r>
            <a:endParaRPr lang="en-US" altLang="ko-KR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 flipH="1">
            <a:off x="6659498" y="2390682"/>
            <a:ext cx="2304990" cy="15245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8244" tIns="69123" rIns="138244" bIns="691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13824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Деятельность объединений по популяризации здорового образа жизни</a:t>
            </a:r>
            <a:endParaRPr lang="en-US" altLang="ko-KR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TextBox 59"/>
          <p:cNvSpPr txBox="1">
            <a:spLocks noChangeArrowheads="1"/>
          </p:cNvSpPr>
          <p:nvPr/>
        </p:nvSpPr>
        <p:spPr bwMode="auto">
          <a:xfrm flipH="1">
            <a:off x="6733400" y="4941168"/>
            <a:ext cx="2376998" cy="12475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8244" tIns="69123" rIns="138244" bIns="691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13824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Реализуются лучшие практики добровольческой деятельности</a:t>
            </a:r>
            <a:endParaRPr lang="en-US" altLang="ko-KR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4" name="组合 30"/>
          <p:cNvGrpSpPr/>
          <p:nvPr/>
        </p:nvGrpSpPr>
        <p:grpSpPr>
          <a:xfrm>
            <a:off x="3971144" y="3831733"/>
            <a:ext cx="814810" cy="8387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26" name="椭圆 32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27" name="组合 33"/>
          <p:cNvGrpSpPr/>
          <p:nvPr/>
        </p:nvGrpSpPr>
        <p:grpSpPr>
          <a:xfrm>
            <a:off x="4979601" y="2802663"/>
            <a:ext cx="949734" cy="9776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29" name="椭圆 3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30" name="组合 36"/>
          <p:cNvGrpSpPr/>
          <p:nvPr/>
        </p:nvGrpSpPr>
        <p:grpSpPr>
          <a:xfrm>
            <a:off x="3524066" y="2524767"/>
            <a:ext cx="1177227" cy="12118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32" name="椭圆 3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33" name="组合 39"/>
          <p:cNvGrpSpPr/>
          <p:nvPr/>
        </p:nvGrpSpPr>
        <p:grpSpPr>
          <a:xfrm>
            <a:off x="4689212" y="2060848"/>
            <a:ext cx="687650" cy="7078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35" name="椭圆 41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36" name="组合 42"/>
          <p:cNvGrpSpPr/>
          <p:nvPr/>
        </p:nvGrpSpPr>
        <p:grpSpPr>
          <a:xfrm>
            <a:off x="4993603" y="4092399"/>
            <a:ext cx="878213" cy="9040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38" name="椭圆 44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39" name="组合 45"/>
          <p:cNvGrpSpPr/>
          <p:nvPr/>
        </p:nvGrpSpPr>
        <p:grpSpPr>
          <a:xfrm>
            <a:off x="2949055" y="3952169"/>
            <a:ext cx="857959" cy="8831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41" name="椭圆 4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42" name="椭圆 48"/>
          <p:cNvSpPr/>
          <p:nvPr/>
        </p:nvSpPr>
        <p:spPr>
          <a:xfrm>
            <a:off x="3423723" y="3347442"/>
            <a:ext cx="471816" cy="48567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43" name="椭圆 49"/>
          <p:cNvSpPr/>
          <p:nvPr/>
        </p:nvSpPr>
        <p:spPr>
          <a:xfrm>
            <a:off x="3196541" y="2855682"/>
            <a:ext cx="144472" cy="14871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7" tIns="69129" rIns="138257" bIns="69129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44" name="椭圆 50"/>
          <p:cNvSpPr/>
          <p:nvPr/>
        </p:nvSpPr>
        <p:spPr>
          <a:xfrm>
            <a:off x="5744705" y="3851182"/>
            <a:ext cx="323089" cy="33257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45" name="椭圆 51"/>
          <p:cNvSpPr/>
          <p:nvPr/>
        </p:nvSpPr>
        <p:spPr>
          <a:xfrm>
            <a:off x="4726947" y="3212143"/>
            <a:ext cx="282648" cy="2909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46" name="椭圆 52"/>
          <p:cNvSpPr/>
          <p:nvPr/>
        </p:nvSpPr>
        <p:spPr>
          <a:xfrm>
            <a:off x="3530968" y="4903951"/>
            <a:ext cx="362589" cy="37323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47" name="椭圆 53"/>
          <p:cNvSpPr/>
          <p:nvPr/>
        </p:nvSpPr>
        <p:spPr>
          <a:xfrm>
            <a:off x="4651588" y="4304932"/>
            <a:ext cx="221610" cy="22811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48" name="椭圆 54"/>
          <p:cNvSpPr/>
          <p:nvPr/>
        </p:nvSpPr>
        <p:spPr>
          <a:xfrm>
            <a:off x="5558848" y="2689520"/>
            <a:ext cx="258209" cy="26579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49" name="椭圆 55"/>
          <p:cNvSpPr/>
          <p:nvPr/>
        </p:nvSpPr>
        <p:spPr>
          <a:xfrm>
            <a:off x="2214832" y="2331123"/>
            <a:ext cx="271797" cy="2797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51" name="椭圆 57"/>
          <p:cNvSpPr/>
          <p:nvPr/>
        </p:nvSpPr>
        <p:spPr>
          <a:xfrm>
            <a:off x="2486629" y="3807954"/>
            <a:ext cx="271797" cy="2797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52" name="椭圆 58"/>
          <p:cNvSpPr/>
          <p:nvPr/>
        </p:nvSpPr>
        <p:spPr>
          <a:xfrm>
            <a:off x="6387701" y="2289407"/>
            <a:ext cx="271797" cy="2797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54" name="椭圆 60"/>
          <p:cNvSpPr/>
          <p:nvPr/>
        </p:nvSpPr>
        <p:spPr>
          <a:xfrm>
            <a:off x="6461603" y="4950680"/>
            <a:ext cx="271797" cy="2797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55" name="椭圆 61"/>
          <p:cNvSpPr/>
          <p:nvPr/>
        </p:nvSpPr>
        <p:spPr>
          <a:xfrm>
            <a:off x="4979601" y="3630197"/>
            <a:ext cx="103338" cy="10637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/>
          </a:p>
        </p:txBody>
      </p:sp>
      <p:sp>
        <p:nvSpPr>
          <p:cNvPr id="156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7200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«СОЦИАЛЬНАЯ АКТИВНОСТЬ»</a:t>
            </a:r>
            <a:endParaRPr lang="ru-RU" sz="1000" b="1" dirty="0"/>
          </a:p>
        </p:txBody>
      </p:sp>
      <p:sp>
        <p:nvSpPr>
          <p:cNvPr id="49" name="TextBox 59"/>
          <p:cNvSpPr txBox="1">
            <a:spLocks noChangeArrowheads="1"/>
          </p:cNvSpPr>
          <p:nvPr/>
        </p:nvSpPr>
        <p:spPr bwMode="auto">
          <a:xfrm flipH="1">
            <a:off x="-36512" y="1162263"/>
            <a:ext cx="6616754" cy="9705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8244" tIns="69123" rIns="138244" bIns="691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3824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Создание ресурсного центра по развитию добровольчества, в том числе разработка мобильного приложения «ДОБРОВОЛЕЦ  Сургутского района»</a:t>
            </a:r>
            <a:endParaRPr lang="en-US" altLang="ko-KR" b="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2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DavydochkinaSB.ADMSR\Desktop\Августовская для слайдо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/>
          <p:nvPr/>
        </p:nvSpPr>
        <p:spPr>
          <a:xfrm>
            <a:off x="3491880" y="1077639"/>
            <a:ext cx="2471905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СОВРЕМЕННАЯ ШКОЛА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-36513" y="1397702"/>
            <a:ext cx="237626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УСПЕХ КАЖДОГО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РЕБЕНКА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116403" y="2375069"/>
            <a:ext cx="2102553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ЦИФРОВАЯ ШКОЛА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633314" y="1911787"/>
            <a:ext cx="253638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СОВРЕМЕННЫЕ РОДИТЕЛИ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3587460" y="2785861"/>
            <a:ext cx="2351723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УЧИТЕЛЬ БУДУЩЕГО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492712" y="4057908"/>
            <a:ext cx="162467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СОЦИАЛЬНАЯ АКТИВНОСТЬ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-254684" y="2897329"/>
            <a:ext cx="2594435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ПОВЫШЕНИЕ КОНКУРЕНТОСПОСОБ</a:t>
            </a:r>
            <a:b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НОСТИ РОССИЙСКОГО ВЫСШЕГО ОБРАЗОВАНИЯ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25"/>
          <p:cNvSpPr/>
          <p:nvPr/>
        </p:nvSpPr>
        <p:spPr>
          <a:xfrm>
            <a:off x="3624389" y="4319518"/>
            <a:ext cx="2070929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НОВЫЕ ВОЗМОЖНОСТИ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КАЖДОГО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27"/>
          <p:cNvSpPr/>
          <p:nvPr/>
        </p:nvSpPr>
        <p:spPr>
          <a:xfrm>
            <a:off x="3597920" y="3536108"/>
            <a:ext cx="2140789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МОЛОДЫЕ ПРОФЕССИОНАЛЫ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536504" cy="576064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ПРОЕКТЫ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5722047" y="3093638"/>
            <a:ext cx="3024335" cy="132951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«Содействие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 – создание «яслей»</a:t>
            </a:r>
          </a:p>
        </p:txBody>
      </p:sp>
      <p:sp>
        <p:nvSpPr>
          <p:cNvPr id="38" name="Ellipse 3"/>
          <p:cNvSpPr/>
          <p:nvPr/>
        </p:nvSpPr>
        <p:spPr>
          <a:xfrm>
            <a:off x="144397" y="5559024"/>
            <a:ext cx="5616624" cy="1182344"/>
          </a:xfrm>
          <a:prstGeom prst="ellipse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Национальный </a:t>
            </a: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проект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«РАЗВИТИЕ ОБРАЗОВАНИЯ»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7005" y="1670773"/>
            <a:ext cx="1368153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</a:t>
            </a:r>
            <a:b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0" name="Group 3"/>
          <p:cNvGrpSpPr/>
          <p:nvPr/>
        </p:nvGrpSpPr>
        <p:grpSpPr>
          <a:xfrm>
            <a:off x="2527422" y="980728"/>
            <a:ext cx="733401" cy="4858867"/>
            <a:chOff x="4160049" y="1274619"/>
            <a:chExt cx="695459" cy="4816157"/>
          </a:xfrm>
          <a:solidFill>
            <a:srgbClr val="AF002B"/>
          </a:solidFill>
          <a:effectLst>
            <a:outerShdw blurRad="381000" dist="381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121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2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3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5" name="Diamond 13"/>
          <p:cNvSpPr/>
          <p:nvPr/>
        </p:nvSpPr>
        <p:spPr>
          <a:xfrm>
            <a:off x="2865401" y="878853"/>
            <a:ext cx="749759" cy="705350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8" name="Diamond 22"/>
          <p:cNvSpPr/>
          <p:nvPr/>
        </p:nvSpPr>
        <p:spPr>
          <a:xfrm>
            <a:off x="2339751" y="1298960"/>
            <a:ext cx="733753" cy="720704"/>
          </a:xfrm>
          <a:prstGeom prst="diamond">
            <a:avLst/>
          </a:prstGeom>
          <a:solidFill>
            <a:srgbClr val="A500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8" name="Diamond 16"/>
          <p:cNvSpPr/>
          <p:nvPr/>
        </p:nvSpPr>
        <p:spPr>
          <a:xfrm>
            <a:off x="2843808" y="1703138"/>
            <a:ext cx="789506" cy="754862"/>
          </a:xfrm>
          <a:prstGeom prst="diamond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9" name="Diamond 13"/>
          <p:cNvSpPr/>
          <p:nvPr/>
        </p:nvSpPr>
        <p:spPr>
          <a:xfrm>
            <a:off x="2269892" y="2176283"/>
            <a:ext cx="749759" cy="705350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0" name="Diamond 22"/>
          <p:cNvSpPr/>
          <p:nvPr/>
        </p:nvSpPr>
        <p:spPr>
          <a:xfrm>
            <a:off x="2853707" y="2572130"/>
            <a:ext cx="733753" cy="720704"/>
          </a:xfrm>
          <a:prstGeom prst="diamond">
            <a:avLst/>
          </a:prstGeom>
          <a:solidFill>
            <a:srgbClr val="A500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05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1" name="Diamond 16"/>
          <p:cNvSpPr/>
          <p:nvPr/>
        </p:nvSpPr>
        <p:spPr>
          <a:xfrm>
            <a:off x="2223296" y="2996952"/>
            <a:ext cx="789506" cy="754862"/>
          </a:xfrm>
          <a:prstGeom prst="diamond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06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2" name="Diamond 13"/>
          <p:cNvSpPr/>
          <p:nvPr/>
        </p:nvSpPr>
        <p:spPr>
          <a:xfrm>
            <a:off x="2855972" y="3422227"/>
            <a:ext cx="749759" cy="705350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07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3" name="Diamond 22"/>
          <p:cNvSpPr/>
          <p:nvPr/>
        </p:nvSpPr>
        <p:spPr>
          <a:xfrm>
            <a:off x="2218956" y="3860424"/>
            <a:ext cx="733753" cy="720704"/>
          </a:xfrm>
          <a:prstGeom prst="diamond">
            <a:avLst/>
          </a:prstGeom>
          <a:solidFill>
            <a:srgbClr val="A500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08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Diamond 16"/>
          <p:cNvSpPr/>
          <p:nvPr/>
        </p:nvSpPr>
        <p:spPr>
          <a:xfrm>
            <a:off x="2771800" y="4186306"/>
            <a:ext cx="789506" cy="754862"/>
          </a:xfrm>
          <a:prstGeom prst="diamond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09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7329553" y="2407355"/>
            <a:ext cx="1304527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«Старшее поколение»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706311" y="2752787"/>
            <a:ext cx="2042153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«Укрепление общественного здоровья»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718834" y="4766755"/>
            <a:ext cx="2042153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физическая культура </a:t>
            </a:r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населения»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117297" y="4353272"/>
            <a:ext cx="2690225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«Финансовая поддержка семей при рождении </a:t>
            </a:r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4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ydochkinaSB.ADMSR\Desktop\Образец от Алёны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260648"/>
            <a:ext cx="46315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ОБРАЗОВАТЕЛЬНЫХ ОРГАНИЗАЦИЙ РАЙОНА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836" y="1844824"/>
            <a:ext cx="1812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детских садов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844824"/>
            <a:ext cx="1812979" cy="118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772816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088789" y="2467992"/>
            <a:ext cx="187048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3633562"/>
            <a:ext cx="164442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48822" y="2311504"/>
            <a:ext cx="2158514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721" y="3633562"/>
            <a:ext cx="1644423" cy="119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4746337"/>
            <a:ext cx="77768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организации</a:t>
            </a:r>
          </a:p>
          <a:p>
            <a:pPr>
              <a:lnSpc>
                <a:spcPct val="70000"/>
              </a:lnSpc>
            </a:pP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25 085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lang="ru-RU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1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6"/>
            <a:ext cx="9467850" cy="684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5112568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НАЦИОНАЛЬНЫЙ ПРОЕКТ </a:t>
            </a:r>
            <a:r>
              <a:rPr lang="ru-RU" sz="2800" b="1" dirty="0" smtClean="0"/>
              <a:t>«РАЗВИТИЕ ОБРАЗОВАНИЯ»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204864"/>
            <a:ext cx="5508104" cy="8640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глобальной конкурентоспособности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российского образования, вхождение РФ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число 10 ведущих стран мира по качеству образования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19672" y="3573016"/>
            <a:ext cx="2520280" cy="86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spc="6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</a:t>
            </a:r>
            <a:r>
              <a:rPr lang="ru-RU" sz="3600" spc="600" dirty="0" smtClean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е л и</a:t>
            </a:r>
            <a:endParaRPr lang="ru-RU" sz="3600" spc="600" dirty="0">
              <a:ln w="18000">
                <a:solidFill>
                  <a:srgbClr val="A50021"/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0032" y="3140967"/>
            <a:ext cx="4283968" cy="1080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гармонично развитой и   социально ответственной личности на основе духовно-нравственных ценностей народов РФ, исторических и культурных традиций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02016" y="5589240"/>
            <a:ext cx="241176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СРОК РЕАЛИЗАЦИИ </a:t>
            </a: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31.12.2024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DavydochkinaSB.ADMSR\Desktop\Августовская для слайдо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/>
          <p:nvPr/>
        </p:nvSpPr>
        <p:spPr>
          <a:xfrm>
            <a:off x="3491880" y="1077639"/>
            <a:ext cx="2471905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СОВРЕМЕННАЯ ШКОЛА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-36513" y="1397702"/>
            <a:ext cx="237626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УСПЕХ КАЖДОГО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РЕБЕНКА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116403" y="2375069"/>
            <a:ext cx="2102553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ЦИФРОВАЯ ШКОЛА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633314" y="1911787"/>
            <a:ext cx="253638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СОВРЕМЕННЫЕ РОДИТЕЛИ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3587460" y="2785861"/>
            <a:ext cx="2351723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УЧИТЕЛЬ БУДУЩЕГО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492712" y="4057908"/>
            <a:ext cx="162467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СОЦИАЛЬНАЯ АКТИВНОСТЬ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-254684" y="2897329"/>
            <a:ext cx="2594435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ПОВЫШЕНИЕ КОНКУРЕНТОСПОСОБ</a:t>
            </a:r>
            <a:b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НОСТИ РОССИЙСКОГО ВЫСШЕГО ОБРАЗОВАНИЯ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25"/>
          <p:cNvSpPr/>
          <p:nvPr/>
        </p:nvSpPr>
        <p:spPr>
          <a:xfrm>
            <a:off x="3624389" y="4319518"/>
            <a:ext cx="2070929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НОВЫЕ ВОЗМОЖНОСТИ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КАЖДОГО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27"/>
          <p:cNvSpPr/>
          <p:nvPr/>
        </p:nvSpPr>
        <p:spPr>
          <a:xfrm>
            <a:off x="3597920" y="3536108"/>
            <a:ext cx="2140789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МОЛОДЫЕ ПРОФЕССИОНАЛЫ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536504" cy="576064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ПРОЕКТЫ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5722047" y="3093638"/>
            <a:ext cx="3024335" cy="132951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«Содействие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 – создание «яслей»</a:t>
            </a:r>
          </a:p>
        </p:txBody>
      </p:sp>
      <p:sp>
        <p:nvSpPr>
          <p:cNvPr id="38" name="Ellipse 3"/>
          <p:cNvSpPr/>
          <p:nvPr/>
        </p:nvSpPr>
        <p:spPr>
          <a:xfrm>
            <a:off x="144397" y="5559024"/>
            <a:ext cx="5616624" cy="1182344"/>
          </a:xfrm>
          <a:prstGeom prst="ellipse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Национальный </a:t>
            </a: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проект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«РАЗВИТИЕ ОБРАЗОВАНИЯ»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7005" y="1670773"/>
            <a:ext cx="1368153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</a:t>
            </a:r>
            <a:b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marL="89535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0" name="Group 3"/>
          <p:cNvGrpSpPr/>
          <p:nvPr/>
        </p:nvGrpSpPr>
        <p:grpSpPr>
          <a:xfrm>
            <a:off x="2527422" y="980728"/>
            <a:ext cx="733401" cy="4858867"/>
            <a:chOff x="4160049" y="1274619"/>
            <a:chExt cx="695459" cy="4816157"/>
          </a:xfrm>
          <a:solidFill>
            <a:srgbClr val="AF002B"/>
          </a:solidFill>
          <a:effectLst>
            <a:outerShdw blurRad="381000" dist="381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121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2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3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5" name="Diamond 13"/>
          <p:cNvSpPr/>
          <p:nvPr/>
        </p:nvSpPr>
        <p:spPr>
          <a:xfrm>
            <a:off x="2865401" y="878853"/>
            <a:ext cx="749759" cy="705350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8" name="Diamond 22"/>
          <p:cNvSpPr/>
          <p:nvPr/>
        </p:nvSpPr>
        <p:spPr>
          <a:xfrm>
            <a:off x="2339751" y="1298960"/>
            <a:ext cx="733753" cy="720704"/>
          </a:xfrm>
          <a:prstGeom prst="diamond">
            <a:avLst/>
          </a:prstGeom>
          <a:solidFill>
            <a:srgbClr val="A500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8" name="Diamond 16"/>
          <p:cNvSpPr/>
          <p:nvPr/>
        </p:nvSpPr>
        <p:spPr>
          <a:xfrm>
            <a:off x="2843808" y="1703138"/>
            <a:ext cx="789506" cy="754862"/>
          </a:xfrm>
          <a:prstGeom prst="diamond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9" name="Diamond 13"/>
          <p:cNvSpPr/>
          <p:nvPr/>
        </p:nvSpPr>
        <p:spPr>
          <a:xfrm>
            <a:off x="2269892" y="2176283"/>
            <a:ext cx="749759" cy="705350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0" name="Diamond 22"/>
          <p:cNvSpPr/>
          <p:nvPr/>
        </p:nvSpPr>
        <p:spPr>
          <a:xfrm>
            <a:off x="2853707" y="2572130"/>
            <a:ext cx="733753" cy="720704"/>
          </a:xfrm>
          <a:prstGeom prst="diamond">
            <a:avLst/>
          </a:prstGeom>
          <a:solidFill>
            <a:srgbClr val="A500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05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1" name="Diamond 16"/>
          <p:cNvSpPr/>
          <p:nvPr/>
        </p:nvSpPr>
        <p:spPr>
          <a:xfrm>
            <a:off x="2223296" y="2996952"/>
            <a:ext cx="789506" cy="754862"/>
          </a:xfrm>
          <a:prstGeom prst="diamond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06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2" name="Diamond 13"/>
          <p:cNvSpPr/>
          <p:nvPr/>
        </p:nvSpPr>
        <p:spPr>
          <a:xfrm>
            <a:off x="2855972" y="3422227"/>
            <a:ext cx="749759" cy="705350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07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3" name="Diamond 22"/>
          <p:cNvSpPr/>
          <p:nvPr/>
        </p:nvSpPr>
        <p:spPr>
          <a:xfrm>
            <a:off x="2218956" y="3860424"/>
            <a:ext cx="733753" cy="720704"/>
          </a:xfrm>
          <a:prstGeom prst="diamond">
            <a:avLst/>
          </a:prstGeom>
          <a:solidFill>
            <a:srgbClr val="A500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08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Diamond 16"/>
          <p:cNvSpPr/>
          <p:nvPr/>
        </p:nvSpPr>
        <p:spPr>
          <a:xfrm>
            <a:off x="2771800" y="4186306"/>
            <a:ext cx="789506" cy="754862"/>
          </a:xfrm>
          <a:prstGeom prst="diamond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09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7329553" y="2407355"/>
            <a:ext cx="1304527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«Старшее поколение»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706311" y="2752787"/>
            <a:ext cx="2042153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«Укрепление общественного здоровья»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718834" y="4766755"/>
            <a:ext cx="2042153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физическая культура </a:t>
            </a:r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населения»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117297" y="4353272"/>
            <a:ext cx="2690225" cy="39341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«Финансовая поддержка семей при рождении </a:t>
            </a:r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6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16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85555" y="3996907"/>
            <a:ext cx="1319608" cy="3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652" tIns="51825" rIns="103652" bIns="5182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1382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 smtClean="0">
                <a:solidFill>
                  <a:srgbClr val="7F7F7F">
                    <a:lumMod val="75000"/>
                  </a:srgbClr>
                </a:solidFill>
                <a:latin typeface="Arial"/>
                <a:ea typeface="微软雅黑"/>
              </a:rPr>
              <a:t>ПРОЕКТ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+mj-cs"/>
            </a:endParaRPr>
          </a:p>
        </p:txBody>
      </p:sp>
      <p:grpSp>
        <p:nvGrpSpPr>
          <p:cNvPr id="9" name="组合 37"/>
          <p:cNvGrpSpPr/>
          <p:nvPr/>
        </p:nvGrpSpPr>
        <p:grpSpPr>
          <a:xfrm>
            <a:off x="2684781" y="2149299"/>
            <a:ext cx="1745273" cy="1796288"/>
            <a:chOff x="1127396" y="7660122"/>
            <a:chExt cx="2106062" cy="2167624"/>
          </a:xfrm>
        </p:grpSpPr>
        <p:pic>
          <p:nvPicPr>
            <p:cNvPr id="1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96" y="7660122"/>
              <a:ext cx="2106062" cy="2167624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1467602" y="8279163"/>
              <a:ext cx="1386247" cy="92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0" kern="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软雅黑"/>
                </a:rPr>
                <a:t>01</a:t>
              </a:r>
              <a:endParaRPr lang="zh-CN" altLang="en-US" sz="6000" b="0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2402541" y="5027167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同心圆 4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4" name="椭圆 42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5" name="组合 43"/>
          <p:cNvGrpSpPr/>
          <p:nvPr/>
        </p:nvGrpSpPr>
        <p:grpSpPr>
          <a:xfrm>
            <a:off x="1120352" y="44919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椭圆 4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17" name="椭圆 4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18" name="组合 46"/>
          <p:cNvGrpSpPr/>
          <p:nvPr/>
        </p:nvGrpSpPr>
        <p:grpSpPr>
          <a:xfrm>
            <a:off x="467544" y="4957770"/>
            <a:ext cx="676603" cy="703478"/>
            <a:chOff x="1517331" y="1125257"/>
            <a:chExt cx="2204282" cy="2291839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椭圆 4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0" name="椭圆 48"/>
            <p:cNvSpPr/>
            <p:nvPr/>
          </p:nvSpPr>
          <p:spPr>
            <a:xfrm>
              <a:off x="1551217" y="1246702"/>
              <a:ext cx="2170394" cy="217039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1578150" y="4901336"/>
            <a:ext cx="334341" cy="334341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椭圆 5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3" name="椭圆 5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4" name="组合 52"/>
          <p:cNvGrpSpPr/>
          <p:nvPr/>
        </p:nvGrpSpPr>
        <p:grpSpPr>
          <a:xfrm>
            <a:off x="7529114" y="1166048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椭圆 5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6" name="椭圆 5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8252626" y="1218695"/>
            <a:ext cx="409387" cy="409387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椭圆 56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29" name="椭圆 57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0" name="组合 58"/>
          <p:cNvGrpSpPr/>
          <p:nvPr/>
        </p:nvGrpSpPr>
        <p:grpSpPr>
          <a:xfrm>
            <a:off x="6472930" y="1455506"/>
            <a:ext cx="710338" cy="710338"/>
            <a:chOff x="1517331" y="1125257"/>
            <a:chExt cx="2204282" cy="2204282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椭圆 59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2" name="椭圆 60"/>
            <p:cNvSpPr/>
            <p:nvPr/>
          </p:nvSpPr>
          <p:spPr>
            <a:xfrm>
              <a:off x="1521260" y="1188026"/>
              <a:ext cx="2141513" cy="214151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</p:grpSp>
      <p:grpSp>
        <p:nvGrpSpPr>
          <p:cNvPr id="33" name="组合 61"/>
          <p:cNvGrpSpPr/>
          <p:nvPr/>
        </p:nvGrpSpPr>
        <p:grpSpPr>
          <a:xfrm>
            <a:off x="8290150" y="1893216"/>
            <a:ext cx="282240" cy="282342"/>
            <a:chOff x="1463339" y="1072758"/>
            <a:chExt cx="1546058" cy="1546058"/>
          </a:xfrm>
          <a:effectLst>
            <a:outerShdw blurRad="165100" dist="139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同心圆 6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endParaRPr>
            </a:p>
          </p:txBody>
        </p:sp>
        <p:sp>
          <p:nvSpPr>
            <p:cNvPr id="35" name="椭圆 63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rgbClr val="C5C5C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36" name="Line 548"/>
          <p:cNvSpPr>
            <a:spLocks noChangeShapeType="1"/>
          </p:cNvSpPr>
          <p:nvPr/>
        </p:nvSpPr>
        <p:spPr bwMode="auto">
          <a:xfrm flipH="1" flipV="1">
            <a:off x="4492296" y="2285714"/>
            <a:ext cx="0" cy="287147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987960" y="188640"/>
            <a:ext cx="5112568" cy="72008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НАЦИОНАЛЬНЫЙ ПРОЕКТ </a:t>
            </a:r>
            <a:r>
              <a:rPr lang="ru-RU" sz="2600" b="1" dirty="0" smtClean="0">
                <a:solidFill>
                  <a:schemeClr val="bg1"/>
                </a:solidFill>
              </a:rPr>
              <a:t>«РАЗВИТИЕ ОБРАЗОВАНИЯ»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4595812" y="3956863"/>
            <a:ext cx="4338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6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«С</a:t>
            </a:r>
            <a:r>
              <a:rPr kumimoji="0" lang="ru-RU" altLang="zh-C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овременная</a:t>
            </a:r>
            <a:r>
              <a:rPr kumimoji="0" lang="ru-RU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школа»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46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81"/>
          <p:cNvGrpSpPr/>
          <p:nvPr/>
        </p:nvGrpSpPr>
        <p:grpSpPr>
          <a:xfrm>
            <a:off x="3228675" y="2562126"/>
            <a:ext cx="551237" cy="2235026"/>
            <a:chOff x="2644154" y="1737427"/>
            <a:chExt cx="516473" cy="2034599"/>
          </a:xfrm>
        </p:grpSpPr>
        <p:sp>
          <p:nvSpPr>
            <p:cNvPr id="5" name="Line 134"/>
            <p:cNvSpPr>
              <a:spLocks noChangeShapeType="1"/>
            </p:cNvSpPr>
            <p:nvPr/>
          </p:nvSpPr>
          <p:spPr bwMode="auto">
            <a:xfrm flipV="1">
              <a:off x="2647410" y="2095413"/>
              <a:ext cx="501938" cy="329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cxnSp>
          <p:nvCxnSpPr>
            <p:cNvPr id="6" name="Straight Connector 48"/>
            <p:cNvCxnSpPr/>
            <p:nvPr/>
          </p:nvCxnSpPr>
          <p:spPr>
            <a:xfrm flipH="1" flipV="1">
              <a:off x="2644154" y="1737427"/>
              <a:ext cx="516473" cy="34744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" name="Line 134"/>
            <p:cNvSpPr>
              <a:spLocks noChangeShapeType="1"/>
            </p:cNvSpPr>
            <p:nvPr/>
          </p:nvSpPr>
          <p:spPr bwMode="auto">
            <a:xfrm flipV="1">
              <a:off x="2647409" y="3405553"/>
              <a:ext cx="462619" cy="3664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cxnSp>
          <p:nvCxnSpPr>
            <p:cNvPr id="8" name="Straight Connector 40"/>
            <p:cNvCxnSpPr>
              <a:stCxn id="29" idx="2"/>
            </p:cNvCxnSpPr>
            <p:nvPr/>
          </p:nvCxnSpPr>
          <p:spPr>
            <a:xfrm flipH="1" flipV="1">
              <a:off x="2659249" y="3148833"/>
              <a:ext cx="450780" cy="25986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9" name="组合 86"/>
          <p:cNvGrpSpPr/>
          <p:nvPr/>
        </p:nvGrpSpPr>
        <p:grpSpPr>
          <a:xfrm>
            <a:off x="5277463" y="2565326"/>
            <a:ext cx="551237" cy="2216591"/>
            <a:chOff x="6131458" y="1754210"/>
            <a:chExt cx="516473" cy="2017817"/>
          </a:xfrm>
        </p:grpSpPr>
        <p:sp>
          <p:nvSpPr>
            <p:cNvPr id="10" name="Line 134"/>
            <p:cNvSpPr>
              <a:spLocks noChangeShapeType="1"/>
            </p:cNvSpPr>
            <p:nvPr/>
          </p:nvSpPr>
          <p:spPr bwMode="auto">
            <a:xfrm flipH="1" flipV="1">
              <a:off x="6142736" y="2095413"/>
              <a:ext cx="501938" cy="329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cxnSp>
          <p:nvCxnSpPr>
            <p:cNvPr id="11" name="Straight Connector 180"/>
            <p:cNvCxnSpPr/>
            <p:nvPr/>
          </p:nvCxnSpPr>
          <p:spPr>
            <a:xfrm flipV="1">
              <a:off x="6131458" y="1754210"/>
              <a:ext cx="516473" cy="34744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" name="Line 134"/>
            <p:cNvSpPr>
              <a:spLocks noChangeShapeType="1"/>
            </p:cNvSpPr>
            <p:nvPr/>
          </p:nvSpPr>
          <p:spPr bwMode="auto">
            <a:xfrm flipH="1" flipV="1">
              <a:off x="6161986" y="3381828"/>
              <a:ext cx="482687" cy="390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cxnSp>
          <p:nvCxnSpPr>
            <p:cNvPr id="13" name="Straight Connector 182"/>
            <p:cNvCxnSpPr>
              <a:stCxn id="36" idx="6"/>
            </p:cNvCxnSpPr>
            <p:nvPr/>
          </p:nvCxnSpPr>
          <p:spPr>
            <a:xfrm flipV="1">
              <a:off x="6161987" y="3148833"/>
              <a:ext cx="485944" cy="25672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4" name="文本框 46"/>
          <p:cNvSpPr txBox="1"/>
          <p:nvPr/>
        </p:nvSpPr>
        <p:spPr>
          <a:xfrm>
            <a:off x="204106" y="1556792"/>
            <a:ext cx="680640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01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grpSp>
        <p:nvGrpSpPr>
          <p:cNvPr id="21" name="组合 99"/>
          <p:cNvGrpSpPr/>
          <p:nvPr/>
        </p:nvGrpSpPr>
        <p:grpSpPr>
          <a:xfrm>
            <a:off x="3783510" y="2771168"/>
            <a:ext cx="1618631" cy="16659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椭圆 1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4" name="椭圆 102"/>
          <p:cNvSpPr/>
          <p:nvPr/>
        </p:nvSpPr>
        <p:spPr>
          <a:xfrm>
            <a:off x="4011691" y="3027346"/>
            <a:ext cx="1130000" cy="1163032"/>
          </a:xfrm>
          <a:prstGeom prst="ellipse">
            <a:avLst/>
          </a:prstGeom>
          <a:solidFill>
            <a:srgbClr val="808080"/>
          </a:solidFill>
          <a:ln w="28575" cap="flat" cmpd="sng" algn="ctr">
            <a:noFill/>
            <a:prstDash val="solid"/>
          </a:ln>
          <a:effectLst>
            <a:innerShdw blurRad="368300" dist="254000">
              <a:prstClr val="black">
                <a:alpha val="22000"/>
              </a:prstClr>
            </a:innerShdw>
          </a:effectLst>
        </p:spPr>
        <p:txBody>
          <a:bodyPr lIns="138221" tIns="69110" rIns="138221" bIns="691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solidFill>
                  <a:srgbClr val="A5002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37" name="组合 115"/>
          <p:cNvGrpSpPr/>
          <p:nvPr/>
        </p:nvGrpSpPr>
        <p:grpSpPr>
          <a:xfrm>
            <a:off x="2942817" y="2430996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38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0" name="组合 118"/>
          <p:cNvGrpSpPr/>
          <p:nvPr/>
        </p:nvGrpSpPr>
        <p:grpSpPr>
          <a:xfrm>
            <a:off x="2942817" y="3156452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41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2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3" name="组合 121"/>
          <p:cNvGrpSpPr/>
          <p:nvPr/>
        </p:nvGrpSpPr>
        <p:grpSpPr>
          <a:xfrm>
            <a:off x="2942817" y="3909810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44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1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6" name="组合 124"/>
          <p:cNvGrpSpPr/>
          <p:nvPr/>
        </p:nvGrpSpPr>
        <p:grpSpPr>
          <a:xfrm>
            <a:off x="2942817" y="4621315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47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9" name="组合 127"/>
          <p:cNvGrpSpPr/>
          <p:nvPr/>
        </p:nvGrpSpPr>
        <p:grpSpPr>
          <a:xfrm>
            <a:off x="5868144" y="2430996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0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1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2" name="组合 130"/>
          <p:cNvGrpSpPr/>
          <p:nvPr/>
        </p:nvGrpSpPr>
        <p:grpSpPr>
          <a:xfrm>
            <a:off x="5868144" y="3156452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3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5" name="组合 133"/>
          <p:cNvGrpSpPr/>
          <p:nvPr/>
        </p:nvGrpSpPr>
        <p:grpSpPr>
          <a:xfrm>
            <a:off x="5868144" y="3909810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6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椭圆 1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8" name="组合 136"/>
          <p:cNvGrpSpPr/>
          <p:nvPr/>
        </p:nvGrpSpPr>
        <p:grpSpPr>
          <a:xfrm>
            <a:off x="5868144" y="4621315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9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0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69433" y="1628800"/>
            <a:ext cx="2459241" cy="1286567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Обновление содержания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и технологии обучения,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в том числе учитывающие</a:t>
            </a:r>
            <a:r>
              <a:rPr kumimoji="0" lang="ru-RU" altLang="zh-CN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особые образовательные потребности обучающихся, включение естественнонаучного </a:t>
            </a:r>
            <a:br>
              <a:rPr kumimoji="0" lang="ru-RU" altLang="zh-CN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цикла предметов с 5класса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文本框 46"/>
          <p:cNvSpPr txBox="1"/>
          <p:nvPr/>
        </p:nvSpPr>
        <p:spPr>
          <a:xfrm>
            <a:off x="172849" y="2924793"/>
            <a:ext cx="743157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02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64" name="文本框 46"/>
          <p:cNvSpPr txBox="1"/>
          <p:nvPr/>
        </p:nvSpPr>
        <p:spPr>
          <a:xfrm>
            <a:off x="165634" y="3793460"/>
            <a:ext cx="757584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03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66" name="文本框 46"/>
          <p:cNvSpPr txBox="1"/>
          <p:nvPr/>
        </p:nvSpPr>
        <p:spPr>
          <a:xfrm>
            <a:off x="173649" y="4555187"/>
            <a:ext cx="741554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04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68" name="文本框 46"/>
          <p:cNvSpPr txBox="1"/>
          <p:nvPr/>
        </p:nvSpPr>
        <p:spPr>
          <a:xfrm>
            <a:off x="6084968" y="1988840"/>
            <a:ext cx="760790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05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70" name="文本框 46"/>
          <p:cNvSpPr txBox="1"/>
          <p:nvPr/>
        </p:nvSpPr>
        <p:spPr>
          <a:xfrm>
            <a:off x="6084168" y="2852936"/>
            <a:ext cx="762392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06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72" name="文本框 46"/>
          <p:cNvSpPr txBox="1"/>
          <p:nvPr/>
        </p:nvSpPr>
        <p:spPr>
          <a:xfrm>
            <a:off x="6122637" y="3501008"/>
            <a:ext cx="685448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07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74" name="文本框 46"/>
          <p:cNvSpPr txBox="1"/>
          <p:nvPr/>
        </p:nvSpPr>
        <p:spPr>
          <a:xfrm>
            <a:off x="6085769" y="4652985"/>
            <a:ext cx="759186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08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sp>
        <p:nvSpPr>
          <p:cNvPr id="76" name="矩形 3"/>
          <p:cNvSpPr>
            <a:spLocks noChangeArrowheads="1"/>
          </p:cNvSpPr>
          <p:nvPr/>
        </p:nvSpPr>
        <p:spPr bwMode="auto">
          <a:xfrm>
            <a:off x="3923928" y="3433489"/>
            <a:ext cx="1309023" cy="4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103669" tIns="51836" rIns="103669" bIns="5183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Arial" pitchFamily="34" charset="0"/>
              </a:rPr>
              <a:t>ЗАДАЧИ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81" name="组合 136"/>
          <p:cNvGrpSpPr/>
          <p:nvPr/>
        </p:nvGrpSpPr>
        <p:grpSpPr>
          <a:xfrm>
            <a:off x="4462309" y="5036511"/>
            <a:ext cx="261031" cy="268659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82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3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822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84" name="文本框 46"/>
          <p:cNvSpPr txBox="1"/>
          <p:nvPr/>
        </p:nvSpPr>
        <p:spPr>
          <a:xfrm>
            <a:off x="4211957" y="5373216"/>
            <a:ext cx="762393" cy="720231"/>
          </a:xfrm>
          <a:prstGeom prst="rect">
            <a:avLst/>
          </a:prstGeom>
          <a:noFill/>
        </p:spPr>
        <p:txBody>
          <a:bodyPr wrap="none" lIns="103666" tIns="51833" rIns="103666" bIns="51833" rtlCol="0">
            <a:spAutoFit/>
          </a:bodyPr>
          <a:lstStyle/>
          <a:p>
            <a:pPr algn="ctr"/>
            <a:r>
              <a:rPr lang="en-US" altLang="zh-CN" sz="4000" b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0</a:t>
            </a:r>
            <a:r>
              <a:rPr lang="ru-RU" altLang="zh-CN" sz="4000" b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anose="02010803020104030203" pitchFamily="2" charset="-79"/>
              </a:rPr>
              <a:t>9</a:t>
            </a:r>
            <a:endParaRPr lang="zh-CN" altLang="en-US" sz="4000" b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anose="02010803020104030203" pitchFamily="2" charset="-79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4593153" y="4660872"/>
            <a:ext cx="0" cy="254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5576" y="2996952"/>
            <a:ext cx="2303898" cy="843368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Освоение предметов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и образовательных модулей на принципах выбора ребенка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в сетевой форме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5576" y="3892926"/>
            <a:ext cx="2303898" cy="400170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Ликвидация в ОО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3-ей смены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5576" y="4653136"/>
            <a:ext cx="2303898" cy="547903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Обновление</a:t>
            </a:r>
            <a:r>
              <a:rPr kumimoji="0" lang="ru-RU" altLang="zh-CN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МТБ ОО, расположенных в сельской местности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78471" y="2081576"/>
            <a:ext cx="2303898" cy="695636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Реализация комплекса мер, направленного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на снижение правонарушений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04248" y="2924944"/>
            <a:ext cx="2303898" cy="400170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Создание </a:t>
            </a:r>
            <a:r>
              <a:rPr kumimoji="0" lang="ru-RU" altLang="zh-CN" sz="1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безбарьерной</a:t>
            </a: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среды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04248" y="3573016"/>
            <a:ext cx="2303898" cy="1138834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Внедрение программ дополнительного образования по формированию у обучающихся базовых навыков программирования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04248" y="4725144"/>
            <a:ext cx="2303898" cy="991101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Подготовка педагогических кадров по направлению «Технология»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и по обучению детей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с инвалидностью и ОВЗ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60032" y="5445224"/>
            <a:ext cx="2520280" cy="695636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marL="0" marR="0" lvl="0" indent="0" algn="l" defTabSz="138220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Проект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«Урок технологии» </a:t>
            </a:r>
            <a:b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на базе детских технопарков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7200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«СОВРЕМЕННАЯ ШКОЛА»</a:t>
            </a:r>
            <a:endParaRPr lang="ru-RU" sz="1000" b="1" dirty="0"/>
          </a:p>
        </p:txBody>
      </p:sp>
      <p:pic>
        <p:nvPicPr>
          <p:cNvPr id="5122" name="Picture 2" descr="C:\Users\DavydochkinaSB.ADMSR\Desktop\Образец от Алёны\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13" y="1213107"/>
            <a:ext cx="5448267" cy="40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ydochkinaSB.ADMSR\Desktop\Августовская для слайд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avydochkinaSB.ADMSR\Desktop\Августовская для слайдов\Шаблоны 2\8-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964" y="4725144"/>
            <a:ext cx="1985796" cy="19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ydochkinaSB.ADMSR\Desktop\Августовская для слайдов\Шаблоны 2\7-0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584" y="3068960"/>
            <a:ext cx="2232249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4746" y="188640"/>
            <a:ext cx="5537319" cy="7200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«СОВРЕМЕННАЯ ШКОЛА»</a:t>
            </a:r>
            <a:endParaRPr lang="ru-RU" sz="1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5055450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n/>
                <a:solidFill>
                  <a:srgbClr val="00404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Строительство </a:t>
            </a:r>
            <a:r>
              <a:rPr lang="ru-RU" sz="2000" b="1" u="sng" dirty="0" smtClean="0">
                <a:ln/>
                <a:solidFill>
                  <a:srgbClr val="00404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школ </a:t>
            </a:r>
            <a:endParaRPr lang="ru-RU" sz="2000" b="1" u="sng" dirty="0">
              <a:ln/>
              <a:solidFill>
                <a:srgbClr val="00404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9246" y="5343482"/>
            <a:ext cx="3885051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год:</a:t>
            </a:r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b="1" dirty="0" smtClean="0"/>
              <a:t>Школа-комплекс</a:t>
            </a: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(средняя общеобразовательная школа на 60 обучающихся с детским садом на 35 мест (п. Высокий Мыс)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1354" y="5157192"/>
            <a:ext cx="37631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с.п</a:t>
            </a:r>
            <a:r>
              <a:rPr lang="ru-RU" dirty="0" smtClean="0"/>
              <a:t>. Солнечный </a:t>
            </a:r>
            <a:r>
              <a:rPr lang="ru-RU" sz="1600" dirty="0" smtClean="0"/>
              <a:t>(1100 мест);</a:t>
            </a:r>
          </a:p>
          <a:p>
            <a:endParaRPr lang="ru-RU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п.Нижнесортымский</a:t>
            </a:r>
            <a:r>
              <a:rPr lang="ru-RU" dirty="0" smtClean="0"/>
              <a:t> </a:t>
            </a:r>
            <a:r>
              <a:rPr lang="ru-RU" sz="1600" dirty="0" smtClean="0"/>
              <a:t>(1100 мест)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86724" y="3717032"/>
            <a:ext cx="628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Модернизация существующей инфраструктуры</a:t>
            </a:r>
            <a:endParaRPr lang="ru-RU" sz="2000" b="1" u="sng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7343" y="4005064"/>
            <a:ext cx="59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2017 г. создано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583</a:t>
            </a:r>
            <a:r>
              <a:rPr lang="ru-RU" dirty="0" smtClean="0">
                <a:solidFill>
                  <a:srgbClr val="A50021"/>
                </a:solidFill>
              </a:rPr>
              <a:t> </a:t>
            </a:r>
            <a:r>
              <a:rPr lang="ru-RU" dirty="0" smtClean="0"/>
              <a:t>учебных мест;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2018 г. создано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511</a:t>
            </a:r>
            <a:r>
              <a:rPr lang="ru-RU" dirty="0" smtClean="0"/>
              <a:t> учебных мест.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51678" y="2204864"/>
            <a:ext cx="5814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Оптимизация загруженности школ</a:t>
            </a:r>
            <a:endParaRPr lang="ru-RU" sz="2000" b="1" u="sng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7835" y="2534707"/>
            <a:ext cx="572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2017 г. создано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728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мест;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2018 г. создано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dirty="0" smtClean="0"/>
              <a:t> мест.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44208" y="1196752"/>
            <a:ext cx="5372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ПЕРЕХОД НА ОБУЧЕНИЕ В ПЕРВУЮ СМЕНУ</a:t>
            </a:r>
            <a:endParaRPr lang="ru-RU" sz="2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 descr="C:\Users\DavydochkinaSB.ADMSR\Desktop\Августовская для слайдов\Шаблоны 2\9-0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3972" y="1772816"/>
            <a:ext cx="1855900" cy="18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ydochkinaSB.ADMSR\Desktop\Августовская для слайдо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68242" y="2996952"/>
            <a:ext cx="3584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пилотные площадки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формированию безбарьерной среды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124745"/>
            <a:ext cx="4917640" cy="5074994"/>
            <a:chOff x="1518315" y="692696"/>
            <a:chExt cx="6243505" cy="642225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8315" y="692696"/>
              <a:ext cx="6243505" cy="6286417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 prstMaterial="matte"/>
          </p:spPr>
        </p:pic>
        <p:sp>
          <p:nvSpPr>
            <p:cNvPr id="12" name="Прямоугольник 11"/>
            <p:cNvSpPr/>
            <p:nvPr/>
          </p:nvSpPr>
          <p:spPr>
            <a:xfrm rot="3484750">
              <a:off x="1881215" y="5029352"/>
              <a:ext cx="3306730" cy="864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«Ляминская СОШ»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17941676">
              <a:off x="1133233" y="3222040"/>
              <a:ext cx="2961045" cy="864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83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«Белоярская СОШ №3»</a:t>
              </a:r>
              <a:endParaRPr lang="ru-RU" sz="2000" b="1" dirty="0">
                <a:solidFill>
                  <a:srgbClr val="008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24279" y="1496725"/>
              <a:ext cx="2879673" cy="869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759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«Лянторская СОШ №6»</a:t>
              </a:r>
              <a:endParaRPr lang="ru-RU" sz="2000" dirty="0">
                <a:solidFill>
                  <a:srgbClr val="75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3465419">
              <a:off x="4366342" y="1647593"/>
              <a:ext cx="2589856" cy="864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«Угутская СОШ»</a:t>
              </a:r>
              <a:endPara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18089370">
              <a:off x="5167109" y="3432592"/>
              <a:ext cx="2884692" cy="864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D507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«Барсовская СОШ №1»</a:t>
              </a:r>
              <a:endParaRPr lang="ru-RU" sz="2000" b="1" dirty="0">
                <a:solidFill>
                  <a:srgbClr val="D50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91409" y="5084226"/>
              <a:ext cx="3299598" cy="869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9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«Федоровская СОШ №5»</a:t>
              </a:r>
              <a:endParaRPr lang="ru-RU" sz="2000" b="1" dirty="0">
                <a:solidFill>
                  <a:srgbClr val="0079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2" descr="C:\Users\DavydochkinaSB.ADMSR\Pictures\01-vikihelp_09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519" y="2681874"/>
              <a:ext cx="2723801" cy="204285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8897" y="260648"/>
            <a:ext cx="5537319" cy="551603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НАЦИОНАЛЬНЫЙ ПРОЕКТ «РАЗВИТИЕ ОБРАЗОВАНИЯ»</a:t>
            </a:r>
            <a:br>
              <a:rPr lang="ru-RU" sz="1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dirty="0" smtClean="0"/>
              <a:t>«СОВРЕМЕННАЯ ШКОЛА»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009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990</Words>
  <Application>Microsoft Office PowerPoint</Application>
  <PresentationFormat>Экран (4:3)</PresentationFormat>
  <Paragraphs>321</Paragraphs>
  <Slides>29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НАЦИОНАЛЬНЫЙ ПРОЕКТ «РАЗВИТИЕ ОБРАЗОВАНИЯ»</vt:lpstr>
      <vt:lpstr>РЕАЛИЗУЕМЫЕ ПРОЕКТЫ</vt:lpstr>
      <vt:lpstr>НАЦИОНАЛЬНЫЙ ПРОЕКТ «РАЗВИТИЕ ОБРАЗОВАНИЯ»</vt:lpstr>
      <vt:lpstr>НАЦИОНАЛЬНЫЙ ПРОЕКТ «РАЗВИТИЕ ОБРАЗОВАНИЯ»  «СОВРЕМЕННАЯ ШКОЛА»</vt:lpstr>
      <vt:lpstr>НАЦИОНАЛЬНЫЙ ПРОЕКТ «РАЗВИТИЕ ОБРАЗОВАНИЯ»  «СОВРЕМЕННАЯ ШКОЛА»</vt:lpstr>
      <vt:lpstr>НАЦИОНАЛЬНЫЙ ПРОЕКТ «РАЗВИТИЕ ОБРАЗОВАНИЯ»  «СОВРЕМЕННАЯ ШКОЛА»</vt:lpstr>
      <vt:lpstr>НАЦИОНАЛЬНЫЙ ПРОЕКТ «РАЗВИТИЕ ОБРАЗОВАНИЯ»</vt:lpstr>
      <vt:lpstr>НАЦИОНАЛЬНЫЙ ПРОЕКТ «РАЗВИТИЕ ОБРАЗОВАНИЯ»  «УСПЕХ КАЖДОГО РЕБЁНКА»</vt:lpstr>
      <vt:lpstr>Презентация PowerPoint</vt:lpstr>
      <vt:lpstr>НАЦИОНАЛЬНЫЙ ПРОЕКТ «РАЗВИТИЕ ОБРАЗОВАНИЯ»  «УСПЕХ КАЖДОГО РЕБЁНКА»</vt:lpstr>
      <vt:lpstr>НАЦИОНАЛЬНЫЙ ПРОЕКТ «РАЗВИТИЕ ОБРАЗОВАНИЯ»  «УСПЕХ КАЖДОГО РЕБЁНКА»</vt:lpstr>
      <vt:lpstr>НАЦИОНАЛЬНЫЙ ПРОЕКТ «РАЗВИТИЕ ОБРАЗОВАНИЯ»  «УСПЕХ КАЖДОГО РЕБЁНКА»</vt:lpstr>
      <vt:lpstr>НАЦИОНАЛЬНЫЙ ПРОЕКТ «РАЗВИТИЕ ОБРАЗОВАНИЯ»  «УСПЕХ КАЖДОГО РЕБЁНКА»</vt:lpstr>
      <vt:lpstr>НАЦИОНАЛЬНЫЙ ПРОЕКТ «РАЗВИТИЕ ОБРАЗОВАНИЯ»  «УСПЕХ КАЖДОГО РЕБЁНКА»</vt:lpstr>
      <vt:lpstr>НАЦИОНАЛЬНЫЙ ПРОЕКТ «РАЗВИТИЕ ОБРАЗОВАНИЯ»  «УСПЕХ КАЖДОГО РЕБЁНКА»</vt:lpstr>
      <vt:lpstr>НАЦИОНАЛЬНЫЙ ПРОЕКТ «РАЗВИТИЕ ОБРАЗОВАНИЯ»  «УСПЕХ КАЖДОГО РЕБЁНКА»</vt:lpstr>
      <vt:lpstr>НАЦИОНАЛЬНЫЙ ПРОЕКТ «РАЗВИТИЕ ОБРАЗОВАНИЯ»</vt:lpstr>
      <vt:lpstr>НАЦИОНАЛЬНЫЙ ПРОЕКТ «РАЗВИТИЕ ОБРАЗОВАНИЯ»  «СОВРЕМЕННЫЕ РОДИТЕЛИ»</vt:lpstr>
      <vt:lpstr>ЗАДАЧИ</vt:lpstr>
      <vt:lpstr>НАЦИОНАЛЬНЫЙ ПРОЕКТ «РАЗВИТИЕ ОБРАЗОВАНИЯ»  «СОВРЕМЕННЫЕ РОДИТЕЛИ»</vt:lpstr>
      <vt:lpstr>НАЦИОНАЛЬНЫЙ ПРОЕКТ «РАЗВИТИЕ ОБРАЗОВАНИЯ»</vt:lpstr>
      <vt:lpstr>НАЦИОНАЛЬНЫЙ ПРОЕКТ «РАЗВИТИЕ ОБРАЗОВАНИЯ»  «ЦИФРОВАЯ ШКОЛА»</vt:lpstr>
      <vt:lpstr>НАЦИОНАЛЬНЫЙ ПРОЕКТ «РАЗВИТИЕ ОБРАЗОВАНИЯ»</vt:lpstr>
      <vt:lpstr>НАЦИОНАЛЬНЫЙ ПРОЕКТ «РАЗВИТИЕ ОБРАЗОВАНИЯ»  «СОЦИАЛЬНАЯ АКТИВНОСТЬ»</vt:lpstr>
      <vt:lpstr>РЕАЛИЗУЕМЫЕ ПРОЕКТЫ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Web_Designer</dc:creator>
  <cp:lastModifiedBy>Давыдочкина СБ</cp:lastModifiedBy>
  <cp:revision>129</cp:revision>
  <cp:lastPrinted>2018-08-27T10:30:39Z</cp:lastPrinted>
  <dcterms:created xsi:type="dcterms:W3CDTF">2018-08-22T10:21:34Z</dcterms:created>
  <dcterms:modified xsi:type="dcterms:W3CDTF">2018-08-27T14:49:00Z</dcterms:modified>
</cp:coreProperties>
</file>