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658" r:id="rId4"/>
    <p:sldId id="264" r:id="rId5"/>
    <p:sldId id="265" r:id="rId6"/>
    <p:sldId id="284" r:id="rId7"/>
    <p:sldId id="267" r:id="rId8"/>
    <p:sldId id="647" r:id="rId9"/>
    <p:sldId id="268" r:id="rId10"/>
    <p:sldId id="269" r:id="rId11"/>
    <p:sldId id="656" r:id="rId12"/>
    <p:sldId id="270" r:id="rId13"/>
    <p:sldId id="639" r:id="rId14"/>
    <p:sldId id="643" r:id="rId15"/>
    <p:sldId id="644" r:id="rId16"/>
    <p:sldId id="271" r:id="rId17"/>
    <p:sldId id="638" r:id="rId18"/>
    <p:sldId id="641" r:id="rId19"/>
    <p:sldId id="646" r:id="rId20"/>
    <p:sldId id="290" r:id="rId21"/>
    <p:sldId id="275" r:id="rId22"/>
    <p:sldId id="288" r:id="rId23"/>
    <p:sldId id="289" r:id="rId24"/>
    <p:sldId id="276" r:id="rId25"/>
    <p:sldId id="291" r:id="rId26"/>
    <p:sldId id="292" r:id="rId27"/>
    <p:sldId id="278" r:id="rId28"/>
    <p:sldId id="274" r:id="rId29"/>
    <p:sldId id="283" r:id="rId30"/>
    <p:sldId id="637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pos="876" userDrawn="1">
          <p15:clr>
            <a:srgbClr val="A4A3A4"/>
          </p15:clr>
        </p15:guide>
        <p15:guide id="3" pos="14484" userDrawn="1">
          <p15:clr>
            <a:srgbClr val="A4A3A4"/>
          </p15:clr>
        </p15:guide>
        <p15:guide id="4" pos="7703" userDrawn="1">
          <p15:clr>
            <a:srgbClr val="A4A3A4"/>
          </p15:clr>
        </p15:guide>
        <p15:guide id="5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0"/>
    <a:srgbClr val="FFC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/>
    <p:restoredTop sz="94868"/>
  </p:normalViewPr>
  <p:slideViewPr>
    <p:cSldViewPr snapToGrid="0" snapToObjects="1">
      <p:cViewPr varScale="1">
        <p:scale>
          <a:sx n="53" d="100"/>
          <a:sy n="53" d="100"/>
        </p:scale>
        <p:origin x="462" y="120"/>
      </p:cViewPr>
      <p:guideLst>
        <p:guide pos="876"/>
        <p:guide pos="14484"/>
        <p:guide pos="7703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4391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3"/>
          </p:nvPr>
        </p:nvSpPr>
        <p:spPr>
          <a:xfrm>
            <a:off x="1147395" y="12687300"/>
            <a:ext cx="20563696" cy="563601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3000" baseline="0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867129" y="3110964"/>
            <a:ext cx="18656440" cy="643552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1830898">
              <a:lnSpc>
                <a:spcPct val="100000"/>
              </a:lnSpc>
              <a:defRPr sz="11200" baseline="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2867128" y="10086870"/>
            <a:ext cx="18656440" cy="2145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1830898">
              <a:lnSpc>
                <a:spcPts val="4200"/>
              </a:lnSpc>
              <a:spcBef>
                <a:spcPts val="2100"/>
              </a:spcBef>
              <a:defRPr sz="3200" baseline="0"/>
            </a:lvl1pPr>
            <a:lvl2pPr marL="0" indent="650137" defTabSz="1830898">
              <a:lnSpc>
                <a:spcPts val="4200"/>
              </a:lnSpc>
              <a:spcBef>
                <a:spcPts val="2100"/>
              </a:spcBef>
              <a:buSzTx/>
              <a:buNone/>
              <a:defRPr sz="3200" baseline="0"/>
            </a:lvl2pPr>
            <a:lvl3pPr marL="0" indent="1300277" defTabSz="1830898">
              <a:lnSpc>
                <a:spcPts val="4200"/>
              </a:lnSpc>
              <a:spcBef>
                <a:spcPts val="2100"/>
              </a:spcBef>
              <a:buSzTx/>
              <a:buNone/>
              <a:defRPr sz="3200" baseline="0"/>
            </a:lvl3pPr>
            <a:lvl4pPr marL="0" indent="1950415" defTabSz="1830898">
              <a:lnSpc>
                <a:spcPts val="4200"/>
              </a:lnSpc>
              <a:spcBef>
                <a:spcPts val="2100"/>
              </a:spcBef>
              <a:buSzTx/>
              <a:buNone/>
              <a:defRPr sz="3200" baseline="0"/>
            </a:lvl4pPr>
            <a:lvl5pPr indent="2600554" defTabSz="1830898">
              <a:lnSpc>
                <a:spcPts val="4200"/>
              </a:lnSpc>
              <a:spcBef>
                <a:spcPts val="2100"/>
              </a:spcBef>
              <a:defRPr sz="3200" baseline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 descr="Прямоугольник 5"/>
          <p:cNvSpPr/>
          <p:nvPr/>
        </p:nvSpPr>
        <p:spPr>
          <a:xfrm>
            <a:off x="22835496" y="345726"/>
            <a:ext cx="812329" cy="722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4309" tIns="64309" rIns="64309" bIns="64309" anchor="ctr"/>
          <a:lstStyle/>
          <a:p>
            <a:pPr defTabSz="1830808">
              <a:defRPr sz="3400" b="0">
                <a:solidFill>
                  <a:srgbClr val="FFFFFF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/>
          </a:p>
        </p:txBody>
      </p:sp>
      <p:sp>
        <p:nvSpPr>
          <p:cNvPr id="140" name="Shape 140" descr="Рисунок 7"/>
          <p:cNvSpPr>
            <a:spLocks noGrp="1"/>
          </p:cNvSpPr>
          <p:nvPr>
            <p:ph type="pic" sz="quarter" idx="13"/>
          </p:nvPr>
        </p:nvSpPr>
        <p:spPr>
          <a:xfrm>
            <a:off x="16258233" y="1840329"/>
            <a:ext cx="5265338" cy="90641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pic>
        <p:nvPicPr>
          <p:cNvPr id="141" name="image1.png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6074" y="1841464"/>
            <a:ext cx="6582858" cy="90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 descr="Рисунок 4"/>
          <p:cNvSpPr>
            <a:spLocks noGrp="1"/>
          </p:cNvSpPr>
          <p:nvPr>
            <p:ph type="pic" sz="quarter" idx="14"/>
          </p:nvPr>
        </p:nvSpPr>
        <p:spPr>
          <a:xfrm>
            <a:off x="2866074" y="1841464"/>
            <a:ext cx="6582858" cy="90641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1785599" y="11977027"/>
            <a:ext cx="5689601" cy="729479"/>
          </a:xfrm>
          <a:prstGeom prst="rect">
            <a:avLst/>
          </a:prstGeom>
        </p:spPr>
        <p:txBody>
          <a:bodyPr wrap="none" lIns="0" tIns="0" rIns="0" bIns="0"/>
          <a:lstStyle>
            <a:lvl1pPr defTabSz="1830808">
              <a:lnSpc>
                <a:spcPts val="2500"/>
              </a:lnSpc>
              <a:defRPr sz="18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8288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31496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44704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7912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71120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8432800" y="0"/>
            <a:ext cx="9144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97536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10744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23952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37160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50368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63576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76784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189992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03200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16408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508000" y="0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>
            <a:off x="22961600" y="-1"/>
            <a:ext cx="9144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11421761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10084309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8746857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7434804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6122752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28450" y="-4785299"/>
            <a:ext cx="914400" cy="2455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3447847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2095465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-753430"/>
            <a:ext cx="914400" cy="24551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>
            <a:picLocks/>
          </p:cNvPicPr>
          <p:nvPr/>
        </p:nvPicPr>
        <p:blipFill>
          <a:blip r:embed="rId2">
            <a:alphaModFix amt="10272"/>
            <a:extLst/>
          </a:blip>
          <a:stretch>
            <a:fillRect/>
          </a:stretch>
        </p:blipFill>
        <p:spPr>
          <a:xfrm rot="16200000">
            <a:off x="11741150" y="586252"/>
            <a:ext cx="914400" cy="2455150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algn="ctr" defTabSz="821531">
              <a:lnSpc>
                <a:spcPct val="100000"/>
              </a:lnSpc>
              <a:defRPr sz="84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5200" baseline="0">
                <a:latin typeface="+mn-lt"/>
                <a:ea typeface="+mn-ea"/>
                <a:cs typeface="+mn-cs"/>
                <a:sym typeface="Helvetica Neue"/>
              </a:defRPr>
            </a:lvl4pPr>
            <a:lvl5pPr algn="ctr" defTabSz="821531">
              <a:lnSpc>
                <a:spcPct val="100000"/>
              </a:lnSpc>
              <a:spcBef>
                <a:spcPts val="0"/>
              </a:spcBef>
              <a:defRPr sz="52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 algn="ctr" defTabSz="821531">
              <a:lnSpc>
                <a:spcPct val="100000"/>
              </a:lnSpc>
              <a:defRPr sz="112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buSzPct val="145000"/>
              <a:buChar char="•"/>
              <a:defRPr sz="38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84505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marL="611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1pPr>
            <a:lvl2pPr marL="1055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2pPr>
            <a:lvl3pPr marL="1500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3pPr>
            <a:lvl4pPr marL="19446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4pPr>
            <a:lvl5pPr marL="2389187" indent="-611187" defTabSz="821531">
              <a:lnSpc>
                <a:spcPct val="100000"/>
              </a:lnSpc>
              <a:spcBef>
                <a:spcPts val="5900"/>
              </a:spcBef>
              <a:buSzPct val="145000"/>
              <a:buChar char="•"/>
              <a:defRPr sz="4400" baseline="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3200" i="1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 baseline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953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algn="ctr" defTabSz="821531"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37523" y="3050408"/>
            <a:ext cx="18692331" cy="9138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2pPr marL="381000" indent="-381000">
              <a:spcBef>
                <a:spcPts val="0"/>
              </a:spcBef>
              <a:buSzPct val="105999"/>
              <a:buBlip>
                <a:blip r:embed="rId16"/>
              </a:buBlip>
            </a:lvl2pPr>
            <a:lvl3pPr marL="1143000" indent="-762000">
              <a:buSzPct val="150000"/>
              <a:buChar char="›"/>
            </a:lvl3pPr>
            <a:lvl4pPr marL="1143000" indent="-762000">
              <a:buSzPct val="100000"/>
              <a:buAutoNum type="arabicPeriod"/>
            </a:lvl4pPr>
            <a:lvl5pPr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45984" y="759685"/>
            <a:ext cx="22092033" cy="165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109070" y="12704733"/>
            <a:ext cx="1130930" cy="546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 algn="r" defTabSz="825500">
              <a:defRPr sz="3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1pPr>
      <a:lvl2pPr marL="1270000" marR="0" indent="-127000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2pPr>
      <a:lvl3pPr marL="1270000" marR="0" indent="-127000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3pPr>
      <a:lvl4pPr marL="1270000" marR="0" indent="-127000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4pPr>
      <a:lvl5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5pPr>
      <a:lvl6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6pPr>
      <a:lvl7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7pPr>
      <a:lvl8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8pPr>
      <a:lvl9pPr marL="0" marR="0" indent="0" algn="l" defTabSz="825500" latinLnBrk="0">
        <a:lnSpc>
          <a:spcPts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-5000">
          <a:ln>
            <a:noFill/>
          </a:ln>
          <a:solidFill>
            <a:srgbClr val="000000"/>
          </a:solidFill>
          <a:uFillTx/>
          <a:latin typeface="YS Text Regular"/>
          <a:ea typeface="YS Text Regular"/>
          <a:cs typeface="YS Text Regular"/>
          <a:sym typeface="YS Text Regular"/>
        </a:defRPr>
      </a:lvl9pPr>
    </p:titleStyle>
    <p:bodyStyle>
      <a:lvl1pPr marL="0" marR="0" indent="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1pPr>
      <a:lvl2pPr marL="0" marR="0" indent="2286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2pPr>
      <a:lvl3pPr marL="0" marR="0" indent="4572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3pPr>
      <a:lvl4pPr marL="0" marR="0" indent="6858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4pPr>
      <a:lvl5pPr marL="0" marR="0" indent="9144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5pPr>
      <a:lvl6pPr marL="0" marR="0" indent="11430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6pPr>
      <a:lvl7pPr marL="0" marR="0" indent="13716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7pPr>
      <a:lvl8pPr marL="0" marR="0" indent="16002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8pPr>
      <a:lvl9pPr marL="0" marR="0" indent="1828800" algn="l" defTabSz="825500" latinLnBrk="0">
        <a:lnSpc>
          <a:spcPts val="6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6250">
          <a:ln>
            <a:noFill/>
          </a:ln>
          <a:solidFill>
            <a:srgbClr val="000000"/>
          </a:solidFill>
          <a:uFillTx/>
          <a:latin typeface="Yandex Sans Text Light"/>
          <a:ea typeface="Yandex Sans Text Light"/>
          <a:cs typeface="Yandex Sans Text Light"/>
          <a:sym typeface="Yandex Sans Text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1pPr>
      <a:lvl2pPr marL="476250" marR="0" indent="-47625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2pPr>
      <a:lvl3pPr marL="476250" marR="0" indent="-47625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3pPr>
      <a:lvl4pPr marL="476250" marR="0" indent="-47625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4pPr>
      <a:lvl5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5pPr>
      <a:lvl6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6pPr>
      <a:lvl7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7pPr>
      <a:lvl8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8pPr>
      <a:lvl9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YS T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yandex.ru" TargetMode="External"/><Relationship Id="rId2" Type="http://schemas.openxmlformats.org/officeDocument/2006/relationships/hyperlink" Target="https://education.yandex.ru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%D0%BF%D0%BE%D1%87%D1%82%D0%B0@yandex.r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yandex.ru" TargetMode="External"/><Relationship Id="rId2" Type="http://schemas.openxmlformats.org/officeDocument/2006/relationships/hyperlink" Target="https://education.yandex.ru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>
            <a:hlinkClick r:id="rId2"/>
          </p:cNvPr>
          <p:cNvSpPr/>
          <p:nvPr/>
        </p:nvSpPr>
        <p:spPr>
          <a:xfrm>
            <a:off x="1341300" y="8252719"/>
            <a:ext cx="4299253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1300212">
              <a:defRPr sz="3600" b="0" u="sng">
                <a:solidFill>
                  <a:srgbClr val="316DB6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rgbClr val="006C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education.yandex.ru</a:t>
            </a:r>
          </a:p>
        </p:txBody>
      </p:sp>
      <p:pic>
        <p:nvPicPr>
          <p:cNvPr id="189" name="ill_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64563" y="2752136"/>
            <a:ext cx="12372821" cy="7584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5" y="5181600"/>
            <a:ext cx="9741714" cy="23836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1271531" y="825999"/>
            <a:ext cx="14154515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Что есть в Яндекс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Учебнике?</a:t>
            </a:r>
          </a:p>
        </p:txBody>
      </p:sp>
      <p:sp>
        <p:nvSpPr>
          <p:cNvPr id="11" name="Shape 393">
            <a:extLst>
              <a:ext uri="{FF2B5EF4-FFF2-40B4-BE49-F238E27FC236}">
                <a16:creationId xmlns:a16="http://schemas.microsoft.com/office/drawing/2014/main" id="{B52B1174-CACB-804E-8381-BFD1B3255C28}"/>
              </a:ext>
            </a:extLst>
          </p:cNvPr>
          <p:cNvSpPr/>
          <p:nvPr/>
        </p:nvSpPr>
        <p:spPr>
          <a:xfrm>
            <a:off x="2019347" y="4355681"/>
            <a:ext cx="6277163" cy="4709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соответствуют школьной программе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отработки навыков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проверки знаний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разной степени сложности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91DF4-62B9-9A4F-A314-CC09F83E9566}"/>
              </a:ext>
            </a:extLst>
          </p:cNvPr>
          <p:cNvSpPr/>
          <p:nvPr/>
        </p:nvSpPr>
        <p:spPr>
          <a:xfrm>
            <a:off x="1271531" y="3358401"/>
            <a:ext cx="6636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Большой выбор заданий</a:t>
            </a:r>
            <a:endParaRPr lang="ru-RU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F315CD-D1DC-C84D-B913-892664479ED9}"/>
              </a:ext>
            </a:extLst>
          </p:cNvPr>
          <p:cNvGrpSpPr/>
          <p:nvPr/>
        </p:nvGrpSpPr>
        <p:grpSpPr>
          <a:xfrm>
            <a:off x="1367460" y="4764177"/>
            <a:ext cx="251999" cy="4095292"/>
            <a:chOff x="1501272" y="4764177"/>
            <a:chExt cx="251999" cy="4095292"/>
          </a:xfrm>
        </p:grpSpPr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E01924C3-4D2E-D546-BB8D-FAC93876AC85}"/>
                </a:ext>
              </a:extLst>
            </p:cNvPr>
            <p:cNvSpPr/>
            <p:nvPr/>
          </p:nvSpPr>
          <p:spPr>
            <a:xfrm>
              <a:off x="1501272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4CEE4645-06E1-F042-828A-90B351DB0141}"/>
                </a:ext>
              </a:extLst>
            </p:cNvPr>
            <p:cNvSpPr/>
            <p:nvPr/>
          </p:nvSpPr>
          <p:spPr>
            <a:xfrm>
              <a:off x="1501272" y="6681569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196">
              <a:extLst>
                <a:ext uri="{FF2B5EF4-FFF2-40B4-BE49-F238E27FC236}">
                  <a16:creationId xmlns:a16="http://schemas.microsoft.com/office/drawing/2014/main" id="{BE0E82B0-5E85-EC4C-A170-62363FBDE113}"/>
                </a:ext>
              </a:extLst>
            </p:cNvPr>
            <p:cNvSpPr/>
            <p:nvPr/>
          </p:nvSpPr>
          <p:spPr>
            <a:xfrm>
              <a:off x="1501272" y="8607470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76B8D7-1DE0-6A4A-8BDD-A3121055AE4E}"/>
              </a:ext>
            </a:extLst>
          </p:cNvPr>
          <p:cNvGrpSpPr/>
          <p:nvPr/>
        </p:nvGrpSpPr>
        <p:grpSpPr>
          <a:xfrm>
            <a:off x="9813366" y="3358401"/>
            <a:ext cx="7024979" cy="2700822"/>
            <a:chOff x="9590341" y="3358401"/>
            <a:chExt cx="7024979" cy="2700822"/>
          </a:xfrm>
        </p:grpSpPr>
        <p:sp>
          <p:nvSpPr>
            <p:cNvPr id="21" name="Shape 393">
              <a:extLst>
                <a:ext uri="{FF2B5EF4-FFF2-40B4-BE49-F238E27FC236}">
                  <a16:creationId xmlns:a16="http://schemas.microsoft.com/office/drawing/2014/main" id="{88ED8729-5003-3043-8C87-431359CFFD70}"/>
                </a:ext>
              </a:extLst>
            </p:cNvPr>
            <p:cNvSpPr/>
            <p:nvPr/>
          </p:nvSpPr>
          <p:spPr>
            <a:xfrm>
              <a:off x="10338157" y="4355681"/>
              <a:ext cx="6277163" cy="17035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можно выбрать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из библиотеки заданий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6D8317-F60D-0E42-99BD-17DB435E6770}"/>
                </a:ext>
              </a:extLst>
            </p:cNvPr>
            <p:cNvSpPr/>
            <p:nvPr/>
          </p:nvSpPr>
          <p:spPr>
            <a:xfrm>
              <a:off x="9590341" y="3358401"/>
              <a:ext cx="532549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Конструктор уроков</a:t>
              </a:r>
              <a:endParaRPr lang="ru-RU" sz="4000" dirty="0"/>
            </a:p>
          </p:txBody>
        </p:sp>
        <p:sp>
          <p:nvSpPr>
            <p:cNvPr id="24" name="Shape 196">
              <a:extLst>
                <a:ext uri="{FF2B5EF4-FFF2-40B4-BE49-F238E27FC236}">
                  <a16:creationId xmlns:a16="http://schemas.microsoft.com/office/drawing/2014/main" id="{9C28C6DE-ED77-1C46-8D24-712F291310C9}"/>
                </a:ext>
              </a:extLst>
            </p:cNvPr>
            <p:cNvSpPr/>
            <p:nvPr/>
          </p:nvSpPr>
          <p:spPr>
            <a:xfrm>
              <a:off x="9686270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Shape 393">
            <a:extLst>
              <a:ext uri="{FF2B5EF4-FFF2-40B4-BE49-F238E27FC236}">
                <a16:creationId xmlns:a16="http://schemas.microsoft.com/office/drawing/2014/main" id="{65F0C1CE-1489-7F4D-AF67-EF5AABCB7038}"/>
              </a:ext>
            </a:extLst>
          </p:cNvPr>
          <p:cNvSpPr/>
          <p:nvPr/>
        </p:nvSpPr>
        <p:spPr>
          <a:xfrm>
            <a:off x="17586449" y="4355681"/>
            <a:ext cx="6277163" cy="304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каждому ученику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всему классу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каждому уроку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E48DCC-EA22-4344-A51E-FAA8FC376CCA}"/>
              </a:ext>
            </a:extLst>
          </p:cNvPr>
          <p:cNvSpPr/>
          <p:nvPr/>
        </p:nvSpPr>
        <p:spPr>
          <a:xfrm>
            <a:off x="16838633" y="3358401"/>
            <a:ext cx="3054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sz="4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A932CD-7280-AD42-BEB8-06717A934713}"/>
              </a:ext>
            </a:extLst>
          </p:cNvPr>
          <p:cNvGrpSpPr/>
          <p:nvPr/>
        </p:nvGrpSpPr>
        <p:grpSpPr>
          <a:xfrm>
            <a:off x="16934562" y="4764177"/>
            <a:ext cx="251999" cy="2444911"/>
            <a:chOff x="1501272" y="4764177"/>
            <a:chExt cx="251999" cy="2444911"/>
          </a:xfrm>
        </p:grpSpPr>
        <p:sp>
          <p:nvSpPr>
            <p:cNvPr id="30" name="Shape 196">
              <a:extLst>
                <a:ext uri="{FF2B5EF4-FFF2-40B4-BE49-F238E27FC236}">
                  <a16:creationId xmlns:a16="http://schemas.microsoft.com/office/drawing/2014/main" id="{5140BE8F-5441-8F47-8D99-6ACF77AC8D8D}"/>
                </a:ext>
              </a:extLst>
            </p:cNvPr>
            <p:cNvSpPr/>
            <p:nvPr/>
          </p:nvSpPr>
          <p:spPr>
            <a:xfrm>
              <a:off x="1501272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hape 196">
              <a:extLst>
                <a:ext uri="{FF2B5EF4-FFF2-40B4-BE49-F238E27FC236}">
                  <a16:creationId xmlns:a16="http://schemas.microsoft.com/office/drawing/2014/main" id="{9F98FDE6-AFFD-BC41-9735-30CDA7B4FDFB}"/>
                </a:ext>
              </a:extLst>
            </p:cNvPr>
            <p:cNvSpPr/>
            <p:nvPr/>
          </p:nvSpPr>
          <p:spPr>
            <a:xfrm>
              <a:off x="1501272" y="590098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196">
              <a:extLst>
                <a:ext uri="{FF2B5EF4-FFF2-40B4-BE49-F238E27FC236}">
                  <a16:creationId xmlns:a16="http://schemas.microsoft.com/office/drawing/2014/main" id="{E9204531-BBC0-4741-95BD-4DDE2AB04247}"/>
                </a:ext>
              </a:extLst>
            </p:cNvPr>
            <p:cNvSpPr/>
            <p:nvPr/>
          </p:nvSpPr>
          <p:spPr>
            <a:xfrm>
              <a:off x="1501272" y="6957089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1271531" y="825999"/>
            <a:ext cx="14154515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Что есть в Яндекс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Учебнике?</a:t>
            </a:r>
          </a:p>
        </p:txBody>
      </p:sp>
      <p:sp>
        <p:nvSpPr>
          <p:cNvPr id="11" name="Shape 393">
            <a:extLst>
              <a:ext uri="{FF2B5EF4-FFF2-40B4-BE49-F238E27FC236}">
                <a16:creationId xmlns:a16="http://schemas.microsoft.com/office/drawing/2014/main" id="{B52B1174-CACB-804E-8381-BFD1B3255C28}"/>
              </a:ext>
            </a:extLst>
          </p:cNvPr>
          <p:cNvSpPr/>
          <p:nvPr/>
        </p:nvSpPr>
        <p:spPr>
          <a:xfrm>
            <a:off x="2019347" y="4355681"/>
            <a:ext cx="6277163" cy="4709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соответствуют школьной программе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отработки навыков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проверки знаний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разной степени сложности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91DF4-62B9-9A4F-A314-CC09F83E9566}"/>
              </a:ext>
            </a:extLst>
          </p:cNvPr>
          <p:cNvSpPr/>
          <p:nvPr/>
        </p:nvSpPr>
        <p:spPr>
          <a:xfrm>
            <a:off x="1271531" y="3358401"/>
            <a:ext cx="6636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Большой выбор заданий</a:t>
            </a:r>
            <a:endParaRPr lang="ru-RU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F315CD-D1DC-C84D-B913-892664479ED9}"/>
              </a:ext>
            </a:extLst>
          </p:cNvPr>
          <p:cNvGrpSpPr/>
          <p:nvPr/>
        </p:nvGrpSpPr>
        <p:grpSpPr>
          <a:xfrm>
            <a:off x="1367460" y="4764177"/>
            <a:ext cx="251999" cy="4095292"/>
            <a:chOff x="1501272" y="4764177"/>
            <a:chExt cx="251999" cy="4095292"/>
          </a:xfrm>
        </p:grpSpPr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E01924C3-4D2E-D546-BB8D-FAC93876AC85}"/>
                </a:ext>
              </a:extLst>
            </p:cNvPr>
            <p:cNvSpPr/>
            <p:nvPr/>
          </p:nvSpPr>
          <p:spPr>
            <a:xfrm>
              <a:off x="1501272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4CEE4645-06E1-F042-828A-90B351DB0141}"/>
                </a:ext>
              </a:extLst>
            </p:cNvPr>
            <p:cNvSpPr/>
            <p:nvPr/>
          </p:nvSpPr>
          <p:spPr>
            <a:xfrm>
              <a:off x="1501272" y="6681569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196">
              <a:extLst>
                <a:ext uri="{FF2B5EF4-FFF2-40B4-BE49-F238E27FC236}">
                  <a16:creationId xmlns:a16="http://schemas.microsoft.com/office/drawing/2014/main" id="{BE0E82B0-5E85-EC4C-A170-62363FBDE113}"/>
                </a:ext>
              </a:extLst>
            </p:cNvPr>
            <p:cNvSpPr/>
            <p:nvPr/>
          </p:nvSpPr>
          <p:spPr>
            <a:xfrm>
              <a:off x="1501272" y="8607470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76B8D7-1DE0-6A4A-8BDD-A3121055AE4E}"/>
              </a:ext>
            </a:extLst>
          </p:cNvPr>
          <p:cNvGrpSpPr/>
          <p:nvPr/>
        </p:nvGrpSpPr>
        <p:grpSpPr>
          <a:xfrm>
            <a:off x="9813366" y="3358401"/>
            <a:ext cx="7024979" cy="2700822"/>
            <a:chOff x="9590341" y="3358401"/>
            <a:chExt cx="7024979" cy="2700822"/>
          </a:xfrm>
        </p:grpSpPr>
        <p:sp>
          <p:nvSpPr>
            <p:cNvPr id="21" name="Shape 393">
              <a:extLst>
                <a:ext uri="{FF2B5EF4-FFF2-40B4-BE49-F238E27FC236}">
                  <a16:creationId xmlns:a16="http://schemas.microsoft.com/office/drawing/2014/main" id="{88ED8729-5003-3043-8C87-431359CFFD70}"/>
                </a:ext>
              </a:extLst>
            </p:cNvPr>
            <p:cNvSpPr/>
            <p:nvPr/>
          </p:nvSpPr>
          <p:spPr>
            <a:xfrm>
              <a:off x="10338157" y="4355681"/>
              <a:ext cx="6277163" cy="17035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можно выбрать 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из библиотеки заданий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6D8317-F60D-0E42-99BD-17DB435E6770}"/>
                </a:ext>
              </a:extLst>
            </p:cNvPr>
            <p:cNvSpPr/>
            <p:nvPr/>
          </p:nvSpPr>
          <p:spPr>
            <a:xfrm>
              <a:off x="9590341" y="3358401"/>
              <a:ext cx="532549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ru-RU" sz="4000" dirty="0">
                  <a:latin typeface="Arial" panose="020B0604020202020204" pitchFamily="34" charset="0"/>
                  <a:cs typeface="Arial" panose="020B0604020202020204" pitchFamily="34" charset="0"/>
                </a:rPr>
                <a:t>Конструктор уроков</a:t>
              </a:r>
              <a:endParaRPr lang="ru-RU" sz="4000" dirty="0"/>
            </a:p>
          </p:txBody>
        </p:sp>
        <p:sp>
          <p:nvSpPr>
            <p:cNvPr id="24" name="Shape 196">
              <a:extLst>
                <a:ext uri="{FF2B5EF4-FFF2-40B4-BE49-F238E27FC236}">
                  <a16:creationId xmlns:a16="http://schemas.microsoft.com/office/drawing/2014/main" id="{9C28C6DE-ED77-1C46-8D24-712F291310C9}"/>
                </a:ext>
              </a:extLst>
            </p:cNvPr>
            <p:cNvSpPr/>
            <p:nvPr/>
          </p:nvSpPr>
          <p:spPr>
            <a:xfrm>
              <a:off x="9686270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Shape 393">
            <a:extLst>
              <a:ext uri="{FF2B5EF4-FFF2-40B4-BE49-F238E27FC236}">
                <a16:creationId xmlns:a16="http://schemas.microsoft.com/office/drawing/2014/main" id="{65F0C1CE-1489-7F4D-AF67-EF5AABCB7038}"/>
              </a:ext>
            </a:extLst>
          </p:cNvPr>
          <p:cNvSpPr/>
          <p:nvPr/>
        </p:nvSpPr>
        <p:spPr>
          <a:xfrm>
            <a:off x="17586449" y="4355681"/>
            <a:ext cx="6277163" cy="304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каждому ученику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всему классу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каждому уроку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E48DCC-EA22-4344-A51E-FAA8FC376CCA}"/>
              </a:ext>
            </a:extLst>
          </p:cNvPr>
          <p:cNvSpPr/>
          <p:nvPr/>
        </p:nvSpPr>
        <p:spPr>
          <a:xfrm>
            <a:off x="16838633" y="3358401"/>
            <a:ext cx="3054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sz="4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A932CD-7280-AD42-BEB8-06717A934713}"/>
              </a:ext>
            </a:extLst>
          </p:cNvPr>
          <p:cNvGrpSpPr/>
          <p:nvPr/>
        </p:nvGrpSpPr>
        <p:grpSpPr>
          <a:xfrm>
            <a:off x="16934562" y="4764177"/>
            <a:ext cx="251999" cy="2444911"/>
            <a:chOff x="1501272" y="4764177"/>
            <a:chExt cx="251999" cy="2444911"/>
          </a:xfrm>
        </p:grpSpPr>
        <p:sp>
          <p:nvSpPr>
            <p:cNvPr id="30" name="Shape 196">
              <a:extLst>
                <a:ext uri="{FF2B5EF4-FFF2-40B4-BE49-F238E27FC236}">
                  <a16:creationId xmlns:a16="http://schemas.microsoft.com/office/drawing/2014/main" id="{5140BE8F-5441-8F47-8D99-6ACF77AC8D8D}"/>
                </a:ext>
              </a:extLst>
            </p:cNvPr>
            <p:cNvSpPr/>
            <p:nvPr/>
          </p:nvSpPr>
          <p:spPr>
            <a:xfrm>
              <a:off x="1501272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hape 196">
              <a:extLst>
                <a:ext uri="{FF2B5EF4-FFF2-40B4-BE49-F238E27FC236}">
                  <a16:creationId xmlns:a16="http://schemas.microsoft.com/office/drawing/2014/main" id="{9F98FDE6-AFFD-BC41-9735-30CDA7B4FDFB}"/>
                </a:ext>
              </a:extLst>
            </p:cNvPr>
            <p:cNvSpPr/>
            <p:nvPr/>
          </p:nvSpPr>
          <p:spPr>
            <a:xfrm>
              <a:off x="1501272" y="590098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196">
              <a:extLst>
                <a:ext uri="{FF2B5EF4-FFF2-40B4-BE49-F238E27FC236}">
                  <a16:creationId xmlns:a16="http://schemas.microsoft.com/office/drawing/2014/main" id="{E9204531-BBC0-4741-95BD-4DDE2AB04247}"/>
                </a:ext>
              </a:extLst>
            </p:cNvPr>
            <p:cNvSpPr/>
            <p:nvPr/>
          </p:nvSpPr>
          <p:spPr>
            <a:xfrm>
              <a:off x="1501272" y="6957089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hape 393">
            <a:extLst>
              <a:ext uri="{FF2B5EF4-FFF2-40B4-BE49-F238E27FC236}">
                <a16:creationId xmlns:a16="http://schemas.microsoft.com/office/drawing/2014/main" id="{88ED8729-5003-3043-8C87-431359CFFD70}"/>
              </a:ext>
            </a:extLst>
          </p:cNvPr>
          <p:cNvSpPr/>
          <p:nvPr/>
        </p:nvSpPr>
        <p:spPr>
          <a:xfrm>
            <a:off x="10561181" y="6347234"/>
            <a:ext cx="6277163" cy="170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воспользоваться готовой подборкой</a:t>
            </a:r>
          </a:p>
        </p:txBody>
      </p:sp>
      <p:sp>
        <p:nvSpPr>
          <p:cNvPr id="25" name="Shape 196">
            <a:extLst>
              <a:ext uri="{FF2B5EF4-FFF2-40B4-BE49-F238E27FC236}">
                <a16:creationId xmlns:a16="http://schemas.microsoft.com/office/drawing/2014/main" id="{9C28C6DE-ED77-1C46-8D24-712F291310C9}"/>
              </a:ext>
            </a:extLst>
          </p:cNvPr>
          <p:cNvSpPr/>
          <p:nvPr/>
        </p:nvSpPr>
        <p:spPr>
          <a:xfrm>
            <a:off x="9957403" y="6757113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260019" y="817921"/>
            <a:ext cx="594874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 err="1">
                <a:latin typeface="Arial" charset="0"/>
                <a:ea typeface="Arial" charset="0"/>
                <a:cs typeface="Arial" charset="0"/>
              </a:rPr>
              <a:t>Математика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936046" y="3709856"/>
            <a:ext cx="6689817" cy="33636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67C1D-D05E-4043-A0F4-2453A885D559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E91EA5-9C74-6E47-9CCF-EDFD02C38DED}"/>
              </a:ext>
            </a:extLst>
          </p:cNvPr>
          <p:cNvGrpSpPr/>
          <p:nvPr/>
        </p:nvGrpSpPr>
        <p:grpSpPr>
          <a:xfrm>
            <a:off x="1372292" y="4355681"/>
            <a:ext cx="9483277" cy="6053451"/>
            <a:chOff x="1372292" y="4355681"/>
            <a:chExt cx="9483277" cy="6053451"/>
          </a:xfrm>
        </p:grpSpPr>
        <p:sp>
          <p:nvSpPr>
            <p:cNvPr id="13" name="Shape 332">
              <a:extLst>
                <a:ext uri="{FF2B5EF4-FFF2-40B4-BE49-F238E27FC236}">
                  <a16:creationId xmlns:a16="http://schemas.microsoft.com/office/drawing/2014/main" id="{8013BB23-117A-D74B-9F30-15730CCE9F05}"/>
                </a:ext>
              </a:extLst>
            </p:cNvPr>
            <p:cNvSpPr/>
            <p:nvPr/>
          </p:nvSpPr>
          <p:spPr>
            <a:xfrm>
              <a:off x="2316450" y="4355681"/>
              <a:ext cx="8539119" cy="6053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Натуральные числа </a:t>
              </a:r>
              <a:b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и действия с ними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Доли и дроби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Величины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Текстовые задачи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Работа с информацией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Shape 196">
              <a:extLst>
                <a:ext uri="{FF2B5EF4-FFF2-40B4-BE49-F238E27FC236}">
                  <a16:creationId xmlns:a16="http://schemas.microsoft.com/office/drawing/2014/main" id="{6D9482F2-C477-2446-BBDA-D21AF52B1361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id="{1011D274-A111-A74D-A656-B7B140CC77F9}"/>
                </a:ext>
              </a:extLst>
            </p:cNvPr>
            <p:cNvSpPr/>
            <p:nvPr/>
          </p:nvSpPr>
          <p:spPr>
            <a:xfrm>
              <a:off x="1372292" y="653465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Shape 196">
              <a:extLst>
                <a:ext uri="{FF2B5EF4-FFF2-40B4-BE49-F238E27FC236}">
                  <a16:creationId xmlns:a16="http://schemas.microsoft.com/office/drawing/2014/main" id="{10D70F01-93F7-F042-BA60-9F12A951132F}"/>
                </a:ext>
              </a:extLst>
            </p:cNvPr>
            <p:cNvSpPr/>
            <p:nvPr/>
          </p:nvSpPr>
          <p:spPr>
            <a:xfrm>
              <a:off x="1372292" y="763883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6615F74D-9973-7944-84AD-7AEA3025FB31}"/>
                </a:ext>
              </a:extLst>
            </p:cNvPr>
            <p:cNvSpPr/>
            <p:nvPr/>
          </p:nvSpPr>
          <p:spPr>
            <a:xfrm>
              <a:off x="1372292" y="869693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E0C37D43-1DAA-6641-A4D7-3821A82A996D}"/>
                </a:ext>
              </a:extLst>
            </p:cNvPr>
            <p:cNvSpPr/>
            <p:nvPr/>
          </p:nvSpPr>
          <p:spPr>
            <a:xfrm>
              <a:off x="1372292" y="9775461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ru-RU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51691A-FD79-FD43-942B-ED8EFE2C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6" y="998339"/>
            <a:ext cx="19444014" cy="1202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260019" y="817921"/>
            <a:ext cx="594874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Математика</a:t>
            </a:r>
          </a:p>
        </p:txBody>
      </p:sp>
      <p:sp>
        <p:nvSpPr>
          <p:cNvPr id="344" name="Shape 344"/>
          <p:cNvSpPr/>
          <p:nvPr/>
        </p:nvSpPr>
        <p:spPr>
          <a:xfrm>
            <a:off x="2572282" y="3780249"/>
            <a:ext cx="6689818" cy="33369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936046" y="3709856"/>
            <a:ext cx="6689817" cy="33636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67C1D-D05E-4043-A0F4-2453A885D559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51691A-FD79-FD43-942B-ED8EFE2C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6" y="998339"/>
            <a:ext cx="19444014" cy="120249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D7517DB-325C-6344-9DDA-12C1F14C8C18}"/>
              </a:ext>
            </a:extLst>
          </p:cNvPr>
          <p:cNvGrpSpPr/>
          <p:nvPr/>
        </p:nvGrpSpPr>
        <p:grpSpPr>
          <a:xfrm>
            <a:off x="1372292" y="4355681"/>
            <a:ext cx="9483277" cy="6156171"/>
            <a:chOff x="1372292" y="4355681"/>
            <a:chExt cx="9483277" cy="6156171"/>
          </a:xfrm>
        </p:grpSpPr>
        <p:sp>
          <p:nvSpPr>
            <p:cNvPr id="16" name="Shape 332">
              <a:extLst>
                <a:ext uri="{FF2B5EF4-FFF2-40B4-BE49-F238E27FC236}">
                  <a16:creationId xmlns:a16="http://schemas.microsoft.com/office/drawing/2014/main" id="{EF5E5051-A3B9-5642-ADEA-DDAE160F9F5E}"/>
                </a:ext>
              </a:extLst>
            </p:cNvPr>
            <p:cNvSpPr/>
            <p:nvPr/>
          </p:nvSpPr>
          <p:spPr>
            <a:xfrm>
              <a:off x="2316450" y="4355681"/>
              <a:ext cx="8539119" cy="61561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Натуральные числа </a:t>
              </a:r>
              <a:b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и действия с ними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Доли и дроби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Величины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Текстовые задачи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Работа с информацией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Shape 196">
              <a:extLst>
                <a:ext uri="{FF2B5EF4-FFF2-40B4-BE49-F238E27FC236}">
                  <a16:creationId xmlns:a16="http://schemas.microsoft.com/office/drawing/2014/main" id="{F06E3A0D-B025-3643-AAA6-2C35048D9B6A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9ADF2BAD-8639-3546-A7BF-F5A373978488}"/>
                </a:ext>
              </a:extLst>
            </p:cNvPr>
            <p:cNvSpPr/>
            <p:nvPr/>
          </p:nvSpPr>
          <p:spPr>
            <a:xfrm>
              <a:off x="1372292" y="653465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B90CC163-A895-F240-BF09-DF86504E2075}"/>
                </a:ext>
              </a:extLst>
            </p:cNvPr>
            <p:cNvSpPr/>
            <p:nvPr/>
          </p:nvSpPr>
          <p:spPr>
            <a:xfrm>
              <a:off x="1372292" y="763883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Shape 196">
              <a:extLst>
                <a:ext uri="{FF2B5EF4-FFF2-40B4-BE49-F238E27FC236}">
                  <a16:creationId xmlns:a16="http://schemas.microsoft.com/office/drawing/2014/main" id="{961E21DD-9558-EA4B-B4CA-9304D750D6F0}"/>
                </a:ext>
              </a:extLst>
            </p:cNvPr>
            <p:cNvSpPr/>
            <p:nvPr/>
          </p:nvSpPr>
          <p:spPr>
            <a:xfrm>
              <a:off x="1372292" y="869693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Shape 196">
              <a:extLst>
                <a:ext uri="{FF2B5EF4-FFF2-40B4-BE49-F238E27FC236}">
                  <a16:creationId xmlns:a16="http://schemas.microsoft.com/office/drawing/2014/main" id="{F19181F5-35F7-1041-AFA0-386A6463F502}"/>
                </a:ext>
              </a:extLst>
            </p:cNvPr>
            <p:cNvSpPr/>
            <p:nvPr/>
          </p:nvSpPr>
          <p:spPr>
            <a:xfrm>
              <a:off x="1372292" y="9775461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ru-RU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4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260019" y="817921"/>
            <a:ext cx="594874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Математика</a:t>
            </a:r>
          </a:p>
        </p:txBody>
      </p:sp>
      <p:sp>
        <p:nvSpPr>
          <p:cNvPr id="344" name="Shape 344"/>
          <p:cNvSpPr/>
          <p:nvPr/>
        </p:nvSpPr>
        <p:spPr>
          <a:xfrm>
            <a:off x="2572282" y="3780249"/>
            <a:ext cx="6689818" cy="33369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936046" y="3709856"/>
            <a:ext cx="6689817" cy="33636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67C1D-D05E-4043-A0F4-2453A885D559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51691A-FD79-FD43-942B-ED8EFE2C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6" y="998339"/>
            <a:ext cx="19444014" cy="1202493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9C04BCB-8768-4343-8568-5B2F7BF7F8EC}"/>
              </a:ext>
            </a:extLst>
          </p:cNvPr>
          <p:cNvGrpSpPr/>
          <p:nvPr/>
        </p:nvGrpSpPr>
        <p:grpSpPr>
          <a:xfrm>
            <a:off x="1372292" y="4355681"/>
            <a:ext cx="9483277" cy="6053451"/>
            <a:chOff x="1372292" y="4355681"/>
            <a:chExt cx="9483277" cy="6053451"/>
          </a:xfrm>
        </p:grpSpPr>
        <p:sp>
          <p:nvSpPr>
            <p:cNvPr id="28" name="Shape 332">
              <a:extLst>
                <a:ext uri="{FF2B5EF4-FFF2-40B4-BE49-F238E27FC236}">
                  <a16:creationId xmlns:a16="http://schemas.microsoft.com/office/drawing/2014/main" id="{5CAFD8B4-ED3B-9840-82DA-9588EB49C204}"/>
                </a:ext>
              </a:extLst>
            </p:cNvPr>
            <p:cNvSpPr/>
            <p:nvPr/>
          </p:nvSpPr>
          <p:spPr>
            <a:xfrm>
              <a:off x="2316450" y="4355681"/>
              <a:ext cx="8539119" cy="6053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Натуральные числа </a:t>
              </a:r>
              <a:b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и действия с ними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Доли и дроби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Величины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Текстовые задачи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Работа с информацией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Shape 196">
              <a:extLst>
                <a:ext uri="{FF2B5EF4-FFF2-40B4-BE49-F238E27FC236}">
                  <a16:creationId xmlns:a16="http://schemas.microsoft.com/office/drawing/2014/main" id="{C81823B0-CED3-944F-8C7F-8B579339700D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Shape 196">
              <a:extLst>
                <a:ext uri="{FF2B5EF4-FFF2-40B4-BE49-F238E27FC236}">
                  <a16:creationId xmlns:a16="http://schemas.microsoft.com/office/drawing/2014/main" id="{EC12689B-671E-DB41-83F9-75198F0F080E}"/>
                </a:ext>
              </a:extLst>
            </p:cNvPr>
            <p:cNvSpPr/>
            <p:nvPr/>
          </p:nvSpPr>
          <p:spPr>
            <a:xfrm>
              <a:off x="1372292" y="653465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Shape 196">
              <a:extLst>
                <a:ext uri="{FF2B5EF4-FFF2-40B4-BE49-F238E27FC236}">
                  <a16:creationId xmlns:a16="http://schemas.microsoft.com/office/drawing/2014/main" id="{E79B4FBE-336B-6E4A-8E18-C553BCA46D23}"/>
                </a:ext>
              </a:extLst>
            </p:cNvPr>
            <p:cNvSpPr/>
            <p:nvPr/>
          </p:nvSpPr>
          <p:spPr>
            <a:xfrm>
              <a:off x="1372292" y="763883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Shape 196">
              <a:extLst>
                <a:ext uri="{FF2B5EF4-FFF2-40B4-BE49-F238E27FC236}">
                  <a16:creationId xmlns:a16="http://schemas.microsoft.com/office/drawing/2014/main" id="{E4EBE387-7A22-2C4F-91EB-E9FE4FCDD2A6}"/>
                </a:ext>
              </a:extLst>
            </p:cNvPr>
            <p:cNvSpPr/>
            <p:nvPr/>
          </p:nvSpPr>
          <p:spPr>
            <a:xfrm>
              <a:off x="1372292" y="869693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Shape 196">
              <a:extLst>
                <a:ext uri="{FF2B5EF4-FFF2-40B4-BE49-F238E27FC236}">
                  <a16:creationId xmlns:a16="http://schemas.microsoft.com/office/drawing/2014/main" id="{AE178F6A-A49A-E344-9341-25EDB8530A2A}"/>
                </a:ext>
              </a:extLst>
            </p:cNvPr>
            <p:cNvSpPr/>
            <p:nvPr/>
          </p:nvSpPr>
          <p:spPr>
            <a:xfrm>
              <a:off x="1372292" y="9775461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ru-RU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1260019" y="817921"/>
            <a:ext cx="5948743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Математика</a:t>
            </a:r>
          </a:p>
        </p:txBody>
      </p:sp>
      <p:sp>
        <p:nvSpPr>
          <p:cNvPr id="344" name="Shape 344"/>
          <p:cNvSpPr/>
          <p:nvPr/>
        </p:nvSpPr>
        <p:spPr>
          <a:xfrm>
            <a:off x="2572282" y="3780249"/>
            <a:ext cx="6689818" cy="33369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936046" y="3709856"/>
            <a:ext cx="6689817" cy="33636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67C1D-D05E-4043-A0F4-2453A885D559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51691A-FD79-FD43-942B-ED8EFE2C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7" y="998339"/>
            <a:ext cx="19444012" cy="120249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36C7C89-A3A5-EC4F-A431-D23478C7F108}"/>
              </a:ext>
            </a:extLst>
          </p:cNvPr>
          <p:cNvGrpSpPr/>
          <p:nvPr/>
        </p:nvGrpSpPr>
        <p:grpSpPr>
          <a:xfrm>
            <a:off x="1372292" y="4355681"/>
            <a:ext cx="9483277" cy="6053451"/>
            <a:chOff x="1372292" y="4355681"/>
            <a:chExt cx="9483277" cy="6053451"/>
          </a:xfrm>
        </p:grpSpPr>
        <p:sp>
          <p:nvSpPr>
            <p:cNvPr id="15" name="Shape 332">
              <a:extLst>
                <a:ext uri="{FF2B5EF4-FFF2-40B4-BE49-F238E27FC236}">
                  <a16:creationId xmlns:a16="http://schemas.microsoft.com/office/drawing/2014/main" id="{45E9B442-403A-6143-A8DD-C9955C9A0CB3}"/>
                </a:ext>
              </a:extLst>
            </p:cNvPr>
            <p:cNvSpPr/>
            <p:nvPr/>
          </p:nvSpPr>
          <p:spPr>
            <a:xfrm>
              <a:off x="2316450" y="4355681"/>
              <a:ext cx="8539119" cy="6053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Натуральные числа </a:t>
              </a:r>
              <a:b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и действия с ними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Доли и дроби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Величины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Текстовые задачи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Работа с информацией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id="{970CEABF-254E-644B-B095-67EA6B1E5B78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Shape 196">
              <a:extLst>
                <a:ext uri="{FF2B5EF4-FFF2-40B4-BE49-F238E27FC236}">
                  <a16:creationId xmlns:a16="http://schemas.microsoft.com/office/drawing/2014/main" id="{4374174E-D804-2B44-BF1A-C86EF788CC42}"/>
                </a:ext>
              </a:extLst>
            </p:cNvPr>
            <p:cNvSpPr/>
            <p:nvPr/>
          </p:nvSpPr>
          <p:spPr>
            <a:xfrm>
              <a:off x="1372292" y="653465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618B8401-3BEF-E945-A46F-6D21F17B24DB}"/>
                </a:ext>
              </a:extLst>
            </p:cNvPr>
            <p:cNvSpPr/>
            <p:nvPr/>
          </p:nvSpPr>
          <p:spPr>
            <a:xfrm>
              <a:off x="1372292" y="763883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6950A224-327C-594F-B345-0CBE168BADD9}"/>
                </a:ext>
              </a:extLst>
            </p:cNvPr>
            <p:cNvSpPr/>
            <p:nvPr/>
          </p:nvSpPr>
          <p:spPr>
            <a:xfrm>
              <a:off x="1372292" y="869693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Shape 196">
              <a:extLst>
                <a:ext uri="{FF2B5EF4-FFF2-40B4-BE49-F238E27FC236}">
                  <a16:creationId xmlns:a16="http://schemas.microsoft.com/office/drawing/2014/main" id="{A202EA5D-9B0C-8C47-ADEA-05C7760F220D}"/>
                </a:ext>
              </a:extLst>
            </p:cNvPr>
            <p:cNvSpPr/>
            <p:nvPr/>
          </p:nvSpPr>
          <p:spPr>
            <a:xfrm>
              <a:off x="1372292" y="9775461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ru-RU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1268369" y="817921"/>
            <a:ext cx="6461704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Русский язык</a:t>
            </a:r>
          </a:p>
        </p:txBody>
      </p:sp>
      <p:sp>
        <p:nvSpPr>
          <p:cNvPr id="353" name="Shape 353"/>
          <p:cNvSpPr/>
          <p:nvPr/>
        </p:nvSpPr>
        <p:spPr>
          <a:xfrm>
            <a:off x="23884309" y="1088830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4871016" y="2692400"/>
            <a:ext cx="25908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F44845-D2A6-064A-9BF1-7F45895A724E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741DB1-9AF6-054D-935F-A83109BCA19A}"/>
              </a:ext>
            </a:extLst>
          </p:cNvPr>
          <p:cNvGrpSpPr/>
          <p:nvPr/>
        </p:nvGrpSpPr>
        <p:grpSpPr>
          <a:xfrm>
            <a:off x="1372292" y="4355681"/>
            <a:ext cx="7767865" cy="6412652"/>
            <a:chOff x="1372292" y="4355681"/>
            <a:chExt cx="7767865" cy="6412652"/>
          </a:xfrm>
        </p:grpSpPr>
        <p:sp>
          <p:nvSpPr>
            <p:cNvPr id="20" name="Shape 332">
              <a:extLst>
                <a:ext uri="{FF2B5EF4-FFF2-40B4-BE49-F238E27FC236}">
                  <a16:creationId xmlns:a16="http://schemas.microsoft.com/office/drawing/2014/main" id="{343C46FB-6A65-DE4E-99D0-95F750CF6DA7}"/>
                </a:ext>
              </a:extLst>
            </p:cNvPr>
            <p:cNvSpPr/>
            <p:nvPr/>
          </p:nvSpPr>
          <p:spPr>
            <a:xfrm>
              <a:off x="2316450" y="4355681"/>
              <a:ext cx="6823707" cy="64126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Морфемика</a:t>
              </a:r>
              <a:endPara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Лексика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Морфология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Синтаксис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Фонетика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Правописание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65F74B5A-0B0B-244F-AA74-04E4C24A0D8A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Shape 196">
              <a:extLst>
                <a:ext uri="{FF2B5EF4-FFF2-40B4-BE49-F238E27FC236}">
                  <a16:creationId xmlns:a16="http://schemas.microsoft.com/office/drawing/2014/main" id="{83529DB2-5F75-4F48-9EFD-5B81EFBCD11E}"/>
                </a:ext>
              </a:extLst>
            </p:cNvPr>
            <p:cNvSpPr/>
            <p:nvPr/>
          </p:nvSpPr>
          <p:spPr>
            <a:xfrm>
              <a:off x="1372292" y="5732226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Shape 196">
              <a:extLst>
                <a:ext uri="{FF2B5EF4-FFF2-40B4-BE49-F238E27FC236}">
                  <a16:creationId xmlns:a16="http://schemas.microsoft.com/office/drawing/2014/main" id="{E1BCAE0A-9564-3143-BCDC-55F094A4DD33}"/>
                </a:ext>
              </a:extLst>
            </p:cNvPr>
            <p:cNvSpPr/>
            <p:nvPr/>
          </p:nvSpPr>
          <p:spPr>
            <a:xfrm>
              <a:off x="1372292" y="679908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Shape 196">
              <a:extLst>
                <a:ext uri="{FF2B5EF4-FFF2-40B4-BE49-F238E27FC236}">
                  <a16:creationId xmlns:a16="http://schemas.microsoft.com/office/drawing/2014/main" id="{D22FF13F-4721-5043-BF26-7E7369A42B48}"/>
                </a:ext>
              </a:extLst>
            </p:cNvPr>
            <p:cNvSpPr/>
            <p:nvPr/>
          </p:nvSpPr>
          <p:spPr>
            <a:xfrm>
              <a:off x="1372292" y="789450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538B5F-DD34-9A48-9655-9C574DCA3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8" y="998339"/>
            <a:ext cx="19444010" cy="12024930"/>
          </a:xfrm>
          <a:prstGeom prst="rect">
            <a:avLst/>
          </a:prstGeom>
        </p:spPr>
      </p:pic>
      <p:sp>
        <p:nvSpPr>
          <p:cNvPr id="13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72292" y="8910796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40085" y="9975241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1268369" y="817921"/>
            <a:ext cx="6461704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Русский язык</a:t>
            </a:r>
          </a:p>
        </p:txBody>
      </p:sp>
      <p:sp>
        <p:nvSpPr>
          <p:cNvPr id="353" name="Shape 353"/>
          <p:cNvSpPr/>
          <p:nvPr/>
        </p:nvSpPr>
        <p:spPr>
          <a:xfrm>
            <a:off x="23884309" y="1088830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4871016" y="2692400"/>
            <a:ext cx="25908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8ACF1E-AAD2-C04E-845D-A68CD9FD4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8" y="998339"/>
            <a:ext cx="19444010" cy="12024930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2BF44845-D2A6-064A-9BF1-7F45895A724E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id="{77741DB1-9AF6-054D-935F-A83109BCA19A}"/>
              </a:ext>
            </a:extLst>
          </p:cNvPr>
          <p:cNvGrpSpPr/>
          <p:nvPr/>
        </p:nvGrpSpPr>
        <p:grpSpPr>
          <a:xfrm>
            <a:off x="1372292" y="4355681"/>
            <a:ext cx="7767865" cy="6412652"/>
            <a:chOff x="1372292" y="4355681"/>
            <a:chExt cx="7767865" cy="6412652"/>
          </a:xfrm>
        </p:grpSpPr>
        <p:sp>
          <p:nvSpPr>
            <p:cNvPr id="31" name="Shape 332">
              <a:extLst>
                <a:ext uri="{FF2B5EF4-FFF2-40B4-BE49-F238E27FC236}">
                  <a16:creationId xmlns:a16="http://schemas.microsoft.com/office/drawing/2014/main" id="{343C46FB-6A65-DE4E-99D0-95F750CF6DA7}"/>
                </a:ext>
              </a:extLst>
            </p:cNvPr>
            <p:cNvSpPr/>
            <p:nvPr/>
          </p:nvSpPr>
          <p:spPr>
            <a:xfrm>
              <a:off x="2316450" y="4355681"/>
              <a:ext cx="6823707" cy="64126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Морфемика</a:t>
              </a:r>
              <a:endPara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Лексика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Морфология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Синтаксис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Фонетика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Правописание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Shape 196">
              <a:extLst>
                <a:ext uri="{FF2B5EF4-FFF2-40B4-BE49-F238E27FC236}">
                  <a16:creationId xmlns:a16="http://schemas.microsoft.com/office/drawing/2014/main" id="{65F74B5A-0B0B-244F-AA74-04E4C24A0D8A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Shape 196">
              <a:extLst>
                <a:ext uri="{FF2B5EF4-FFF2-40B4-BE49-F238E27FC236}">
                  <a16:creationId xmlns:a16="http://schemas.microsoft.com/office/drawing/2014/main" id="{83529DB2-5F75-4F48-9EFD-5B81EFBCD11E}"/>
                </a:ext>
              </a:extLst>
            </p:cNvPr>
            <p:cNvSpPr/>
            <p:nvPr/>
          </p:nvSpPr>
          <p:spPr>
            <a:xfrm>
              <a:off x="1372292" y="5732226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Shape 196">
              <a:extLst>
                <a:ext uri="{FF2B5EF4-FFF2-40B4-BE49-F238E27FC236}">
                  <a16:creationId xmlns:a16="http://schemas.microsoft.com/office/drawing/2014/main" id="{E1BCAE0A-9564-3143-BCDC-55F094A4DD33}"/>
                </a:ext>
              </a:extLst>
            </p:cNvPr>
            <p:cNvSpPr/>
            <p:nvPr/>
          </p:nvSpPr>
          <p:spPr>
            <a:xfrm>
              <a:off x="1372292" y="679908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Shape 196">
              <a:extLst>
                <a:ext uri="{FF2B5EF4-FFF2-40B4-BE49-F238E27FC236}">
                  <a16:creationId xmlns:a16="http://schemas.microsoft.com/office/drawing/2014/main" id="{D22FF13F-4721-5043-BF26-7E7369A42B48}"/>
                </a:ext>
              </a:extLst>
            </p:cNvPr>
            <p:cNvSpPr/>
            <p:nvPr/>
          </p:nvSpPr>
          <p:spPr>
            <a:xfrm>
              <a:off x="1372292" y="789450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6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72292" y="8910796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40085" y="9975241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1268369" y="817921"/>
            <a:ext cx="6461704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Русский язык</a:t>
            </a:r>
          </a:p>
        </p:txBody>
      </p:sp>
      <p:sp>
        <p:nvSpPr>
          <p:cNvPr id="353" name="Shape 353"/>
          <p:cNvSpPr/>
          <p:nvPr/>
        </p:nvSpPr>
        <p:spPr>
          <a:xfrm>
            <a:off x="23884309" y="1088830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4871016" y="2692400"/>
            <a:ext cx="25908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8FB176-A534-1C4C-8CD5-677BC515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8" y="998339"/>
            <a:ext cx="19444010" cy="12024930"/>
          </a:xfrm>
          <a:prstGeom prst="rect">
            <a:avLst/>
          </a:prstGeom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2BF44845-D2A6-064A-9BF1-7F45895A724E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77741DB1-9AF6-054D-935F-A83109BCA19A}"/>
              </a:ext>
            </a:extLst>
          </p:cNvPr>
          <p:cNvGrpSpPr/>
          <p:nvPr/>
        </p:nvGrpSpPr>
        <p:grpSpPr>
          <a:xfrm>
            <a:off x="1372292" y="4355681"/>
            <a:ext cx="7767865" cy="6412652"/>
            <a:chOff x="1372292" y="4355681"/>
            <a:chExt cx="7767865" cy="6412652"/>
          </a:xfrm>
        </p:grpSpPr>
        <p:sp>
          <p:nvSpPr>
            <p:cNvPr id="15" name="Shape 332">
              <a:extLst>
                <a:ext uri="{FF2B5EF4-FFF2-40B4-BE49-F238E27FC236}">
                  <a16:creationId xmlns:a16="http://schemas.microsoft.com/office/drawing/2014/main" id="{343C46FB-6A65-DE4E-99D0-95F750CF6DA7}"/>
                </a:ext>
              </a:extLst>
            </p:cNvPr>
            <p:cNvSpPr/>
            <p:nvPr/>
          </p:nvSpPr>
          <p:spPr>
            <a:xfrm>
              <a:off x="2316450" y="4355681"/>
              <a:ext cx="6823707" cy="64126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Морфемика</a:t>
              </a:r>
              <a:endPara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Лексика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Морфология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Синтаксис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Фонетика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Правописание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id="{65F74B5A-0B0B-244F-AA74-04E4C24A0D8A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Shape 196">
              <a:extLst>
                <a:ext uri="{FF2B5EF4-FFF2-40B4-BE49-F238E27FC236}">
                  <a16:creationId xmlns:a16="http://schemas.microsoft.com/office/drawing/2014/main" id="{83529DB2-5F75-4F48-9EFD-5B81EFBCD11E}"/>
                </a:ext>
              </a:extLst>
            </p:cNvPr>
            <p:cNvSpPr/>
            <p:nvPr/>
          </p:nvSpPr>
          <p:spPr>
            <a:xfrm>
              <a:off x="1372292" y="5732226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Shape 196">
              <a:extLst>
                <a:ext uri="{FF2B5EF4-FFF2-40B4-BE49-F238E27FC236}">
                  <a16:creationId xmlns:a16="http://schemas.microsoft.com/office/drawing/2014/main" id="{E1BCAE0A-9564-3143-BCDC-55F094A4DD33}"/>
                </a:ext>
              </a:extLst>
            </p:cNvPr>
            <p:cNvSpPr/>
            <p:nvPr/>
          </p:nvSpPr>
          <p:spPr>
            <a:xfrm>
              <a:off x="1372292" y="679908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Shape 196">
              <a:extLst>
                <a:ext uri="{FF2B5EF4-FFF2-40B4-BE49-F238E27FC236}">
                  <a16:creationId xmlns:a16="http://schemas.microsoft.com/office/drawing/2014/main" id="{D22FF13F-4721-5043-BF26-7E7369A42B48}"/>
                </a:ext>
              </a:extLst>
            </p:cNvPr>
            <p:cNvSpPr/>
            <p:nvPr/>
          </p:nvSpPr>
          <p:spPr>
            <a:xfrm>
              <a:off x="1372292" y="789450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72292" y="8910796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40085" y="9975241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1268369" y="817921"/>
            <a:ext cx="6461704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Русский язык</a:t>
            </a:r>
          </a:p>
        </p:txBody>
      </p:sp>
      <p:sp>
        <p:nvSpPr>
          <p:cNvPr id="353" name="Shape 353"/>
          <p:cNvSpPr/>
          <p:nvPr/>
        </p:nvSpPr>
        <p:spPr>
          <a:xfrm>
            <a:off x="23884309" y="10888307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4871016" y="2692400"/>
            <a:ext cx="25908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79326-316C-AD46-9550-681AA4FE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8" y="998339"/>
            <a:ext cx="19444010" cy="12024930"/>
          </a:xfrm>
          <a:prstGeom prst="rect">
            <a:avLst/>
          </a:prstGeom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id="{2BF44845-D2A6-064A-9BF1-7F45895A724E}"/>
              </a:ext>
            </a:extLst>
          </p:cNvPr>
          <p:cNvSpPr/>
          <p:nvPr/>
        </p:nvSpPr>
        <p:spPr>
          <a:xfrm>
            <a:off x="1337433" y="3358401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Разделы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77741DB1-9AF6-054D-935F-A83109BCA19A}"/>
              </a:ext>
            </a:extLst>
          </p:cNvPr>
          <p:cNvGrpSpPr/>
          <p:nvPr/>
        </p:nvGrpSpPr>
        <p:grpSpPr>
          <a:xfrm>
            <a:off x="1372292" y="4355681"/>
            <a:ext cx="7767865" cy="6412652"/>
            <a:chOff x="1372292" y="4355681"/>
            <a:chExt cx="7767865" cy="6412652"/>
          </a:xfrm>
        </p:grpSpPr>
        <p:sp>
          <p:nvSpPr>
            <p:cNvPr id="15" name="Shape 332">
              <a:extLst>
                <a:ext uri="{FF2B5EF4-FFF2-40B4-BE49-F238E27FC236}">
                  <a16:creationId xmlns:a16="http://schemas.microsoft.com/office/drawing/2014/main" id="{343C46FB-6A65-DE4E-99D0-95F750CF6DA7}"/>
                </a:ext>
              </a:extLst>
            </p:cNvPr>
            <p:cNvSpPr/>
            <p:nvPr/>
          </p:nvSpPr>
          <p:spPr>
            <a:xfrm>
              <a:off x="2316450" y="4355681"/>
              <a:ext cx="6823707" cy="64126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err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Морфемика</a:t>
              </a:r>
              <a:endPara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Лексика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Морфология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Синтаксис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Фонетика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Правописание</a:t>
              </a:r>
              <a:endParaRPr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id="{65F74B5A-0B0B-244F-AA74-04E4C24A0D8A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Shape 196">
              <a:extLst>
                <a:ext uri="{FF2B5EF4-FFF2-40B4-BE49-F238E27FC236}">
                  <a16:creationId xmlns:a16="http://schemas.microsoft.com/office/drawing/2014/main" id="{83529DB2-5F75-4F48-9EFD-5B81EFBCD11E}"/>
                </a:ext>
              </a:extLst>
            </p:cNvPr>
            <p:cNvSpPr/>
            <p:nvPr/>
          </p:nvSpPr>
          <p:spPr>
            <a:xfrm>
              <a:off x="1372292" y="5732226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Shape 196">
              <a:extLst>
                <a:ext uri="{FF2B5EF4-FFF2-40B4-BE49-F238E27FC236}">
                  <a16:creationId xmlns:a16="http://schemas.microsoft.com/office/drawing/2014/main" id="{E1BCAE0A-9564-3143-BCDC-55F094A4DD33}"/>
                </a:ext>
              </a:extLst>
            </p:cNvPr>
            <p:cNvSpPr/>
            <p:nvPr/>
          </p:nvSpPr>
          <p:spPr>
            <a:xfrm>
              <a:off x="1372292" y="679908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Shape 196">
              <a:extLst>
                <a:ext uri="{FF2B5EF4-FFF2-40B4-BE49-F238E27FC236}">
                  <a16:creationId xmlns:a16="http://schemas.microsoft.com/office/drawing/2014/main" id="{D22FF13F-4721-5043-BF26-7E7369A42B48}"/>
                </a:ext>
              </a:extLst>
            </p:cNvPr>
            <p:cNvSpPr/>
            <p:nvPr/>
          </p:nvSpPr>
          <p:spPr>
            <a:xfrm>
              <a:off x="1372292" y="789450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noFill/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72292" y="8910796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Shape 196">
            <a:extLst>
              <a:ext uri="{FF2B5EF4-FFF2-40B4-BE49-F238E27FC236}">
                <a16:creationId xmlns:a16="http://schemas.microsoft.com/office/drawing/2014/main" id="{D22FF13F-4721-5043-BF26-7E7369A42B48}"/>
              </a:ext>
            </a:extLst>
          </p:cNvPr>
          <p:cNvSpPr/>
          <p:nvPr/>
        </p:nvSpPr>
        <p:spPr>
          <a:xfrm>
            <a:off x="1340085" y="9975241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noFill/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ru-RU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91">
            <a:extLst>
              <a:ext uri="{FF2B5EF4-FFF2-40B4-BE49-F238E27FC236}">
                <a16:creationId xmlns:a16="http://schemas.microsoft.com/office/drawing/2014/main" id="{2102C543-8211-D14A-A830-58C2CDD4C4F7}"/>
              </a:ext>
            </a:extLst>
          </p:cNvPr>
          <p:cNvSpPr>
            <a:spLocks noChangeAspect="1"/>
          </p:cNvSpPr>
          <p:nvPr/>
        </p:nvSpPr>
        <p:spPr>
          <a:xfrm>
            <a:off x="14733193" y="-196128"/>
            <a:ext cx="10754462" cy="152735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7028760" y="8252883"/>
            <a:ext cx="6781499" cy="1840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154">
              <a:lnSpc>
                <a:spcPct val="130000"/>
              </a:lnSpc>
              <a:defRPr sz="3000" b="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r>
              <a:rPr lang="ru-RU" sz="3000" dirty="0">
                <a:latin typeface="Arial" charset="0"/>
                <a:ea typeface="Arial" charset="0"/>
                <a:cs typeface="Arial" charset="0"/>
                <a:sym typeface="YS Text Regular"/>
              </a:rPr>
              <a:t>Специалист по работе</a:t>
            </a:r>
            <a:br>
              <a:rPr lang="ru-RU" sz="3000" dirty="0">
                <a:latin typeface="Arial" charset="0"/>
                <a:ea typeface="Arial" charset="0"/>
                <a:cs typeface="Arial" charset="0"/>
                <a:sym typeface="YS Text Regular"/>
              </a:rPr>
            </a:br>
            <a:r>
              <a:rPr lang="ru-RU" sz="3000" dirty="0">
                <a:latin typeface="Arial" charset="0"/>
                <a:ea typeface="Arial" charset="0"/>
                <a:cs typeface="Arial" charset="0"/>
                <a:sym typeface="YS Text Regular"/>
              </a:rPr>
              <a:t>с образовательными учреждениями, </a:t>
            </a:r>
            <a:r>
              <a:rPr lang="ru-RU" sz="3000" dirty="0" err="1">
                <a:latin typeface="Arial" charset="0"/>
                <a:ea typeface="Arial" charset="0"/>
                <a:cs typeface="Arial" charset="0"/>
                <a:sym typeface="YS Text Regular"/>
              </a:rPr>
              <a:t>Яндекс.Учебник</a:t>
            </a:r>
            <a:endParaRPr lang="ru-RU" sz="3000" dirty="0">
              <a:latin typeface="Arial" charset="0"/>
              <a:ea typeface="Arial" charset="0"/>
              <a:cs typeface="Arial" charset="0"/>
              <a:sym typeface="YS Text Regular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271531" y="838699"/>
            <a:ext cx="10605466" cy="1416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sz="7999" dirty="0">
                <a:latin typeface="Arial" charset="0"/>
                <a:ea typeface="Arial" charset="0"/>
                <a:cs typeface="Arial" charset="0"/>
              </a:rPr>
              <a:t>Давайте знакомиться</a:t>
            </a:r>
          </a:p>
        </p:txBody>
      </p:sp>
      <p:sp>
        <p:nvSpPr>
          <p:cNvPr id="195" name="Shape 195"/>
          <p:cNvSpPr/>
          <p:nvPr/>
        </p:nvSpPr>
        <p:spPr>
          <a:xfrm>
            <a:off x="2316449" y="4355681"/>
            <a:ext cx="11136920" cy="781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Образование высшее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техническое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—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преподаватель высшей школы 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10 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лет в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образовании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8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лет в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МГТУ им. Г.И. Носова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	4 года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координации развития смешанного обучения школьников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года – разработка и упаковка обучающих 	программ в онлайн- и офлайн-форматы </a:t>
            </a:r>
          </a:p>
        </p:txBody>
      </p:sp>
      <p:sp>
        <p:nvSpPr>
          <p:cNvPr id="196" name="Shape 196"/>
          <p:cNvSpPr/>
          <p:nvPr/>
        </p:nvSpPr>
        <p:spPr>
          <a:xfrm>
            <a:off x="1380735" y="4635197"/>
            <a:ext cx="509960" cy="50996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A3CCB-9616-E048-A80C-D6352569C90B}"/>
              </a:ext>
            </a:extLst>
          </p:cNvPr>
          <p:cNvSpPr txBox="1"/>
          <p:nvPr/>
        </p:nvSpPr>
        <p:spPr>
          <a:xfrm>
            <a:off x="17028759" y="7669664"/>
            <a:ext cx="4034758" cy="605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Наталья </a:t>
            </a:r>
            <a:r>
              <a:rPr kumimoji="0" lang="ru-RU" sz="3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Колкатаева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20" name="Shape 196">
            <a:extLst>
              <a:ext uri="{FF2B5EF4-FFF2-40B4-BE49-F238E27FC236}">
                <a16:creationId xmlns:a16="http://schemas.microsoft.com/office/drawing/2014/main" id="{D1669465-ADF6-F845-BF68-ED0FAE0DEF12}"/>
              </a:ext>
            </a:extLst>
          </p:cNvPr>
          <p:cNvSpPr/>
          <p:nvPr/>
        </p:nvSpPr>
        <p:spPr>
          <a:xfrm>
            <a:off x="1380735" y="6542233"/>
            <a:ext cx="509960" cy="50996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196">
            <a:extLst>
              <a:ext uri="{FF2B5EF4-FFF2-40B4-BE49-F238E27FC236}">
                <a16:creationId xmlns:a16="http://schemas.microsoft.com/office/drawing/2014/main" id="{EB52166B-BABF-E54C-AEA6-962C0394DF9B}"/>
              </a:ext>
            </a:extLst>
          </p:cNvPr>
          <p:cNvSpPr/>
          <p:nvPr/>
        </p:nvSpPr>
        <p:spPr>
          <a:xfrm>
            <a:off x="2520000" y="7773769"/>
            <a:ext cx="251999" cy="2519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hape 196">
            <a:extLst>
              <a:ext uri="{FF2B5EF4-FFF2-40B4-BE49-F238E27FC236}">
                <a16:creationId xmlns:a16="http://schemas.microsoft.com/office/drawing/2014/main" id="{EB52166B-BABF-E54C-AEA6-962C0394DF9B}"/>
              </a:ext>
            </a:extLst>
          </p:cNvPr>
          <p:cNvSpPr/>
          <p:nvPr/>
        </p:nvSpPr>
        <p:spPr>
          <a:xfrm>
            <a:off x="2520000" y="8822200"/>
            <a:ext cx="251999" cy="2519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Shape 196">
            <a:extLst>
              <a:ext uri="{FF2B5EF4-FFF2-40B4-BE49-F238E27FC236}">
                <a16:creationId xmlns:a16="http://schemas.microsoft.com/office/drawing/2014/main" id="{EB52166B-BABF-E54C-AEA6-962C0394DF9B}"/>
              </a:ext>
            </a:extLst>
          </p:cNvPr>
          <p:cNvSpPr/>
          <p:nvPr/>
        </p:nvSpPr>
        <p:spPr>
          <a:xfrm>
            <a:off x="2520000" y="10720169"/>
            <a:ext cx="251999" cy="2519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355" y="3128052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271531" y="825999"/>
            <a:ext cx="20893539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Сценарии использования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EEC25952-BC65-B943-A3A9-BDA6C2F3619B}"/>
              </a:ext>
            </a:extLst>
          </p:cNvPr>
          <p:cNvSpPr txBox="1">
            <a:spLocks/>
          </p:cNvSpPr>
          <p:nvPr/>
        </p:nvSpPr>
        <p:spPr>
          <a:xfrm>
            <a:off x="923890" y="8821420"/>
            <a:ext cx="6091237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sz="6000" dirty="0">
                <a:latin typeface="Arial" charset="0"/>
                <a:ea typeface="Arial" charset="0"/>
                <a:cs typeface="Arial" charset="0"/>
              </a:rPr>
              <a:t>Фронтальная работа </a:t>
            </a:r>
            <a:br>
              <a:rPr lang="ru-RU" sz="6000" dirty="0">
                <a:latin typeface="Arial" charset="0"/>
                <a:ea typeface="Arial" charset="0"/>
                <a:cs typeface="Arial" charset="0"/>
              </a:rPr>
            </a:br>
            <a:r>
              <a:rPr lang="ru-RU" sz="6000" dirty="0">
                <a:latin typeface="Arial" charset="0"/>
                <a:ea typeface="Arial" charset="0"/>
                <a:cs typeface="Arial" charset="0"/>
              </a:rPr>
              <a:t>в классе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107F7018-4BD7-B947-B1E3-0E11222EFADE}"/>
              </a:ext>
            </a:extLst>
          </p:cNvPr>
          <p:cNvSpPr txBox="1">
            <a:spLocks/>
          </p:cNvSpPr>
          <p:nvPr/>
        </p:nvSpPr>
        <p:spPr>
          <a:xfrm>
            <a:off x="8675076" y="8821420"/>
            <a:ext cx="6421851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sz="6000" dirty="0">
                <a:latin typeface="Arial" charset="0"/>
                <a:ea typeface="Arial" charset="0"/>
                <a:cs typeface="Arial" charset="0"/>
              </a:rPr>
              <a:t>Работа на устройствах </a:t>
            </a:r>
            <a:br>
              <a:rPr lang="ru-RU" sz="6000" dirty="0">
                <a:latin typeface="Arial" charset="0"/>
                <a:ea typeface="Arial" charset="0"/>
                <a:cs typeface="Arial" charset="0"/>
              </a:rPr>
            </a:br>
            <a:r>
              <a:rPr lang="ru-RU" sz="6000" dirty="0">
                <a:latin typeface="Arial" charset="0"/>
                <a:ea typeface="Arial" charset="0"/>
                <a:cs typeface="Arial" charset="0"/>
              </a:rPr>
              <a:t>в классе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FECB2FF9-F13C-4340-9F75-4E909268B894}"/>
              </a:ext>
            </a:extLst>
          </p:cNvPr>
          <p:cNvSpPr txBox="1">
            <a:spLocks/>
          </p:cNvSpPr>
          <p:nvPr/>
        </p:nvSpPr>
        <p:spPr>
          <a:xfrm>
            <a:off x="16244570" y="8821420"/>
            <a:ext cx="6105525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sz="6000" dirty="0">
                <a:latin typeface="Arial" charset="0"/>
                <a:ea typeface="Arial" charset="0"/>
                <a:cs typeface="Arial" charset="0"/>
              </a:rPr>
              <a:t>Домашняя работа</a:t>
            </a:r>
          </a:p>
        </p:txBody>
      </p:sp>
      <p:pic>
        <p:nvPicPr>
          <p:cNvPr id="18" name="Picture Placeholder 11">
            <a:extLst>
              <a:ext uri="{FF2B5EF4-FFF2-40B4-BE49-F238E27FC236}">
                <a16:creationId xmlns:a16="http://schemas.microsoft.com/office/drawing/2014/main" id="{EA88259E-EB3F-6C49-820B-EAC50A707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>
          <a:xfrm>
            <a:off x="17322350" y="4574925"/>
            <a:ext cx="3949964" cy="3291669"/>
          </a:xfrm>
          <a:prstGeom prst="rect">
            <a:avLst/>
          </a:prstGeom>
          <a:noFill/>
        </p:spPr>
      </p:pic>
      <p:pic>
        <p:nvPicPr>
          <p:cNvPr id="19" name="Picture Placeholder 14">
            <a:extLst>
              <a:ext uri="{FF2B5EF4-FFF2-40B4-BE49-F238E27FC236}">
                <a16:creationId xmlns:a16="http://schemas.microsoft.com/office/drawing/2014/main" id="{7ACFF990-F347-C945-9154-D22B0AB6C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b="1248"/>
          <a:stretch>
            <a:fillRect/>
          </a:stretch>
        </p:blipFill>
        <p:spPr>
          <a:xfrm>
            <a:off x="9405667" y="3478139"/>
            <a:ext cx="4960669" cy="4030653"/>
          </a:xfrm>
          <a:prstGeom prst="rect">
            <a:avLst/>
          </a:prstGeom>
        </p:spPr>
      </p:pic>
      <p:pic>
        <p:nvPicPr>
          <p:cNvPr id="20" name="Picture Placeholder 13">
            <a:extLst>
              <a:ext uri="{FF2B5EF4-FFF2-40B4-BE49-F238E27FC236}">
                <a16:creationId xmlns:a16="http://schemas.microsoft.com/office/drawing/2014/main" id="{55BA7793-735C-AB42-91E2-451F519CF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>
          <a:xfrm>
            <a:off x="1569814" y="3814706"/>
            <a:ext cx="4564929" cy="380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37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05C26-94E3-DC4E-B7E9-7D021B99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686" y="-50431"/>
            <a:ext cx="13716000" cy="13716000"/>
          </a:xfrm>
          <a:prstGeom prst="rect">
            <a:avLst/>
          </a:prstGeom>
        </p:spPr>
      </p:pic>
      <p:sp>
        <p:nvSpPr>
          <p:cNvPr id="379" name="Shape 379"/>
          <p:cNvSpPr/>
          <p:nvPr/>
        </p:nvSpPr>
        <p:spPr>
          <a:xfrm>
            <a:off x="1271531" y="825999"/>
            <a:ext cx="11211401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Что мы даем учителю?</a:t>
            </a:r>
          </a:p>
        </p:txBody>
      </p:sp>
      <p:sp>
        <p:nvSpPr>
          <p:cNvPr id="380" name="Shape 380"/>
          <p:cNvSpPr/>
          <p:nvPr/>
        </p:nvSpPr>
        <p:spPr>
          <a:xfrm>
            <a:off x="2316448" y="3172018"/>
            <a:ext cx="18917951" cy="98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Бесплатный аналог рабочих тетрадей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Дополнение к любому УМК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Экономия времени на проверке заданий </a:t>
            </a:r>
            <a:br>
              <a:rPr lang="ru-RU" sz="4800" dirty="0">
                <a:latin typeface="Arial" charset="0"/>
                <a:ea typeface="Arial" charset="0"/>
                <a:cs typeface="Arial" charset="0"/>
              </a:rPr>
            </a:b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и подготовке к урокам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Подробная статистика по каждому ребенку</a:t>
            </a:r>
            <a:br>
              <a:rPr lang="ru-RU" sz="4800" dirty="0">
                <a:latin typeface="Arial" charset="0"/>
                <a:ea typeface="Arial" charset="0"/>
                <a:cs typeface="Arial" charset="0"/>
              </a:rPr>
            </a:b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и всему классу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Поддержка индивидуальных траекторий </a:t>
            </a:r>
            <a:br>
              <a:rPr lang="ru-RU" sz="4800" dirty="0">
                <a:latin typeface="Arial" charset="0"/>
                <a:ea typeface="Arial" charset="0"/>
                <a:cs typeface="Arial" charset="0"/>
              </a:rPr>
            </a:b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внутри одного класса</a:t>
            </a:r>
            <a:endParaRPr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hape 196">
            <a:extLst>
              <a:ext uri="{FF2B5EF4-FFF2-40B4-BE49-F238E27FC236}">
                <a16:creationId xmlns:a16="http://schemas.microsoft.com/office/drawing/2014/main" id="{A8A1B520-8FC9-9148-ACAF-038F49490501}"/>
              </a:ext>
            </a:extLst>
          </p:cNvPr>
          <p:cNvSpPr/>
          <p:nvPr/>
        </p:nvSpPr>
        <p:spPr>
          <a:xfrm>
            <a:off x="1372292" y="364459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96">
            <a:extLst>
              <a:ext uri="{FF2B5EF4-FFF2-40B4-BE49-F238E27FC236}">
                <a16:creationId xmlns:a16="http://schemas.microsoft.com/office/drawing/2014/main" id="{4483656B-4E10-324D-BD96-8BF7161A31CA}"/>
              </a:ext>
            </a:extLst>
          </p:cNvPr>
          <p:cNvSpPr/>
          <p:nvPr/>
        </p:nvSpPr>
        <p:spPr>
          <a:xfrm>
            <a:off x="1372292" y="499218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96">
            <a:extLst>
              <a:ext uri="{FF2B5EF4-FFF2-40B4-BE49-F238E27FC236}">
                <a16:creationId xmlns:a16="http://schemas.microsoft.com/office/drawing/2014/main" id="{710E656D-A0BC-C04B-B596-E2D2C64100F2}"/>
              </a:ext>
            </a:extLst>
          </p:cNvPr>
          <p:cNvSpPr/>
          <p:nvPr/>
        </p:nvSpPr>
        <p:spPr>
          <a:xfrm>
            <a:off x="1372292" y="6350369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96">
            <a:extLst>
              <a:ext uri="{FF2B5EF4-FFF2-40B4-BE49-F238E27FC236}">
                <a16:creationId xmlns:a16="http://schemas.microsoft.com/office/drawing/2014/main" id="{7EA88B50-FF86-2543-8F1D-EA877A78F7A3}"/>
              </a:ext>
            </a:extLst>
          </p:cNvPr>
          <p:cNvSpPr/>
          <p:nvPr/>
        </p:nvSpPr>
        <p:spPr>
          <a:xfrm>
            <a:off x="1372292" y="8729268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196">
            <a:extLst>
              <a:ext uri="{FF2B5EF4-FFF2-40B4-BE49-F238E27FC236}">
                <a16:creationId xmlns:a16="http://schemas.microsoft.com/office/drawing/2014/main" id="{1086ADB8-4BD7-0F4E-9362-AD9A1FE6F861}"/>
              </a:ext>
            </a:extLst>
          </p:cNvPr>
          <p:cNvSpPr/>
          <p:nvPr/>
        </p:nvSpPr>
        <p:spPr>
          <a:xfrm>
            <a:off x="1372292" y="11197320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1271531" y="825999"/>
            <a:ext cx="20061581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dirty="0" err="1">
                <a:latin typeface="Arial" charset="0"/>
                <a:ea typeface="Arial" charset="0"/>
                <a:cs typeface="Arial" charset="0"/>
              </a:rPr>
              <a:t>Яндекс.Учебник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экономит время учителю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2316449" y="4355681"/>
            <a:ext cx="10975805" cy="304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На подготовке к занятию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На проверке домашних и контрольных работ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На диагностике проблем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hape 196">
            <a:extLst>
              <a:ext uri="{FF2B5EF4-FFF2-40B4-BE49-F238E27FC236}">
                <a16:creationId xmlns:a16="http://schemas.microsoft.com/office/drawing/2014/main" id="{C5B9F68A-D6A1-D143-B29F-2BB35B5A6F39}"/>
              </a:ext>
            </a:extLst>
          </p:cNvPr>
          <p:cNvSpPr/>
          <p:nvPr/>
        </p:nvSpPr>
        <p:spPr>
          <a:xfrm>
            <a:off x="1372292" y="463519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hape 196">
            <a:extLst>
              <a:ext uri="{FF2B5EF4-FFF2-40B4-BE49-F238E27FC236}">
                <a16:creationId xmlns:a16="http://schemas.microsoft.com/office/drawing/2014/main" id="{118510F8-A39F-BC43-BD0F-4FD74B8C477B}"/>
              </a:ext>
            </a:extLst>
          </p:cNvPr>
          <p:cNvSpPr/>
          <p:nvPr/>
        </p:nvSpPr>
        <p:spPr>
          <a:xfrm>
            <a:off x="1372292" y="570338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Shape 196">
            <a:extLst>
              <a:ext uri="{FF2B5EF4-FFF2-40B4-BE49-F238E27FC236}">
                <a16:creationId xmlns:a16="http://schemas.microsoft.com/office/drawing/2014/main" id="{10A77F85-7DFC-3C47-9C37-FAA3EFCB9D3F}"/>
              </a:ext>
            </a:extLst>
          </p:cNvPr>
          <p:cNvSpPr/>
          <p:nvPr/>
        </p:nvSpPr>
        <p:spPr>
          <a:xfrm>
            <a:off x="1372292" y="6837300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yandex_presentation_отрисовки-02.png" descr="yandex_presentation_отрисовки-02.png">
            <a:extLst>
              <a:ext uri="{FF2B5EF4-FFF2-40B4-BE49-F238E27FC236}">
                <a16:creationId xmlns:a16="http://schemas.microsoft.com/office/drawing/2014/main" id="{35ADEB16-31C0-2B43-A74B-0D74BE49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8104" y="2405940"/>
            <a:ext cx="11639820" cy="116929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9442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1271531" y="825999"/>
            <a:ext cx="12756696" cy="274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7999" dirty="0" err="1">
                <a:latin typeface="Arial" charset="0"/>
                <a:ea typeface="Arial" charset="0"/>
                <a:cs typeface="Arial" charset="0"/>
              </a:rPr>
              <a:t>Яндекс.Учебник</a:t>
            </a:r>
            <a:r>
              <a:rPr lang="ru-RU" sz="7999" dirty="0">
                <a:latin typeface="Arial" charset="0"/>
                <a:ea typeface="Arial" charset="0"/>
                <a:cs typeface="Arial" charset="0"/>
              </a:rPr>
              <a:t> помогает </a:t>
            </a:r>
          </a:p>
          <a:p>
            <a:pPr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7999" dirty="0">
                <a:latin typeface="Arial" charset="0"/>
                <a:ea typeface="Arial" charset="0"/>
                <a:cs typeface="Arial" charset="0"/>
              </a:rPr>
              <a:t>работать индивидуально</a:t>
            </a:r>
          </a:p>
        </p:txBody>
      </p:sp>
      <p:sp>
        <p:nvSpPr>
          <p:cNvPr id="380" name="Shape 380"/>
          <p:cNvSpPr/>
          <p:nvPr/>
        </p:nvSpPr>
        <p:spPr>
          <a:xfrm>
            <a:off x="2316449" y="4355681"/>
            <a:ext cx="10975805" cy="3878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Образовательные траектории внутри класса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Своевременная обратная связь и поддержка ребёнка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Концентрация на прогрессе развития ученика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hape 196">
            <a:extLst>
              <a:ext uri="{FF2B5EF4-FFF2-40B4-BE49-F238E27FC236}">
                <a16:creationId xmlns:a16="http://schemas.microsoft.com/office/drawing/2014/main" id="{C5B9F68A-D6A1-D143-B29F-2BB35B5A6F39}"/>
              </a:ext>
            </a:extLst>
          </p:cNvPr>
          <p:cNvSpPr/>
          <p:nvPr/>
        </p:nvSpPr>
        <p:spPr>
          <a:xfrm>
            <a:off x="1372292" y="463519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hape 196">
            <a:extLst>
              <a:ext uri="{FF2B5EF4-FFF2-40B4-BE49-F238E27FC236}">
                <a16:creationId xmlns:a16="http://schemas.microsoft.com/office/drawing/2014/main" id="{118510F8-A39F-BC43-BD0F-4FD74B8C477B}"/>
              </a:ext>
            </a:extLst>
          </p:cNvPr>
          <p:cNvSpPr/>
          <p:nvPr/>
        </p:nvSpPr>
        <p:spPr>
          <a:xfrm>
            <a:off x="1372292" y="570338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Shape 196">
            <a:extLst>
              <a:ext uri="{FF2B5EF4-FFF2-40B4-BE49-F238E27FC236}">
                <a16:creationId xmlns:a16="http://schemas.microsoft.com/office/drawing/2014/main" id="{10A77F85-7DFC-3C47-9C37-FAA3EFCB9D3F}"/>
              </a:ext>
            </a:extLst>
          </p:cNvPr>
          <p:cNvSpPr/>
          <p:nvPr/>
        </p:nvSpPr>
        <p:spPr>
          <a:xfrm>
            <a:off x="1372292" y="7591680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kk.png" descr="kk.png">
            <a:extLst>
              <a:ext uri="{FF2B5EF4-FFF2-40B4-BE49-F238E27FC236}">
                <a16:creationId xmlns:a16="http://schemas.microsoft.com/office/drawing/2014/main" id="{D469B062-7BD9-904D-916E-863FC120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62424" y="2803530"/>
            <a:ext cx="9202993" cy="104377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0609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271531" y="825999"/>
            <a:ext cx="10902022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charset="0"/>
                <a:ea typeface="Arial" charset="0"/>
                <a:cs typeface="Arial" charset="0"/>
              </a:rPr>
              <a:t>Что мы даем ученику?</a:t>
            </a:r>
          </a:p>
        </p:txBody>
      </p:sp>
      <p:pic>
        <p:nvPicPr>
          <p:cNvPr id="392" name="ill_5.png" descr="ill_5.png"/>
          <p:cNvPicPr>
            <a:picLocks noChangeAspect="1"/>
          </p:cNvPicPr>
          <p:nvPr/>
        </p:nvPicPr>
        <p:blipFill>
          <a:blip r:embed="rId2">
            <a:extLst/>
          </a:blip>
          <a:srcRect l="48943"/>
          <a:stretch>
            <a:fillRect/>
          </a:stretch>
        </p:blipFill>
        <p:spPr>
          <a:xfrm>
            <a:off x="16470507" y="3018695"/>
            <a:ext cx="6944943" cy="8338374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2316449" y="3173258"/>
            <a:ext cx="13497202" cy="977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4800" dirty="0">
                <a:latin typeface="Arial" charset="0"/>
                <a:ea typeface="Arial" charset="0"/>
                <a:cs typeface="Arial" charset="0"/>
              </a:rPr>
              <a:t>Красиво оформленные и увлекательные задания, которые интересно решать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4800" dirty="0">
                <a:latin typeface="Arial" charset="0"/>
                <a:ea typeface="Arial" charset="0"/>
                <a:cs typeface="Arial" charset="0"/>
              </a:rPr>
              <a:t>Право на ошибку — можно использовать несколько попыток 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4800" dirty="0" err="1">
                <a:latin typeface="Arial" charset="0"/>
                <a:ea typeface="Arial" charset="0"/>
                <a:cs typeface="Arial" charset="0"/>
              </a:rPr>
              <a:t>Мгновенная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обратная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связь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—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результат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видно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сразу</a:t>
            </a:r>
            <a:endParaRPr sz="4800"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4800" dirty="0" err="1">
                <a:latin typeface="Arial" charset="0"/>
                <a:ea typeface="Arial" charset="0"/>
                <a:cs typeface="Arial" charset="0"/>
              </a:rPr>
              <a:t>Легче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наверстать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пропущенные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уроки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если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ученик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sz="4800" dirty="0" err="1">
                <a:latin typeface="Arial" charset="0"/>
                <a:ea typeface="Arial" charset="0"/>
                <a:cs typeface="Arial" charset="0"/>
              </a:rPr>
              <a:t>заболел</a:t>
            </a:r>
            <a:r>
              <a:rPr sz="48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Shape 196">
            <a:extLst>
              <a:ext uri="{FF2B5EF4-FFF2-40B4-BE49-F238E27FC236}">
                <a16:creationId xmlns:a16="http://schemas.microsoft.com/office/drawing/2014/main" id="{7E3ECC81-25E4-4B49-88A4-9C6C64D5D849}"/>
              </a:ext>
            </a:extLst>
          </p:cNvPr>
          <p:cNvSpPr/>
          <p:nvPr/>
        </p:nvSpPr>
        <p:spPr>
          <a:xfrm>
            <a:off x="1372292" y="364459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Shape 196">
            <a:extLst>
              <a:ext uri="{FF2B5EF4-FFF2-40B4-BE49-F238E27FC236}">
                <a16:creationId xmlns:a16="http://schemas.microsoft.com/office/drawing/2014/main" id="{AB5A4C9F-EC86-F049-A31B-9494AD692170}"/>
              </a:ext>
            </a:extLst>
          </p:cNvPr>
          <p:cNvSpPr/>
          <p:nvPr/>
        </p:nvSpPr>
        <p:spPr>
          <a:xfrm>
            <a:off x="1372292" y="6084387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Shape 196">
            <a:extLst>
              <a:ext uri="{FF2B5EF4-FFF2-40B4-BE49-F238E27FC236}">
                <a16:creationId xmlns:a16="http://schemas.microsoft.com/office/drawing/2014/main" id="{BDB3F50B-1F91-7748-8E80-5BAFF872F143}"/>
              </a:ext>
            </a:extLst>
          </p:cNvPr>
          <p:cNvSpPr/>
          <p:nvPr/>
        </p:nvSpPr>
        <p:spPr>
          <a:xfrm>
            <a:off x="1372292" y="8483969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96">
            <a:extLst>
              <a:ext uri="{FF2B5EF4-FFF2-40B4-BE49-F238E27FC236}">
                <a16:creationId xmlns:a16="http://schemas.microsoft.com/office/drawing/2014/main" id="{E9DEC1EE-7D69-A14B-A629-34BC530DB128}"/>
              </a:ext>
            </a:extLst>
          </p:cNvPr>
          <p:cNvSpPr/>
          <p:nvPr/>
        </p:nvSpPr>
        <p:spPr>
          <a:xfrm>
            <a:off x="1372292" y="10964468"/>
            <a:ext cx="509960" cy="509961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r>
              <a:rPr lang="en-GB"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271531" y="825999"/>
            <a:ext cx="17956269" cy="274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Нормативное правовое обеспечение электронного обучения 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E4AB6-35D9-2E42-9ED4-593C63C3C090}"/>
              </a:ext>
            </a:extLst>
          </p:cNvPr>
          <p:cNvGrpSpPr/>
          <p:nvPr/>
        </p:nvGrpSpPr>
        <p:grpSpPr>
          <a:xfrm>
            <a:off x="1372292" y="5219281"/>
            <a:ext cx="14441359" cy="3047500"/>
            <a:chOff x="1372292" y="5955881"/>
            <a:chExt cx="14441359" cy="3047500"/>
          </a:xfrm>
        </p:grpSpPr>
        <p:sp>
          <p:nvSpPr>
            <p:cNvPr id="393" name="Shape 393"/>
            <p:cNvSpPr/>
            <p:nvPr/>
          </p:nvSpPr>
          <p:spPr>
            <a:xfrm>
              <a:off x="2316449" y="5955881"/>
              <a:ext cx="13497202" cy="3047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Определяет минимальную материально-техническую базу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Выбирает методические подходы и инструменты</a:t>
              </a:r>
            </a:p>
            <a:p>
              <a:pPr algn="l">
                <a:lnSpc>
                  <a:spcPct val="150000"/>
                </a:lnSpc>
                <a:spcBef>
                  <a:spcPts val="2000"/>
                </a:spcBef>
                <a:defRPr sz="3600" b="0">
                  <a:latin typeface="YS Text Regular"/>
                  <a:ea typeface="YS Text Regular"/>
                  <a:cs typeface="YS Text Regular"/>
                  <a:sym typeface="YS Text Regular"/>
                </a:defRPr>
              </a:pPr>
              <a:r>
                <a:rPr lang="ru-RU" dirty="0">
                  <a:latin typeface="Arial" charset="0"/>
                  <a:ea typeface="Arial" charset="0"/>
                  <a:cs typeface="Arial" charset="0"/>
                </a:rPr>
                <a:t>Выбирает цифровые образовательные ресурсы</a:t>
              </a:r>
              <a:endParaRPr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Shape 196">
              <a:extLst>
                <a:ext uri="{FF2B5EF4-FFF2-40B4-BE49-F238E27FC236}">
                  <a16:creationId xmlns:a16="http://schemas.microsoft.com/office/drawing/2014/main" id="{F23F4EAF-F619-F841-B854-E0EB7B2AD47A}"/>
                </a:ext>
              </a:extLst>
            </p:cNvPr>
            <p:cNvSpPr/>
            <p:nvPr/>
          </p:nvSpPr>
          <p:spPr>
            <a:xfrm>
              <a:off x="1372292" y="62353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Shape 196">
              <a:extLst>
                <a:ext uri="{FF2B5EF4-FFF2-40B4-BE49-F238E27FC236}">
                  <a16:creationId xmlns:a16="http://schemas.microsoft.com/office/drawing/2014/main" id="{F2B2401B-6737-D94E-B3AA-90CDE4751ADA}"/>
                </a:ext>
              </a:extLst>
            </p:cNvPr>
            <p:cNvSpPr/>
            <p:nvPr/>
          </p:nvSpPr>
          <p:spPr>
            <a:xfrm>
              <a:off x="1372292" y="730358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id="{C4EF61EE-3E2A-D34B-AFED-686215243FDB}"/>
                </a:ext>
              </a:extLst>
            </p:cNvPr>
            <p:cNvSpPr/>
            <p:nvPr/>
          </p:nvSpPr>
          <p:spPr>
            <a:xfrm>
              <a:off x="1372292" y="840776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" name="Shape 391">
            <a:extLst>
              <a:ext uri="{FF2B5EF4-FFF2-40B4-BE49-F238E27FC236}">
                <a16:creationId xmlns:a16="http://schemas.microsoft.com/office/drawing/2014/main" id="{D7BB5E7F-8461-144F-A9BF-3315800DA1B1}"/>
              </a:ext>
            </a:extLst>
          </p:cNvPr>
          <p:cNvSpPr/>
          <p:nvPr/>
        </p:nvSpPr>
        <p:spPr>
          <a:xfrm>
            <a:off x="1271530" y="3827396"/>
            <a:ext cx="18473005" cy="83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sz="4400" dirty="0">
                <a:latin typeface="Arial" charset="0"/>
                <a:ea typeface="Arial" charset="0"/>
                <a:cs typeface="Arial" charset="0"/>
              </a:rPr>
              <a:t>Школа свободна в формировании цифровой образовательной среды</a:t>
            </a:r>
            <a:endParaRPr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D3B82A-0D56-BB44-8F8A-A2BFD322BCC6}"/>
              </a:ext>
            </a:extLst>
          </p:cNvPr>
          <p:cNvSpPr/>
          <p:nvPr/>
        </p:nvSpPr>
        <p:spPr>
          <a:xfrm>
            <a:off x="1271530" y="9303127"/>
            <a:ext cx="15187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>
                <a:latin typeface="Arial" charset="0"/>
                <a:ea typeface="Arial" charset="0"/>
                <a:cs typeface="Arial" charset="0"/>
              </a:rPr>
              <a:t>Федеральный государственный образовательный стандарт среднего (полного) общего образования (пункт 26) </a:t>
            </a:r>
            <a:endParaRPr lang="en-GB" b="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GB" b="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ru-RU" b="0" dirty="0">
                <a:latin typeface="Arial" charset="0"/>
                <a:ea typeface="Arial" charset="0"/>
                <a:cs typeface="Arial" charset="0"/>
              </a:rPr>
              <a:t>Федеральный закон от 29 декабря 2012 года №273-ФЗ «Об образовании</a:t>
            </a:r>
            <a:br>
              <a:rPr lang="ru-RU" b="0" dirty="0">
                <a:latin typeface="Arial" charset="0"/>
                <a:ea typeface="Arial" charset="0"/>
                <a:cs typeface="Arial" charset="0"/>
              </a:rPr>
            </a:br>
            <a:r>
              <a:rPr lang="ru-RU" b="0" dirty="0">
                <a:latin typeface="Arial" charset="0"/>
                <a:ea typeface="Arial" charset="0"/>
                <a:cs typeface="Arial" charset="0"/>
              </a:rPr>
              <a:t>в Российской Федерации» (статья 15, 16)</a:t>
            </a:r>
            <a:endParaRPr lang="en-GB" b="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GB" b="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ru-RU" b="0" dirty="0">
                <a:latin typeface="Arial" charset="0"/>
                <a:ea typeface="Arial" charset="0"/>
                <a:cs typeface="Arial" charset="0"/>
              </a:rPr>
              <a:t>Приказ М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ru-RU" b="0" dirty="0" err="1">
                <a:latin typeface="Arial" charset="0"/>
                <a:ea typeface="Arial" charset="0"/>
                <a:cs typeface="Arial" charset="0"/>
              </a:rPr>
              <a:t>иН</a:t>
            </a:r>
            <a:r>
              <a:rPr lang="ru-RU" b="0" dirty="0">
                <a:latin typeface="Arial" charset="0"/>
                <a:ea typeface="Arial" charset="0"/>
                <a:cs typeface="Arial" charset="0"/>
              </a:rPr>
              <a:t> РФ от 23.08.17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N 816 «</a:t>
            </a:r>
            <a:r>
              <a:rPr lang="ru-RU" b="0" dirty="0">
                <a:latin typeface="Arial" charset="0"/>
                <a:ea typeface="Arial" charset="0"/>
                <a:cs typeface="Arial" charset="0"/>
              </a:rPr>
              <a:t>Об утверждении порядка применения электронного обучения» ФЗ об образовании в Российской Федерации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55576-DD6E-5B41-A286-FD5B56FDE578}"/>
              </a:ext>
            </a:extLst>
          </p:cNvPr>
          <p:cNvSpPr txBox="1"/>
          <p:nvPr/>
        </p:nvSpPr>
        <p:spPr>
          <a:xfrm>
            <a:off x="-2205767" y="11949844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3389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271531" y="825999"/>
            <a:ext cx="15467375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разрабатывает и проверяет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2041649" y="4355681"/>
            <a:ext cx="8418195" cy="647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методистов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партнеров компании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Профильные эксперты в предметах, авторы методических пособий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успешных онлайн проектов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 с опытом работы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начальной школе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6373C-494E-1B43-8714-ADB0B3DDDB0B}"/>
              </a:ext>
            </a:extLst>
          </p:cNvPr>
          <p:cNvSpPr/>
          <p:nvPr/>
        </p:nvSpPr>
        <p:spPr>
          <a:xfrm>
            <a:off x="1271531" y="3358401"/>
            <a:ext cx="3087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endParaRPr lang="ru-RU" sz="4000" dirty="0"/>
          </a:p>
        </p:txBody>
      </p:sp>
      <p:sp>
        <p:nvSpPr>
          <p:cNvPr id="11" name="Shape 393">
            <a:extLst>
              <a:ext uri="{FF2B5EF4-FFF2-40B4-BE49-F238E27FC236}">
                <a16:creationId xmlns:a16="http://schemas.microsoft.com/office/drawing/2014/main" id="{FEDEC6F0-94EE-FC40-A8AD-85287D5FD35F}"/>
              </a:ext>
            </a:extLst>
          </p:cNvPr>
          <p:cNvSpPr/>
          <p:nvPr/>
        </p:nvSpPr>
        <p:spPr>
          <a:xfrm>
            <a:off x="12454503" y="4355681"/>
            <a:ext cx="11476014" cy="724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Апробация в 2017-2018 гг. (73 школы,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 регионов)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в школах-партнерах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Предметные эксперты профильных организаций: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– Институт русского языка Виноградова (Москва)</a:t>
            </a: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– Центр педагогического мастерства (ЦПМ, Москва)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Детская нейропсихологическая экспертиза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127CBC-1803-8A4A-997E-FDBA612EFDD3}"/>
              </a:ext>
            </a:extLst>
          </p:cNvPr>
          <p:cNvSpPr/>
          <p:nvPr/>
        </p:nvSpPr>
        <p:spPr>
          <a:xfrm>
            <a:off x="11664020" y="3358401"/>
            <a:ext cx="3106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endParaRPr lang="ru-RU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DB5A9-E279-D34D-B84E-90CF5A0EA80B}"/>
              </a:ext>
            </a:extLst>
          </p:cNvPr>
          <p:cNvGrpSpPr/>
          <p:nvPr/>
        </p:nvGrpSpPr>
        <p:grpSpPr>
          <a:xfrm>
            <a:off x="1389762" y="4764177"/>
            <a:ext cx="251999" cy="4898175"/>
            <a:chOff x="1501272" y="4764177"/>
            <a:chExt cx="251999" cy="4898175"/>
          </a:xfrm>
        </p:grpSpPr>
        <p:sp>
          <p:nvSpPr>
            <p:cNvPr id="14" name="Shape 196">
              <a:extLst>
                <a:ext uri="{FF2B5EF4-FFF2-40B4-BE49-F238E27FC236}">
                  <a16:creationId xmlns:a16="http://schemas.microsoft.com/office/drawing/2014/main" id="{F23F4EAF-F619-F841-B854-E0EB7B2AD47A}"/>
                </a:ext>
              </a:extLst>
            </p:cNvPr>
            <p:cNvSpPr/>
            <p:nvPr/>
          </p:nvSpPr>
          <p:spPr>
            <a:xfrm>
              <a:off x="1501272" y="4764177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196">
              <a:extLst>
                <a:ext uri="{FF2B5EF4-FFF2-40B4-BE49-F238E27FC236}">
                  <a16:creationId xmlns:a16="http://schemas.microsoft.com/office/drawing/2014/main" id="{EB52166B-BABF-E54C-AEA6-962C0394DF9B}"/>
                </a:ext>
              </a:extLst>
            </p:cNvPr>
            <p:cNvSpPr/>
            <p:nvPr/>
          </p:nvSpPr>
          <p:spPr>
            <a:xfrm>
              <a:off x="1501272" y="6681569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196">
              <a:extLst>
                <a:ext uri="{FF2B5EF4-FFF2-40B4-BE49-F238E27FC236}">
                  <a16:creationId xmlns:a16="http://schemas.microsoft.com/office/drawing/2014/main" id="{B246B1C6-C309-114D-A93C-EC0844B001CA}"/>
                </a:ext>
              </a:extLst>
            </p:cNvPr>
            <p:cNvSpPr/>
            <p:nvPr/>
          </p:nvSpPr>
          <p:spPr>
            <a:xfrm>
              <a:off x="1501272" y="9410353"/>
              <a:ext cx="251999" cy="251999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endParaRPr sz="2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hape 196">
            <a:extLst>
              <a:ext uri="{FF2B5EF4-FFF2-40B4-BE49-F238E27FC236}">
                <a16:creationId xmlns:a16="http://schemas.microsoft.com/office/drawing/2014/main" id="{97BA9EEB-9847-5F41-90F8-800B6190CEB1}"/>
              </a:ext>
            </a:extLst>
          </p:cNvPr>
          <p:cNvSpPr/>
          <p:nvPr/>
        </p:nvSpPr>
        <p:spPr>
          <a:xfrm>
            <a:off x="11802616" y="4727906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96">
            <a:extLst>
              <a:ext uri="{FF2B5EF4-FFF2-40B4-BE49-F238E27FC236}">
                <a16:creationId xmlns:a16="http://schemas.microsoft.com/office/drawing/2014/main" id="{1B89408E-A923-8A49-9AF2-12D0A9BC3B84}"/>
              </a:ext>
            </a:extLst>
          </p:cNvPr>
          <p:cNvSpPr/>
          <p:nvPr/>
        </p:nvSpPr>
        <p:spPr>
          <a:xfrm>
            <a:off x="11802616" y="6645298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96">
            <a:extLst>
              <a:ext uri="{FF2B5EF4-FFF2-40B4-BE49-F238E27FC236}">
                <a16:creationId xmlns:a16="http://schemas.microsoft.com/office/drawing/2014/main" id="{CFC7DDF3-6219-DF4A-92BF-9C367A1894AA}"/>
              </a:ext>
            </a:extLst>
          </p:cNvPr>
          <p:cNvSpPr/>
          <p:nvPr/>
        </p:nvSpPr>
        <p:spPr>
          <a:xfrm>
            <a:off x="11802616" y="7750541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196">
            <a:extLst>
              <a:ext uri="{FF2B5EF4-FFF2-40B4-BE49-F238E27FC236}">
                <a16:creationId xmlns:a16="http://schemas.microsoft.com/office/drawing/2014/main" id="{3DDAD424-195D-134B-8893-C66C2AB6EE6E}"/>
              </a:ext>
            </a:extLst>
          </p:cNvPr>
          <p:cNvSpPr/>
          <p:nvPr/>
        </p:nvSpPr>
        <p:spPr>
          <a:xfrm>
            <a:off x="11802616" y="10988106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1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1271531" y="825999"/>
            <a:ext cx="8869415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Безопасная среда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2DD5068-9B05-8342-93CC-D27149F3520B}"/>
              </a:ext>
            </a:extLst>
          </p:cNvPr>
          <p:cNvSpPr txBox="1">
            <a:spLocks/>
          </p:cNvSpPr>
          <p:nvPr/>
        </p:nvSpPr>
        <p:spPr>
          <a:xfrm>
            <a:off x="1506220" y="8446284"/>
            <a:ext cx="6091237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dirty="0">
                <a:latin typeface="Arial" charset="0"/>
                <a:ea typeface="Arial" charset="0"/>
                <a:cs typeface="Arial" charset="0"/>
              </a:rPr>
              <a:t>Надежная защита персональных данных всех, кто зарегистрирован в системе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FCFC6253-75A2-8243-81D9-5A31745A995D}"/>
              </a:ext>
            </a:extLst>
          </p:cNvPr>
          <p:cNvSpPr txBox="1">
            <a:spLocks/>
          </p:cNvSpPr>
          <p:nvPr/>
        </p:nvSpPr>
        <p:spPr>
          <a:xfrm>
            <a:off x="9145588" y="8446284"/>
            <a:ext cx="6099175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dirty="0">
                <a:latin typeface="Arial" charset="0"/>
                <a:ea typeface="Arial" charset="0"/>
                <a:cs typeface="Arial" charset="0"/>
              </a:rPr>
              <a:t>Отсутствие</a:t>
            </a:r>
            <a:br>
              <a:rPr lang="ru-RU" dirty="0">
                <a:latin typeface="Arial" charset="0"/>
                <a:ea typeface="Arial" charset="0"/>
                <a:cs typeface="Arial" charset="0"/>
              </a:rPr>
            </a:br>
            <a:r>
              <a:rPr lang="ru-RU" dirty="0">
                <a:latin typeface="Arial" charset="0"/>
                <a:ea typeface="Arial" charset="0"/>
                <a:cs typeface="Arial" charset="0"/>
              </a:rPr>
              <a:t>рекламы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CF4EB52-CB60-6549-967D-00EEC104B511}"/>
              </a:ext>
            </a:extLst>
          </p:cNvPr>
          <p:cNvSpPr txBox="1">
            <a:spLocks/>
          </p:cNvSpPr>
          <p:nvPr/>
        </p:nvSpPr>
        <p:spPr>
          <a:xfrm>
            <a:off x="16244570" y="8446284"/>
            <a:ext cx="6105525" cy="2670738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  <a:lvl2pPr marL="0" marR="0" indent="228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2pPr>
            <a:lvl3pPr marL="0" marR="0" indent="457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3pPr>
            <a:lvl4pPr marL="0" marR="0" indent="685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4pPr>
            <a:lvl5pPr marL="0" marR="0" indent="9144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5pPr>
            <a:lvl6pPr marL="0" marR="0" indent="11430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6pPr>
            <a:lvl7pPr marL="0" marR="0" indent="13716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7pPr>
            <a:lvl8pPr marL="0" marR="0" indent="16002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8pPr>
            <a:lvl9pPr marL="0" marR="0" indent="1828800" algn="l" defTabSz="825500" latinLnBrk="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6250">
                <a:ln>
                  <a:noFill/>
                </a:ln>
                <a:solidFill>
                  <a:srgbClr val="000000"/>
                </a:solidFill>
                <a:uFillTx/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9pPr>
          </a:lstStyle>
          <a:p>
            <a:pPr algn="ctr" hangingPunct="1"/>
            <a:r>
              <a:rPr lang="ru-RU" dirty="0">
                <a:latin typeface="Arial" charset="0"/>
                <a:ea typeface="Arial" charset="0"/>
                <a:cs typeface="Arial" charset="0"/>
              </a:rPr>
              <a:t>Только образовательные материалы, ничего лишнего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82938-8673-A242-A654-7DA081A7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9" y="3924437"/>
            <a:ext cx="4254498" cy="3545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3AA10-56F1-0A47-A1D6-9EFC1A418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888" y="4089111"/>
            <a:ext cx="4056888" cy="3380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AC6C9-926B-3543-98C8-831CFB694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56" y="4089111"/>
            <a:ext cx="4056888" cy="33807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1246131" y="825999"/>
            <a:ext cx="11209799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апробации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2026712" y="3232884"/>
            <a:ext cx="18155402" cy="986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19" tIns="36119" rIns="36119" bIns="36119">
            <a:spAutoFit/>
          </a:bodyPr>
          <a:lstStyle/>
          <a:p>
            <a:pPr algn="l" defTabSz="586930">
              <a:lnSpc>
                <a:spcPct val="200000"/>
              </a:lnSpc>
              <a:spcBef>
                <a:spcPts val="2100"/>
              </a:spcBef>
              <a:defRPr sz="4200" b="0" baseline="13142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78%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учителей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нравится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работать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платформе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рекомендуют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коллегам</a:t>
            </a:r>
            <a:endParaRPr sz="5500" baseline="162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86930">
              <a:lnSpc>
                <a:spcPct val="200000"/>
              </a:lnSpc>
              <a:spcBef>
                <a:spcPts val="2100"/>
              </a:spcBef>
              <a:defRPr sz="4200" b="0" baseline="13142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среднем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используют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платформу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2–3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неделю</a:t>
            </a:r>
            <a:endParaRPr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86930">
              <a:lnSpc>
                <a:spcPct val="200000"/>
              </a:lnSpc>
              <a:spcBef>
                <a:spcPts val="2100"/>
              </a:spcBef>
              <a:defRPr sz="4200" b="0" baseline="13142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выдача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endParaRPr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86930">
              <a:lnSpc>
                <a:spcPct val="200000"/>
              </a:lnSpc>
              <a:spcBef>
                <a:spcPts val="2100"/>
              </a:spcBef>
              <a:defRPr sz="4200" b="0" baseline="13142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платформе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позитивно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влияет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мотивацию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предметные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86930">
              <a:lnSpc>
                <a:spcPct val="200000"/>
              </a:lnSpc>
              <a:spcBef>
                <a:spcPts val="2100"/>
              </a:spcBef>
              <a:defRPr sz="4000" b="0" baseline="12199">
                <a:latin typeface="YS Text Regular"/>
                <a:ea typeface="YS Text Regular"/>
                <a:cs typeface="YS Text Regular"/>
                <a:sym typeface="YS Text Regular"/>
              </a:defRPr>
            </a:pPr>
            <a:endParaRPr sz="4200" b="0" baseline="1314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86930">
              <a:lnSpc>
                <a:spcPct val="150000"/>
              </a:lnSpc>
              <a:spcBef>
                <a:spcPts val="2100"/>
              </a:spcBef>
              <a:defRPr sz="4000" b="0" baseline="14399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Запущено совместное с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НИУ 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ВШЭ масштабное научное исследование влияния платформы на успехи детей. </a:t>
            </a:r>
            <a:b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2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00" dirty="0" err="1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00" dirty="0" err="1">
                <a:latin typeface="Arial" panose="020B0604020202020204" pitchFamily="34" charset="0"/>
                <a:cs typeface="Arial" panose="020B0604020202020204" pitchFamily="34" charset="0"/>
              </a:rPr>
              <a:t>будут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00" dirty="0" err="1">
                <a:latin typeface="Arial" panose="020B0604020202020204" pitchFamily="34" charset="0"/>
                <a:cs typeface="Arial" panose="020B0604020202020204" pitchFamily="34" charset="0"/>
              </a:rPr>
              <a:t>опубликованы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sz="4200" dirty="0" err="1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hape 196">
            <a:extLst>
              <a:ext uri="{FF2B5EF4-FFF2-40B4-BE49-F238E27FC236}">
                <a16:creationId xmlns:a16="http://schemas.microsoft.com/office/drawing/2014/main" id="{8175774A-76DA-D943-98C5-2A6104C57200}"/>
              </a:ext>
            </a:extLst>
          </p:cNvPr>
          <p:cNvSpPr/>
          <p:nvPr/>
        </p:nvSpPr>
        <p:spPr>
          <a:xfrm>
            <a:off x="1389762" y="3626761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196">
            <a:extLst>
              <a:ext uri="{FF2B5EF4-FFF2-40B4-BE49-F238E27FC236}">
                <a16:creationId xmlns:a16="http://schemas.microsoft.com/office/drawing/2014/main" id="{AB2E620E-21A7-9046-A1FA-F92B3B19991E}"/>
              </a:ext>
            </a:extLst>
          </p:cNvPr>
          <p:cNvSpPr/>
          <p:nvPr/>
        </p:nvSpPr>
        <p:spPr>
          <a:xfrm>
            <a:off x="1389762" y="6468271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196">
            <a:extLst>
              <a:ext uri="{FF2B5EF4-FFF2-40B4-BE49-F238E27FC236}">
                <a16:creationId xmlns:a16="http://schemas.microsoft.com/office/drawing/2014/main" id="{5FEACD37-AF7A-244C-9E6D-728C46B44FEB}"/>
              </a:ext>
            </a:extLst>
          </p:cNvPr>
          <p:cNvSpPr/>
          <p:nvPr/>
        </p:nvSpPr>
        <p:spPr>
          <a:xfrm>
            <a:off x="1389762" y="7894944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96">
            <a:extLst>
              <a:ext uri="{FF2B5EF4-FFF2-40B4-BE49-F238E27FC236}">
                <a16:creationId xmlns:a16="http://schemas.microsoft.com/office/drawing/2014/main" id="{EF0BEB01-452B-674F-ACDD-50D000F16C59}"/>
              </a:ext>
            </a:extLst>
          </p:cNvPr>
          <p:cNvSpPr/>
          <p:nvPr/>
        </p:nvSpPr>
        <p:spPr>
          <a:xfrm>
            <a:off x="1389762" y="5140995"/>
            <a:ext cx="251999" cy="251999"/>
          </a:xfrm>
          <a:prstGeom prst="ellipse">
            <a:avLst/>
          </a:prstGeom>
          <a:solidFill>
            <a:srgbClr val="006CF0"/>
          </a:solidFill>
          <a:ln w="12700">
            <a:miter lim="400000"/>
          </a:ln>
        </p:spPr>
        <p:txBody>
          <a:bodyPr lIns="0" tIns="0" rIns="0" bIns="0" anchor="b" anchorCtr="0"/>
          <a:lstStyle/>
          <a:p>
            <a:pPr defTabSz="825500">
              <a:lnSpc>
                <a:spcPts val="6000"/>
              </a:lnSpc>
              <a:spcBef>
                <a:spcPts val="3000"/>
              </a:spcBef>
            </a:pPr>
            <a:endParaRPr sz="2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1163321" y="760465"/>
            <a:ext cx="4574969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494" name="Shape 494"/>
          <p:cNvSpPr/>
          <p:nvPr/>
        </p:nvSpPr>
        <p:spPr>
          <a:xfrm>
            <a:off x="1314929" y="8109420"/>
            <a:ext cx="7212122" cy="244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0000"/>
              </a:lnSpc>
              <a:spcBef>
                <a:spcPts val="4000"/>
              </a:spcBef>
              <a:defRPr sz="3600" b="0">
                <a:solidFill>
                  <a:srgbClr val="FF2F92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Колкатаева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err="1" smtClean="0">
                <a:solidFill>
                  <a:srgbClr val="006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natalkolkataeva</a:t>
            </a:r>
            <a:r>
              <a:rPr u="sng" dirty="0" smtClean="0">
                <a:solidFill>
                  <a:srgbClr val="006C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@yandex.ru</a:t>
            </a:r>
            <a:endParaRPr u="sng" dirty="0">
              <a:solidFill>
                <a:srgbClr val="006CF0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l" defTabSz="457200">
              <a:lnSpc>
                <a:spcPct val="110000"/>
              </a:lnSpc>
              <a:spcBef>
                <a:spcPts val="4000"/>
              </a:spcBef>
              <a:defRPr sz="3600" b="0">
                <a:solidFill>
                  <a:srgbClr val="FF2F92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89068506610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2354304" y="1883520"/>
            <a:ext cx="11006217" cy="966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6000" dirty="0" err="1">
                <a:latin typeface="Arial" panose="020B0604020202020204" pitchFamily="34" charset="0"/>
                <a:cs typeface="Arial" panose="020B0604020202020204" pitchFamily="34" charset="0"/>
              </a:rPr>
              <a:t>Служба</a:t>
            </a: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0" dirty="0" err="1"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sz="6000" b="0" dirty="0">
                <a:latin typeface="Arial" panose="020B0604020202020204" pitchFamily="34" charset="0"/>
                <a:cs typeface="Arial" panose="020B0604020202020204" pitchFamily="34" charset="0"/>
              </a:rPr>
              <a:t>8 (800) 234 79 67</a:t>
            </a:r>
          </a:p>
          <a:p>
            <a:pPr algn="l">
              <a:lnSpc>
                <a:spcPct val="150000"/>
              </a:lnSpc>
            </a:pP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sz="6000" dirty="0" err="1"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sz="6000" dirty="0" err="1"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sz="6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0" dirty="0" err="1"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sz="6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sz="6000" b="0" dirty="0" err="1">
                <a:latin typeface="Arial" panose="020B0604020202020204" pitchFamily="34" charset="0"/>
                <a:cs typeface="Arial" panose="020B0604020202020204" pitchFamily="34" charset="0"/>
              </a:rPr>
              <a:t>education.yandex.ru</a:t>
            </a:r>
            <a:endParaRPr lang="en-GB" sz="6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sz="6000" b="0" dirty="0" err="1">
                <a:latin typeface="Arial" panose="020B0604020202020204" pitchFamily="34" charset="0"/>
                <a:cs typeface="Arial" panose="020B0604020202020204" pitchFamily="34" charset="0"/>
              </a:rPr>
              <a:t>info@yandex.education.ru</a:t>
            </a:r>
            <a:endParaRPr sz="6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9" y="11882065"/>
            <a:ext cx="4708044" cy="11519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40" y="3193317"/>
            <a:ext cx="3861060" cy="38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9"/>
          <p:cNvSpPr/>
          <p:nvPr/>
        </p:nvSpPr>
        <p:spPr>
          <a:xfrm>
            <a:off x="1271531" y="825999"/>
            <a:ext cx="12041757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Что делают дети в сети?</a:t>
            </a:r>
          </a:p>
        </p:txBody>
      </p:sp>
      <p:sp>
        <p:nvSpPr>
          <p:cNvPr id="3" name="Shape 220"/>
          <p:cNvSpPr/>
          <p:nvPr/>
        </p:nvSpPr>
        <p:spPr>
          <a:xfrm>
            <a:off x="2316449" y="4355681"/>
            <a:ext cx="11136920" cy="5222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dirty="0" err="1">
                <a:latin typeface="Arial" charset="0"/>
                <a:ea typeface="Arial" charset="0"/>
                <a:cs typeface="Arial" charset="0"/>
              </a:rPr>
              <a:t>Играют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dirty="0" err="1">
                <a:latin typeface="Arial" charset="0"/>
                <a:ea typeface="Arial" charset="0"/>
                <a:cs typeface="Arial" charset="0"/>
              </a:rPr>
              <a:t>Общаются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с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друзьями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dirty="0" err="1">
                <a:latin typeface="Arial" charset="0"/>
                <a:ea typeface="Arial" charset="0"/>
                <a:cs typeface="Arial" charset="0"/>
              </a:rPr>
              <a:t>Слушают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музыку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смотрят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фильмы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Bold"/>
                <a:ea typeface="YS Text Bold"/>
                <a:cs typeface="YS Text Bold"/>
                <a:sym typeface="YS Text Bold"/>
              </a:defRPr>
            </a:pPr>
            <a:r>
              <a:rPr dirty="0" err="1">
                <a:latin typeface="Arial" charset="0"/>
                <a:ea typeface="Arial" charset="0"/>
                <a:cs typeface="Arial" charset="0"/>
              </a:rPr>
              <a:t>Учатся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dirty="0" err="1">
                <a:latin typeface="Arial" charset="0"/>
                <a:ea typeface="Arial" charset="0"/>
                <a:cs typeface="Arial" charset="0"/>
              </a:rPr>
              <a:t>Читают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узнают</a:t>
            </a:r>
            <a:r>
              <a:rPr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ea typeface="Arial" charset="0"/>
                <a:cs typeface="Arial" charset="0"/>
              </a:rPr>
              <a:t>информацию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29D440FC-716E-404F-BDB2-B07B04B99C46}"/>
              </a:ext>
            </a:extLst>
          </p:cNvPr>
          <p:cNvGrpSpPr/>
          <p:nvPr/>
        </p:nvGrpSpPr>
        <p:grpSpPr>
          <a:xfrm>
            <a:off x="1372292" y="4635197"/>
            <a:ext cx="509960" cy="4811484"/>
            <a:chOff x="1372292" y="4635197"/>
            <a:chExt cx="509960" cy="4811484"/>
          </a:xfrm>
        </p:grpSpPr>
        <p:sp>
          <p:nvSpPr>
            <p:cNvPr id="5" name="Shape 196">
              <a:extLst>
                <a:ext uri="{FF2B5EF4-FFF2-40B4-BE49-F238E27FC236}">
                  <a16:creationId xmlns:a16="http://schemas.microsoft.com/office/drawing/2014/main" id="{CE304E6A-7EDC-5340-9A19-D5E162CB6065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Shape 196">
              <a:extLst>
                <a:ext uri="{FF2B5EF4-FFF2-40B4-BE49-F238E27FC236}">
                  <a16:creationId xmlns:a16="http://schemas.microsoft.com/office/drawing/2014/main" id="{B3B17B3B-4DA5-0448-8155-C1764CD9DF2D}"/>
                </a:ext>
              </a:extLst>
            </p:cNvPr>
            <p:cNvSpPr/>
            <p:nvPr/>
          </p:nvSpPr>
          <p:spPr>
            <a:xfrm>
              <a:off x="1372292" y="570338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Shape 196">
              <a:extLst>
                <a:ext uri="{FF2B5EF4-FFF2-40B4-BE49-F238E27FC236}">
                  <a16:creationId xmlns:a16="http://schemas.microsoft.com/office/drawing/2014/main" id="{D2706623-D7D7-3D46-B9E2-36457D664100}"/>
                </a:ext>
              </a:extLst>
            </p:cNvPr>
            <p:cNvSpPr/>
            <p:nvPr/>
          </p:nvSpPr>
          <p:spPr>
            <a:xfrm>
              <a:off x="1372292" y="680756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Shape 196">
              <a:extLst>
                <a:ext uri="{FF2B5EF4-FFF2-40B4-BE49-F238E27FC236}">
                  <a16:creationId xmlns:a16="http://schemas.microsoft.com/office/drawing/2014/main" id="{3A580837-D0F3-7B4C-8CE3-7E06B5E97DF2}"/>
                </a:ext>
              </a:extLst>
            </p:cNvPr>
            <p:cNvSpPr/>
            <p:nvPr/>
          </p:nvSpPr>
          <p:spPr>
            <a:xfrm>
              <a:off x="1372292" y="786566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Shape 196">
              <a:extLst>
                <a:ext uri="{FF2B5EF4-FFF2-40B4-BE49-F238E27FC236}">
                  <a16:creationId xmlns:a16="http://schemas.microsoft.com/office/drawing/2014/main" id="{0FEAFFBA-F535-DE4E-B6E7-FEE9C1DE533D}"/>
                </a:ext>
              </a:extLst>
            </p:cNvPr>
            <p:cNvSpPr/>
            <p:nvPr/>
          </p:nvSpPr>
          <p:spPr>
            <a:xfrm>
              <a:off x="1372292" y="8936720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" name="Shape 231"/>
          <p:cNvSpPr/>
          <p:nvPr/>
        </p:nvSpPr>
        <p:spPr>
          <a:xfrm>
            <a:off x="2246941" y="8431880"/>
            <a:ext cx="1796682" cy="126268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9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>
            <a:hlinkClick r:id="rId2"/>
          </p:cNvPr>
          <p:cNvSpPr/>
          <p:nvPr/>
        </p:nvSpPr>
        <p:spPr>
          <a:xfrm>
            <a:off x="1341300" y="6701760"/>
            <a:ext cx="4299253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1300212">
              <a:defRPr sz="3600" b="0" u="sng">
                <a:solidFill>
                  <a:srgbClr val="316DB6"/>
                </a:solidFill>
                <a:latin typeface="Yandex Sans Text Light"/>
                <a:ea typeface="Yandex Sans Text Light"/>
                <a:cs typeface="Yandex Sans Text Light"/>
                <a:sym typeface="Yandex Sans Text Light"/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rgbClr val="006C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education.yandex.ru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2A3F4-5DDC-4A44-8BD7-B888AF3CA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5" y="1078524"/>
            <a:ext cx="4708044" cy="1151968"/>
          </a:xfrm>
          <a:prstGeom prst="rect">
            <a:avLst/>
          </a:prstGeom>
        </p:spPr>
      </p:pic>
      <p:sp>
        <p:nvSpPr>
          <p:cNvPr id="5" name="Shape 217">
            <a:extLst>
              <a:ext uri="{FF2B5EF4-FFF2-40B4-BE49-F238E27FC236}">
                <a16:creationId xmlns:a16="http://schemas.microsoft.com/office/drawing/2014/main" id="{21100F49-FC1E-A543-89A8-498D61534747}"/>
              </a:ext>
            </a:extLst>
          </p:cNvPr>
          <p:cNvSpPr/>
          <p:nvPr/>
        </p:nvSpPr>
        <p:spPr>
          <a:xfrm>
            <a:off x="1200387" y="3540042"/>
            <a:ext cx="14630607" cy="291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defTabSz="457200">
              <a:lnSpc>
                <a:spcPct val="150000"/>
              </a:lnSpc>
              <a:defRPr sz="6000" b="0">
                <a:latin typeface="YS Text Light"/>
                <a:ea typeface="YS Text Light"/>
                <a:cs typeface="YS Text Light"/>
                <a:sym typeface="YS Text Light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Комбинация классического содержания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  <a:defRPr sz="6000" b="0">
                <a:latin typeface="YS Text Light"/>
                <a:ea typeface="YS Text Light"/>
                <a:cs typeface="YS Text Light"/>
                <a:sym typeface="YS Text Light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новых методов обучения </a:t>
            </a:r>
          </a:p>
        </p:txBody>
      </p:sp>
      <p:pic>
        <p:nvPicPr>
          <p:cNvPr id="6" name="ill_5.png">
            <a:extLst>
              <a:ext uri="{FF2B5EF4-FFF2-40B4-BE49-F238E27FC236}">
                <a16:creationId xmlns:a16="http://schemas.microsoft.com/office/drawing/2014/main" id="{3A58AD06-5D81-6A47-8366-006324A65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64563" y="5208167"/>
            <a:ext cx="12372821" cy="7584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44016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 descr="TextBox 58"/>
          <p:cNvSpPr/>
          <p:nvPr/>
        </p:nvSpPr>
        <p:spPr>
          <a:xfrm>
            <a:off x="1260206" y="5052423"/>
            <a:ext cx="10172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Поиск</a:t>
            </a:r>
          </a:p>
        </p:txBody>
      </p:sp>
      <p:pic>
        <p:nvPicPr>
          <p:cNvPr id="248" name="image104.png" descr="Рисунок 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598" y="3968550"/>
            <a:ext cx="792481" cy="792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102.png" descr="Рисунок 6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1603" y="3983780"/>
            <a:ext cx="923577" cy="92357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 descr="TextBox 62"/>
          <p:cNvSpPr/>
          <p:nvPr/>
        </p:nvSpPr>
        <p:spPr>
          <a:xfrm>
            <a:off x="8974287" y="5052423"/>
            <a:ext cx="104772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Алиса</a:t>
            </a:r>
          </a:p>
        </p:txBody>
      </p:sp>
      <p:sp>
        <p:nvSpPr>
          <p:cNvPr id="251" name="Shape 251" descr="TextBox 71"/>
          <p:cNvSpPr/>
          <p:nvPr/>
        </p:nvSpPr>
        <p:spPr>
          <a:xfrm>
            <a:off x="11607587" y="5052423"/>
            <a:ext cx="98039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Такси</a:t>
            </a:r>
          </a:p>
        </p:txBody>
      </p:sp>
      <p:pic>
        <p:nvPicPr>
          <p:cNvPr id="252" name="image105.jpeg" descr="Рисунок 7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6823" y="4017423"/>
            <a:ext cx="859715" cy="859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 descr="TextBox 95"/>
          <p:cNvSpPr/>
          <p:nvPr/>
        </p:nvSpPr>
        <p:spPr>
          <a:xfrm>
            <a:off x="14184476" y="5052423"/>
            <a:ext cx="105092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Карты</a:t>
            </a:r>
          </a:p>
        </p:txBody>
      </p:sp>
      <p:pic>
        <p:nvPicPr>
          <p:cNvPr id="254" name="image90.pdf" descr="Рисунок 10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06365" y="4017933"/>
            <a:ext cx="542576" cy="8645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88A95E-CC44-7446-A8A3-1E42DC0BE4CC}"/>
              </a:ext>
            </a:extLst>
          </p:cNvPr>
          <p:cNvGrpSpPr/>
          <p:nvPr/>
        </p:nvGrpSpPr>
        <p:grpSpPr>
          <a:xfrm>
            <a:off x="13962332" y="6882008"/>
            <a:ext cx="1714570" cy="1530519"/>
            <a:chOff x="16527106" y="6882008"/>
            <a:chExt cx="1714570" cy="1530519"/>
          </a:xfrm>
        </p:grpSpPr>
        <p:sp>
          <p:nvSpPr>
            <p:cNvPr id="255" name="Shape 255" descr="TextBox 96"/>
            <p:cNvSpPr/>
            <p:nvPr/>
          </p:nvSpPr>
          <p:spPr>
            <a:xfrm>
              <a:off x="16527106" y="7920084"/>
              <a:ext cx="1714570" cy="492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defTabSz="1828686">
                <a:defRPr sz="2600" b="0">
                  <a:latin typeface="YS Text Regular"/>
                  <a:ea typeface="YS Text Regular"/>
                  <a:cs typeface="YS Text Regular"/>
                  <a:sym typeface="YS Text Regular"/>
                </a:defRPr>
              </a:lvl1pPr>
            </a:lstStyle>
            <a:p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Навигатор</a:t>
              </a:r>
            </a:p>
          </p:txBody>
        </p:sp>
        <p:pic>
          <p:nvPicPr>
            <p:cNvPr id="256" name="image93.pdf" descr="Рисунок 10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870587" y="6882008"/>
              <a:ext cx="871961" cy="87196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57" name="Shape 257" descr="TextBox 97"/>
          <p:cNvSpPr/>
          <p:nvPr/>
        </p:nvSpPr>
        <p:spPr>
          <a:xfrm>
            <a:off x="11336256" y="7920084"/>
            <a:ext cx="17241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</a:p>
        </p:txBody>
      </p:sp>
      <p:pic>
        <p:nvPicPr>
          <p:cNvPr id="258" name="image96.pdf" descr="Рисунок 10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77771" y="6930263"/>
            <a:ext cx="739824" cy="76624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 descr="TextBox 118"/>
          <p:cNvSpPr/>
          <p:nvPr/>
        </p:nvSpPr>
        <p:spPr>
          <a:xfrm>
            <a:off x="8585948" y="7920084"/>
            <a:ext cx="182439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Музыка</a:t>
            </a:r>
          </a:p>
        </p:txBody>
      </p:sp>
      <p:pic>
        <p:nvPicPr>
          <p:cNvPr id="262" name="image92.pdf" descr="Рисунок 12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05319" y="6904656"/>
            <a:ext cx="658128" cy="774839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 descr="TextBox 127"/>
          <p:cNvSpPr/>
          <p:nvPr/>
        </p:nvSpPr>
        <p:spPr>
          <a:xfrm>
            <a:off x="3752156" y="7920084"/>
            <a:ext cx="10300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</a:p>
        </p:txBody>
      </p:sp>
      <p:pic>
        <p:nvPicPr>
          <p:cNvPr id="264" name="image80.png" descr="pasted-image.pdf"/>
          <p:cNvPicPr>
            <a:picLocks noChangeAspect="1"/>
          </p:cNvPicPr>
          <p:nvPr/>
        </p:nvPicPr>
        <p:blipFill>
          <a:blip r:embed="rId9">
            <a:extLst/>
          </a:blip>
          <a:srcRect l="4999" r="4999"/>
          <a:stretch>
            <a:fillRect/>
          </a:stretch>
        </p:blipFill>
        <p:spPr>
          <a:xfrm>
            <a:off x="3839159" y="6891445"/>
            <a:ext cx="854175" cy="71181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 descr="TextBox 129"/>
          <p:cNvSpPr/>
          <p:nvPr/>
        </p:nvSpPr>
        <p:spPr>
          <a:xfrm>
            <a:off x="3579833" y="5052423"/>
            <a:ext cx="137473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</p:txBody>
      </p:sp>
      <p:pic>
        <p:nvPicPr>
          <p:cNvPr id="266" name="image112.png" descr="Рисунок 13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11659" y="3928636"/>
            <a:ext cx="911082" cy="91108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 descr="TextBox 133"/>
          <p:cNvSpPr/>
          <p:nvPr/>
        </p:nvSpPr>
        <p:spPr>
          <a:xfrm>
            <a:off x="1165630" y="7920084"/>
            <a:ext cx="120641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Погода</a:t>
            </a:r>
          </a:p>
        </p:txBody>
      </p:sp>
      <p:pic>
        <p:nvPicPr>
          <p:cNvPr id="268" name="image100.png" descr="Рисунок 134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81298" y="6897101"/>
            <a:ext cx="775082" cy="80866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 descr="TextBox 128"/>
          <p:cNvSpPr/>
          <p:nvPr/>
        </p:nvSpPr>
        <p:spPr>
          <a:xfrm>
            <a:off x="6469729" y="5052423"/>
            <a:ext cx="8168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Диск</a:t>
            </a:r>
          </a:p>
        </p:txBody>
      </p:sp>
      <p:pic>
        <p:nvPicPr>
          <p:cNvPr id="270" name="image98.png" descr="Рисунок 135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363652" y="4006532"/>
            <a:ext cx="1090296" cy="83734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 descr="TextBox 145"/>
          <p:cNvSpPr/>
          <p:nvPr/>
        </p:nvSpPr>
        <p:spPr>
          <a:xfrm>
            <a:off x="6435311" y="7920084"/>
            <a:ext cx="84093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Дзен</a:t>
            </a:r>
          </a:p>
        </p:txBody>
      </p:sp>
      <p:pic>
        <p:nvPicPr>
          <p:cNvPr id="272" name="image113.png" descr="Изображение 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450669" y="6914213"/>
            <a:ext cx="810219" cy="81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74.jpeg" descr="Рисунок 152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6938882" y="3999866"/>
            <a:ext cx="774291" cy="77429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 descr="TextBox 112"/>
          <p:cNvSpPr/>
          <p:nvPr/>
        </p:nvSpPr>
        <p:spPr>
          <a:xfrm>
            <a:off x="16831911" y="5052423"/>
            <a:ext cx="105413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1828686">
              <a:defRPr sz="26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Драйв</a:t>
            </a:r>
          </a:p>
        </p:txBody>
      </p:sp>
      <p:sp>
        <p:nvSpPr>
          <p:cNvPr id="275" name="Shape 275"/>
          <p:cNvSpPr/>
          <p:nvPr/>
        </p:nvSpPr>
        <p:spPr>
          <a:xfrm>
            <a:off x="1271531" y="838699"/>
            <a:ext cx="14250695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Продукты и сервисы Яндекса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 flipV="1">
            <a:off x="3461656" y="5987004"/>
            <a:ext cx="1" cy="1354771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438070" y="5301939"/>
            <a:ext cx="3990020" cy="1306007"/>
          </a:xfrm>
          <a:prstGeom prst="roundRect">
            <a:avLst>
              <a:gd name="adj" fmla="val 12512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ts val="36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Школа анализа</a:t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279" name="Shape 279"/>
          <p:cNvSpPr/>
          <p:nvPr/>
        </p:nvSpPr>
        <p:spPr>
          <a:xfrm flipV="1">
            <a:off x="21030468" y="7917740"/>
            <a:ext cx="1" cy="1421152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-263902" y="7495968"/>
            <a:ext cx="24077646" cy="1"/>
          </a:xfrm>
          <a:prstGeom prst="line">
            <a:avLst/>
          </a:prstGeom>
          <a:ln w="38100">
            <a:solidFill>
              <a:srgbClr val="F5D328"/>
            </a:solidFill>
            <a:miter lim="400000"/>
            <a:tailEnd type="arrow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Shape 281"/>
          <p:cNvSpPr/>
          <p:nvPr/>
        </p:nvSpPr>
        <p:spPr>
          <a:xfrm flipV="1">
            <a:off x="5949624" y="7872419"/>
            <a:ext cx="1" cy="2573566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Shape 282"/>
          <p:cNvSpPr/>
          <p:nvPr/>
        </p:nvSpPr>
        <p:spPr>
          <a:xfrm flipV="1">
            <a:off x="8463099" y="5987004"/>
            <a:ext cx="1" cy="1354771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Shape 283"/>
          <p:cNvSpPr/>
          <p:nvPr/>
        </p:nvSpPr>
        <p:spPr>
          <a:xfrm flipV="1">
            <a:off x="10976573" y="7761309"/>
            <a:ext cx="1" cy="2203149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Shape 284"/>
          <p:cNvSpPr/>
          <p:nvPr/>
        </p:nvSpPr>
        <p:spPr>
          <a:xfrm flipV="1">
            <a:off x="13490045" y="4633447"/>
            <a:ext cx="1" cy="2708328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Shape 285"/>
          <p:cNvSpPr/>
          <p:nvPr/>
        </p:nvSpPr>
        <p:spPr>
          <a:xfrm flipV="1">
            <a:off x="16003521" y="7818833"/>
            <a:ext cx="1" cy="1421153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Shape 286"/>
          <p:cNvSpPr/>
          <p:nvPr/>
        </p:nvSpPr>
        <p:spPr>
          <a:xfrm flipV="1">
            <a:off x="18516993" y="5987004"/>
            <a:ext cx="1" cy="1354771"/>
          </a:xfrm>
          <a:prstGeom prst="line">
            <a:avLst/>
          </a:prstGeom>
          <a:ln w="38100">
            <a:solidFill>
              <a:srgbClr val="F5D32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lnSpc>
                <a:spcPts val="6000"/>
              </a:lnSpc>
              <a:spcBef>
                <a:spcPts val="3000"/>
              </a:spcBef>
              <a:defRPr sz="4800" b="0" baseline="625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2497117" y="7057954"/>
            <a:ext cx="1878069" cy="870499"/>
          </a:xfrm>
          <a:prstGeom prst="roundRect">
            <a:avLst>
              <a:gd name="adj" fmla="val 19454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28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288" name="Shape 288"/>
          <p:cNvSpPr/>
          <p:nvPr/>
        </p:nvSpPr>
        <p:spPr>
          <a:xfrm>
            <a:off x="5010593" y="7052304"/>
            <a:ext cx="1878068" cy="876301"/>
          </a:xfrm>
          <a:prstGeom prst="roundRect">
            <a:avLst>
              <a:gd name="adj" fmla="val 19325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289" name="Shape 289"/>
          <p:cNvSpPr/>
          <p:nvPr/>
        </p:nvSpPr>
        <p:spPr>
          <a:xfrm>
            <a:off x="7524065" y="7057955"/>
            <a:ext cx="1878068" cy="876301"/>
          </a:xfrm>
          <a:prstGeom prst="roundRect">
            <a:avLst>
              <a:gd name="adj" fmla="val 19325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90" name="Shape 290"/>
          <p:cNvSpPr/>
          <p:nvPr/>
        </p:nvSpPr>
        <p:spPr>
          <a:xfrm>
            <a:off x="10037539" y="7056918"/>
            <a:ext cx="1878068" cy="867072"/>
          </a:xfrm>
          <a:prstGeom prst="roundRect">
            <a:avLst>
              <a:gd name="adj" fmla="val 19531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91" name="Shape 291"/>
          <p:cNvSpPr/>
          <p:nvPr/>
        </p:nvSpPr>
        <p:spPr>
          <a:xfrm>
            <a:off x="12551012" y="7057954"/>
            <a:ext cx="1878068" cy="876301"/>
          </a:xfrm>
          <a:prstGeom prst="roundRect">
            <a:avLst>
              <a:gd name="adj" fmla="val 19325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92" name="Shape 292"/>
          <p:cNvSpPr/>
          <p:nvPr/>
        </p:nvSpPr>
        <p:spPr>
          <a:xfrm>
            <a:off x="15064486" y="7046928"/>
            <a:ext cx="1878068" cy="877063"/>
          </a:xfrm>
          <a:prstGeom prst="roundRect">
            <a:avLst>
              <a:gd name="adj" fmla="val 19308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93" name="Shape 293"/>
          <p:cNvSpPr/>
          <p:nvPr/>
        </p:nvSpPr>
        <p:spPr>
          <a:xfrm>
            <a:off x="17577959" y="7060965"/>
            <a:ext cx="1878068" cy="873291"/>
          </a:xfrm>
          <a:prstGeom prst="roundRect">
            <a:avLst>
              <a:gd name="adj" fmla="val 19392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94" name="Shape 294"/>
          <p:cNvSpPr/>
          <p:nvPr/>
        </p:nvSpPr>
        <p:spPr>
          <a:xfrm>
            <a:off x="6331032" y="5299200"/>
            <a:ext cx="4274199" cy="1311485"/>
          </a:xfrm>
          <a:prstGeom prst="roundRect">
            <a:avLst>
              <a:gd name="adj" fmla="val 12460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Школа разработки интерфейсов</a:t>
            </a:r>
          </a:p>
        </p:txBody>
      </p:sp>
      <p:sp>
        <p:nvSpPr>
          <p:cNvPr id="295" name="Shape 295"/>
          <p:cNvSpPr/>
          <p:nvPr/>
        </p:nvSpPr>
        <p:spPr>
          <a:xfrm>
            <a:off x="11355303" y="5302355"/>
            <a:ext cx="4274200" cy="1305176"/>
          </a:xfrm>
          <a:prstGeom prst="roundRect">
            <a:avLst>
              <a:gd name="adj" fmla="val 12726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Массовые открытые</a:t>
            </a:r>
          </a:p>
          <a:p>
            <a:pPr defTabSz="825500">
              <a:lnSpc>
                <a:spcPct val="100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</a:p>
        </p:txBody>
      </p:sp>
      <p:sp>
        <p:nvSpPr>
          <p:cNvPr id="296" name="Shape 296"/>
          <p:cNvSpPr/>
          <p:nvPr/>
        </p:nvSpPr>
        <p:spPr>
          <a:xfrm>
            <a:off x="11352946" y="3566743"/>
            <a:ext cx="4274200" cy="1306006"/>
          </a:xfrm>
          <a:prstGeom prst="roundRect">
            <a:avLst>
              <a:gd name="adj" fmla="val 12512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Школа дизайна</a:t>
            </a:r>
          </a:p>
        </p:txBody>
      </p:sp>
      <p:sp>
        <p:nvSpPr>
          <p:cNvPr id="297" name="Shape 297"/>
          <p:cNvSpPr/>
          <p:nvPr/>
        </p:nvSpPr>
        <p:spPr>
          <a:xfrm>
            <a:off x="16392275" y="5293949"/>
            <a:ext cx="4274200" cy="1300881"/>
          </a:xfrm>
          <a:prstGeom prst="roundRect">
            <a:avLst>
              <a:gd name="adj" fmla="val 12561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"/>
              </a:lnSpc>
              <a:spcBef>
                <a:spcPts val="3200"/>
              </a:spcBef>
              <a:defRPr sz="300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</a:p>
        </p:txBody>
      </p:sp>
      <p:sp>
        <p:nvSpPr>
          <p:cNvPr id="298" name="Shape 298"/>
          <p:cNvSpPr/>
          <p:nvPr/>
        </p:nvSpPr>
        <p:spPr>
          <a:xfrm>
            <a:off x="3820890" y="8370707"/>
            <a:ext cx="4274200" cy="1354771"/>
          </a:xfrm>
          <a:prstGeom prst="roundRect">
            <a:avLst>
              <a:gd name="adj" fmla="val 12062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Школа менеджеров</a:t>
            </a:r>
          </a:p>
        </p:txBody>
      </p:sp>
      <p:sp>
        <p:nvSpPr>
          <p:cNvPr id="299" name="Shape 299"/>
          <p:cNvSpPr/>
          <p:nvPr/>
        </p:nvSpPr>
        <p:spPr>
          <a:xfrm>
            <a:off x="8839792" y="8370707"/>
            <a:ext cx="4274200" cy="1959009"/>
          </a:xfrm>
          <a:prstGeom prst="roundRect">
            <a:avLst>
              <a:gd name="adj" fmla="val 8341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0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Факультет компьютерных            наук НИУ ВШЭ</a:t>
            </a:r>
          </a:p>
        </p:txBody>
      </p:sp>
      <p:sp>
        <p:nvSpPr>
          <p:cNvPr id="300" name="Shape 300"/>
          <p:cNvSpPr/>
          <p:nvPr/>
        </p:nvSpPr>
        <p:spPr>
          <a:xfrm>
            <a:off x="13874887" y="8379670"/>
            <a:ext cx="4274200" cy="1336845"/>
          </a:xfrm>
          <a:prstGeom prst="roundRect">
            <a:avLst>
              <a:gd name="adj" fmla="val 12223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Яндекс.Лицей</a:t>
            </a:r>
          </a:p>
        </p:txBody>
      </p:sp>
      <p:sp>
        <p:nvSpPr>
          <p:cNvPr id="301" name="Shape 301"/>
          <p:cNvSpPr/>
          <p:nvPr/>
        </p:nvSpPr>
        <p:spPr>
          <a:xfrm>
            <a:off x="20091434" y="7056918"/>
            <a:ext cx="1878068" cy="875164"/>
          </a:xfrm>
          <a:prstGeom prst="roundRect">
            <a:avLst>
              <a:gd name="adj" fmla="val 19350"/>
            </a:avLst>
          </a:prstGeom>
          <a:solidFill>
            <a:srgbClr val="FFFFFF"/>
          </a:solidFill>
          <a:ln w="38100">
            <a:solidFill>
              <a:srgbClr val="F5D32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5400"/>
              </a:lnSpc>
              <a:spcBef>
                <a:spcPts val="3000"/>
              </a:spcBef>
              <a:defRPr sz="4000" b="0" baseline="75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02" name="Shape 302"/>
          <p:cNvSpPr/>
          <p:nvPr/>
        </p:nvSpPr>
        <p:spPr>
          <a:xfrm>
            <a:off x="18893370" y="8379670"/>
            <a:ext cx="4274200" cy="1336845"/>
          </a:xfrm>
          <a:prstGeom prst="roundRect">
            <a:avLst>
              <a:gd name="adj" fmla="val 12223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2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Школа анализа      данных в Израиле</a:t>
            </a:r>
          </a:p>
        </p:txBody>
      </p:sp>
      <p:sp>
        <p:nvSpPr>
          <p:cNvPr id="303" name="Shape 303"/>
          <p:cNvSpPr/>
          <p:nvPr/>
        </p:nvSpPr>
        <p:spPr>
          <a:xfrm>
            <a:off x="3812525" y="10149137"/>
            <a:ext cx="4274200" cy="1959009"/>
          </a:xfrm>
          <a:prstGeom prst="roundRect">
            <a:avLst>
              <a:gd name="adj" fmla="val 8341"/>
            </a:avLst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ts val="3600"/>
              </a:lnSpc>
              <a:spcBef>
                <a:spcPts val="3000"/>
              </a:spcBef>
              <a:defRPr sz="3000" b="0" baseline="10000">
                <a:latin typeface="Yandex Sans Text Light"/>
                <a:ea typeface="Yandex Sans Text Light"/>
                <a:cs typeface="Yandex Sans Text Light"/>
                <a:sym typeface="Yandex Sans Text Light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Курсы   информационных технологий </a:t>
            </a:r>
          </a:p>
        </p:txBody>
      </p:sp>
      <p:sp>
        <p:nvSpPr>
          <p:cNvPr id="304" name="Shape 304"/>
          <p:cNvSpPr/>
          <p:nvPr/>
        </p:nvSpPr>
        <p:spPr>
          <a:xfrm>
            <a:off x="1271531" y="838699"/>
            <a:ext cx="17376551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Яндекса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01658D-A411-A340-A0EA-640B4D078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468351"/>
            <a:ext cx="23590807" cy="127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8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5B4D1-DAD5-9E43-AC93-254F12ED6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53" y="3320621"/>
            <a:ext cx="6451600" cy="7483856"/>
          </a:xfrm>
          <a:prstGeom prst="rect">
            <a:avLst/>
          </a:prstGeom>
        </p:spPr>
      </p:pic>
      <p:sp>
        <p:nvSpPr>
          <p:cNvPr id="12" name="Shape 304">
            <a:extLst>
              <a:ext uri="{FF2B5EF4-FFF2-40B4-BE49-F238E27FC236}">
                <a16:creationId xmlns:a16="http://schemas.microsoft.com/office/drawing/2014/main" id="{6CA12EE9-34B6-4944-98BA-D314DD65D072}"/>
              </a:ext>
            </a:extLst>
          </p:cNvPr>
          <p:cNvSpPr/>
          <p:nvPr/>
        </p:nvSpPr>
        <p:spPr>
          <a:xfrm>
            <a:off x="1271531" y="838699"/>
            <a:ext cx="10663174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Инструменты учителя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73752-A192-8445-B1A2-1F775C63496B}"/>
              </a:ext>
            </a:extLst>
          </p:cNvPr>
          <p:cNvGrpSpPr/>
          <p:nvPr/>
        </p:nvGrpSpPr>
        <p:grpSpPr>
          <a:xfrm>
            <a:off x="1372292" y="4635197"/>
            <a:ext cx="509960" cy="4811484"/>
            <a:chOff x="1372292" y="4635197"/>
            <a:chExt cx="509960" cy="4811484"/>
          </a:xfrm>
        </p:grpSpPr>
        <p:sp>
          <p:nvSpPr>
            <p:cNvPr id="15" name="Shape 196">
              <a:extLst>
                <a:ext uri="{FF2B5EF4-FFF2-40B4-BE49-F238E27FC236}">
                  <a16:creationId xmlns:a16="http://schemas.microsoft.com/office/drawing/2014/main" id="{7971DCBE-EA1B-3D4B-B515-1DB6DA9CC606}"/>
                </a:ext>
              </a:extLst>
            </p:cNvPr>
            <p:cNvSpPr/>
            <p:nvPr/>
          </p:nvSpPr>
          <p:spPr>
            <a:xfrm>
              <a:off x="1372292" y="463519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Shape 196">
              <a:extLst>
                <a:ext uri="{FF2B5EF4-FFF2-40B4-BE49-F238E27FC236}">
                  <a16:creationId xmlns:a16="http://schemas.microsoft.com/office/drawing/2014/main" id="{50076333-45D0-0D48-B69D-F6A261F086DA}"/>
                </a:ext>
              </a:extLst>
            </p:cNvPr>
            <p:cNvSpPr/>
            <p:nvPr/>
          </p:nvSpPr>
          <p:spPr>
            <a:xfrm>
              <a:off x="1372292" y="5703387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Shape 196">
              <a:extLst>
                <a:ext uri="{FF2B5EF4-FFF2-40B4-BE49-F238E27FC236}">
                  <a16:creationId xmlns:a16="http://schemas.microsoft.com/office/drawing/2014/main" id="{F06DF23B-0E6A-2B47-97F8-6F79F0D1DE16}"/>
                </a:ext>
              </a:extLst>
            </p:cNvPr>
            <p:cNvSpPr/>
            <p:nvPr/>
          </p:nvSpPr>
          <p:spPr>
            <a:xfrm>
              <a:off x="1372292" y="6807569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Shape 196">
              <a:extLst>
                <a:ext uri="{FF2B5EF4-FFF2-40B4-BE49-F238E27FC236}">
                  <a16:creationId xmlns:a16="http://schemas.microsoft.com/office/drawing/2014/main" id="{CB435C2B-A002-024A-A5DF-2AC117D06B45}"/>
                </a:ext>
              </a:extLst>
            </p:cNvPr>
            <p:cNvSpPr/>
            <p:nvPr/>
          </p:nvSpPr>
          <p:spPr>
            <a:xfrm>
              <a:off x="1372292" y="7865668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78DE1DE9-B55D-6B4A-88C9-C3D2CF455F43}"/>
                </a:ext>
              </a:extLst>
            </p:cNvPr>
            <p:cNvSpPr/>
            <p:nvPr/>
          </p:nvSpPr>
          <p:spPr>
            <a:xfrm>
              <a:off x="1372292" y="8936720"/>
              <a:ext cx="509960" cy="509961"/>
            </a:xfrm>
            <a:prstGeom prst="ellipse">
              <a:avLst/>
            </a:prstGeom>
            <a:solidFill>
              <a:srgbClr val="006CF0"/>
            </a:solidFill>
            <a:ln w="12700">
              <a:miter lim="400000"/>
            </a:ln>
          </p:spPr>
          <p:txBody>
            <a:bodyPr lIns="0" tIns="0" rIns="0" bIns="0" anchor="b" anchorCtr="0"/>
            <a:lstStyle/>
            <a:p>
              <a:pPr defTabSz="825500">
                <a:lnSpc>
                  <a:spcPts val="6000"/>
                </a:lnSpc>
                <a:spcBef>
                  <a:spcPts val="3000"/>
                </a:spcBef>
              </a:pPr>
              <a:r>
                <a:rPr lang="en-GB" sz="25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25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Shape 220">
            <a:extLst>
              <a:ext uri="{FF2B5EF4-FFF2-40B4-BE49-F238E27FC236}">
                <a16:creationId xmlns:a16="http://schemas.microsoft.com/office/drawing/2014/main" id="{5CF17EB3-6F41-6B42-A822-775F0A749DBF}"/>
              </a:ext>
            </a:extLst>
          </p:cNvPr>
          <p:cNvSpPr/>
          <p:nvPr/>
        </p:nvSpPr>
        <p:spPr>
          <a:xfrm>
            <a:off x="2316449" y="4355681"/>
            <a:ext cx="11136920" cy="6053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Учебник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Рабочая тетрадь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Дополнительные методические материалы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Bold"/>
                <a:ea typeface="YS Text Bold"/>
                <a:cs typeface="YS Text Bold"/>
                <a:sym typeface="YS Text Bold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Наглядные пособия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ct val="150000"/>
              </a:lnSpc>
              <a:spcBef>
                <a:spcPts val="2000"/>
              </a:spcBef>
              <a:defRPr sz="3600" b="0">
                <a:latin typeface="YS Text Regular"/>
                <a:ea typeface="YS Text Regular"/>
                <a:cs typeface="YS Text Regular"/>
                <a:sym typeface="YS Text Regular"/>
              </a:defRPr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Цифровые образовательные ресурсы (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Яндекс.Учебник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 и другие)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549964" y="5345385"/>
            <a:ext cx="13284085" cy="139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lnSpc>
                <a:spcPct val="110000"/>
              </a:lnSpc>
              <a:defRPr sz="8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22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1382628" y="10404452"/>
            <a:ext cx="21172572" cy="172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4000" b="0">
                <a:latin typeface="YS Text Regular"/>
                <a:ea typeface="YS Text Regular"/>
                <a:cs typeface="YS Text Regular"/>
                <a:sym typeface="YS Text Regular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Предметные курсы разработаны на основе примерных программ по учебным предметам и соответствуют ФГОС начального общего образования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DF777D-EBCD-A444-8AAA-7AA68D86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23" y="818209"/>
            <a:ext cx="5470734" cy="1338584"/>
          </a:xfrm>
          <a:prstGeom prst="rect">
            <a:avLst/>
          </a:prstGeom>
        </p:spPr>
      </p:pic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5AAB5CB6-AD8C-F64E-BEE5-81D94908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2" y="3042000"/>
            <a:ext cx="22428200" cy="5753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608</Words>
  <Application>Microsoft Office PowerPoint</Application>
  <PresentationFormat>Произвольный</PresentationFormat>
  <Paragraphs>284</Paragraphs>
  <Slides>30</Slides>
  <Notes>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Helvetica Neue</vt:lpstr>
      <vt:lpstr>Yandex Sans Text Light</vt:lpstr>
      <vt:lpstr>YS Text Bold</vt:lpstr>
      <vt:lpstr>YS Text Light</vt:lpstr>
      <vt:lpstr>YS Text Regular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Синюк Оксана Александровна</cp:lastModifiedBy>
  <cp:revision>192</cp:revision>
  <cp:lastPrinted>2018-10-18T14:59:36Z</cp:lastPrinted>
  <dcterms:modified xsi:type="dcterms:W3CDTF">2020-03-27T11:54:33Z</dcterms:modified>
</cp:coreProperties>
</file>