
<file path=[Content_Types].xml><?xml version="1.0" encoding="utf-8"?>
<Types xmlns="http://schemas.openxmlformats.org/package/2006/content-types">
  <Default Extension="png" ContentType="image/png"/>
  <Default Extension="JPE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80" r:id="rId2"/>
    <p:sldId id="282" r:id="rId3"/>
    <p:sldId id="300" r:id="rId4"/>
    <p:sldId id="301" r:id="rId5"/>
    <p:sldId id="303" r:id="rId6"/>
    <p:sldId id="305" r:id="rId7"/>
    <p:sldId id="306" r:id="rId8"/>
    <p:sldId id="304" r:id="rId9"/>
    <p:sldId id="295" r:id="rId10"/>
    <p:sldId id="296" r:id="rId11"/>
    <p:sldId id="297" r:id="rId12"/>
    <p:sldId id="298" r:id="rId13"/>
    <p:sldId id="281" r:id="rId14"/>
    <p:sldId id="287" r:id="rId15"/>
    <p:sldId id="288" r:id="rId16"/>
    <p:sldId id="289" r:id="rId17"/>
    <p:sldId id="291" r:id="rId18"/>
    <p:sldId id="293" r:id="rId19"/>
    <p:sldId id="286" r:id="rId20"/>
    <p:sldId id="283" r:id="rId21"/>
    <p:sldId id="294" r:id="rId22"/>
    <p:sldId id="292" r:id="rId23"/>
    <p:sldId id="290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chuk.ys\YandexDisk-yussavchuk\_&#1060;&#1053;&#1060;&#1056;&#1054;\&#1045;&#1082;&#1089;&#1077;&#1083;&#1100;&#1082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358793445888507E-2"/>
          <c:y val="0.15952800242518325"/>
          <c:w val="0.97282413108222987"/>
          <c:h val="0.73624380099693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показатель кассового исполнения, 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марта 2020 года</c:v>
                </c:pt>
                <c:pt idx="1">
                  <c:v>1 апреля 2020 года</c:v>
                </c:pt>
                <c:pt idx="2">
                  <c:v>1 мая 2020 года</c:v>
                </c:pt>
                <c:pt idx="3">
                  <c:v>1 июня 2020 года</c:v>
                </c:pt>
                <c:pt idx="4">
                  <c:v>1 июля 2020 года</c:v>
                </c:pt>
                <c:pt idx="5">
                  <c:v>1 августа 2020 года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0.01</c:v>
                </c:pt>
                <c:pt idx="1">
                  <c:v>3.5999999999999997E-2</c:v>
                </c:pt>
                <c:pt idx="2">
                  <c:v>5.8999999999999997E-2</c:v>
                </c:pt>
                <c:pt idx="3">
                  <c:v>0.10299999999999999</c:v>
                </c:pt>
                <c:pt idx="4">
                  <c:v>0.19600000000000001</c:v>
                </c:pt>
                <c:pt idx="5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5B-4306-AE15-BB3F195AB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2695920"/>
        <c:axId val="302694672"/>
      </c:barChart>
      <c:catAx>
        <c:axId val="3026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2694672"/>
        <c:crosses val="autoZero"/>
        <c:auto val="1"/>
        <c:lblAlgn val="ctr"/>
        <c:lblOffset val="100"/>
        <c:noMultiLvlLbl val="0"/>
      </c:catAx>
      <c:valAx>
        <c:axId val="30269467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026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700"/>
            <a:ext cx="343904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1FAC9D-E23D-4B6A-9C10-E8A35DDFE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4836"/>
          <a:stretch/>
        </p:blipFill>
        <p:spPr>
          <a:xfrm>
            <a:off x="10690412" y="287964"/>
            <a:ext cx="1228038" cy="994736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A0D7784-A034-41CB-876F-F1CB1F3A808C}"/>
              </a:ext>
            </a:extLst>
          </p:cNvPr>
          <p:cNvGrpSpPr/>
          <p:nvPr userDrawn="1"/>
        </p:nvGrpSpPr>
        <p:grpSpPr>
          <a:xfrm>
            <a:off x="183686" y="5945860"/>
            <a:ext cx="1853697" cy="824159"/>
            <a:chOff x="8426160" y="287964"/>
            <a:chExt cx="2237358" cy="99473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A2A0C144-336B-404F-938E-EF394C1B31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35934"/>
            <a:stretch/>
          </p:blipFill>
          <p:spPr>
            <a:xfrm>
              <a:off x="8426160" y="287964"/>
              <a:ext cx="2237358" cy="994736"/>
            </a:xfrm>
            <a:prstGeom prst="rect">
              <a:avLst/>
            </a:prstGeom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8C1C037E-EEC9-46F5-978E-6295CE2736B0}"/>
                </a:ext>
              </a:extLst>
            </p:cNvPr>
            <p:cNvSpPr/>
            <p:nvPr userDrawn="1"/>
          </p:nvSpPr>
          <p:spPr>
            <a:xfrm>
              <a:off x="9720197" y="1077238"/>
              <a:ext cx="776614" cy="20546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ropotina.aa@fnfro.ru" TargetMode="External"/><Relationship Id="rId2" Type="http://schemas.openxmlformats.org/officeDocument/2006/relationships/hyperlink" Target="https://forms.yandex.ru/u/5f2807ae3fcf506b72f39d17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ropotina.ms@fnfro.r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hyperlink" Target="https://vk.com/public19655406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.me/tochkarosta_official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365125"/>
            <a:ext cx="8519391" cy="1343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 августа в 10:00 (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мск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 рабочий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вебинар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на площадке: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https://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web.roskvantorium.ru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комнате «Точка роста»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Повестка: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 порядке организации и проведении образовательных сессий для учителей Центров «Точка роста» в очном формате в 2020 году.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редложениях в программу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II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Всероссийского форума Центров «Точка роста».</a:t>
            </a:r>
          </a:p>
          <a:p>
            <a:pPr marL="457200" indent="-457200">
              <a:lnSpc>
                <a:spcPct val="120000"/>
              </a:lnSpc>
              <a:buFont typeface="Arial"/>
              <a:buAutoNum type="arabicPeriod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исполнении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контрольных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точек мероприятий дорожной карты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 августе 2020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года.</a:t>
            </a:r>
          </a:p>
          <a:p>
            <a:pPr marL="457200" indent="-457200">
              <a:lnSpc>
                <a:spcPct val="120000"/>
              </a:lnSpc>
              <a:buFont typeface="Arial"/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 текущем статусе кассового исполнения субсидий федерального бюджета мероприятий национального проекта «Образование».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buFont typeface="Arial"/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Об информационном сопровождении деятельности Центров «Точка роста» в федеральных социальных сетях.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buFont typeface="Arial"/>
              <a:buAutoNum type="arabicPeriod"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038CCFB-602C-4E13-B4D7-F286C83878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04903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365125"/>
            <a:ext cx="8519391" cy="134360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Предложения по программе форума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9945" y="1585480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Целевые аудитории: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Региональные координаторы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Руководители Центров «Точка роста»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Педагоги-организаторы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Педагоги по предмету «Технология»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Педагоги по предмету «ОБЖ»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Педагоги по предмету «Информатика»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Педагоги дополнительного образования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038CCFB-602C-4E13-B4D7-F286C83878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2927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365125"/>
            <a:ext cx="8519391" cy="13436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Сроки предоставления предложений, контакты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Сроки предоставления предложений: до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14 августа 2020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г.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Форма для заполнения: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>
                <a:hlinkClick r:id="rId2"/>
              </a:rPr>
              <a:t>https://forms.yandex.ru/u/5f2807ae3fcf506b72f39d17</a:t>
            </a:r>
            <a:r>
              <a:rPr lang="en-US" sz="2800" dirty="0" smtClean="0">
                <a:hlinkClick r:id="rId2"/>
              </a:rPr>
              <a:t>/</a:t>
            </a:r>
            <a:endParaRPr lang="ru-RU" sz="28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Контактная информация: 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Анастасия Кропотина </a:t>
            </a:r>
            <a:r>
              <a:rPr lang="en-US" sz="2000" dirty="0" smtClean="0">
                <a:hlinkClick r:id="rId3"/>
              </a:rPr>
              <a:t>kropotina.aa@fnfro.ru</a:t>
            </a:r>
            <a:endParaRPr lang="en-US" sz="20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endParaRPr lang="ru-RU" sz="2800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038CCFB-602C-4E13-B4D7-F286C83878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6719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572" y="1616364"/>
            <a:ext cx="9867901" cy="312189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Об исполнении контрольных точек мероприятий дорожной карты в августе 2020 года.</a:t>
            </a:r>
          </a:p>
        </p:txBody>
      </p:sp>
    </p:spTree>
    <p:extLst>
      <p:ext uri="{BB962C8B-B14F-4D97-AF65-F5344CB8AC3E}">
        <p14:creationId xmlns:p14="http://schemas.microsoft.com/office/powerpoint/2010/main" val="92288258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18" y="427886"/>
            <a:ext cx="9421090" cy="1460500"/>
          </a:xfrm>
        </p:spPr>
        <p:txBody>
          <a:bodyPr>
            <a:normAutofit/>
          </a:bodyPr>
          <a:lstStyle/>
          <a:p>
            <a:pPr defTabSz="844083" hangingPunct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100" kern="1200" dirty="0" smtClean="0">
                <a:solidFill>
                  <a:srgbClr val="375075"/>
                </a:solidFill>
                <a:latin typeface="+mn-lt"/>
                <a:ea typeface="+mn-ea"/>
                <a:cs typeface="+mn-cs"/>
                <a:sym typeface="Calibri"/>
              </a:rPr>
              <a:t>Низкое </a:t>
            </a:r>
            <a:r>
              <a:rPr lang="ru-RU" sz="3100" kern="1200" dirty="0">
                <a:solidFill>
                  <a:srgbClr val="375075"/>
                </a:solidFill>
                <a:latin typeface="+mn-lt"/>
                <a:ea typeface="+mn-ea"/>
                <a:cs typeface="+mn-cs"/>
                <a:sym typeface="Calibri"/>
              </a:rPr>
              <a:t>исполнение контрольных точек </a:t>
            </a:r>
            <a:r>
              <a:rPr lang="ru-RU" sz="3100" kern="1200" dirty="0" smtClean="0">
                <a:solidFill>
                  <a:srgbClr val="375075"/>
                </a:solidFill>
                <a:latin typeface="+mn-lt"/>
                <a:ea typeface="+mn-ea"/>
                <a:cs typeface="+mn-cs"/>
                <a:sym typeface="Calibri"/>
              </a:rPr>
              <a:t/>
            </a:r>
            <a:br>
              <a:rPr lang="ru-RU" sz="3100" kern="1200" dirty="0" smtClean="0">
                <a:solidFill>
                  <a:srgbClr val="375075"/>
                </a:solidFill>
                <a:latin typeface="+mn-lt"/>
                <a:ea typeface="+mn-ea"/>
                <a:cs typeface="+mn-cs"/>
                <a:sym typeface="Calibri"/>
              </a:rPr>
            </a:br>
            <a:r>
              <a:rPr lang="ru-RU" sz="3100" kern="1200" dirty="0" smtClean="0">
                <a:solidFill>
                  <a:srgbClr val="375075"/>
                </a:solidFill>
                <a:latin typeface="+mn-lt"/>
                <a:ea typeface="+mn-ea"/>
                <a:cs typeface="+mn-cs"/>
                <a:sym typeface="Calibri"/>
              </a:rPr>
              <a:t>в </a:t>
            </a:r>
            <a:r>
              <a:rPr lang="ru-RU" sz="3100" kern="1200" dirty="0">
                <a:solidFill>
                  <a:srgbClr val="375075"/>
                </a:solidFill>
                <a:latin typeface="+mn-lt"/>
                <a:ea typeface="+mn-ea"/>
                <a:cs typeface="+mn-cs"/>
                <a:sym typeface="Calibri"/>
              </a:rPr>
              <a:t>модуле «Дорожные карты» на 03.08.2020г.</a:t>
            </a:r>
            <a:r>
              <a:rPr lang="en-US" sz="3100" kern="1200" dirty="0">
                <a:solidFill>
                  <a:srgbClr val="375075"/>
                </a:solidFill>
                <a:latin typeface="+mn-lt"/>
                <a:ea typeface="+mn-ea"/>
                <a:cs typeface="+mn-cs"/>
                <a:sym typeface="Calibri"/>
              </a:rPr>
              <a:t/>
            </a:r>
            <a:br>
              <a:rPr lang="en-US" sz="3100" kern="1200" dirty="0">
                <a:solidFill>
                  <a:srgbClr val="375075"/>
                </a:solidFill>
                <a:latin typeface="+mn-lt"/>
                <a:ea typeface="+mn-ea"/>
                <a:cs typeface="+mn-cs"/>
                <a:sym typeface="Calibri"/>
              </a:rPr>
            </a:br>
            <a:endParaRPr lang="ru-RU" sz="3100" kern="1200" dirty="0">
              <a:solidFill>
                <a:srgbClr val="375075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40508" y="2013528"/>
            <a:ext cx="0" cy="107141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969818" y="2075223"/>
            <a:ext cx="5444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Проведен мониторинг работы по приведению площадок Центров в соответствие с методическими рекомендациями </a:t>
            </a:r>
            <a:r>
              <a:rPr lang="ru-RU" dirty="0" err="1"/>
              <a:t>Минпросвещения</a:t>
            </a:r>
            <a:r>
              <a:rPr lang="ru-RU" dirty="0"/>
              <a:t> России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652492" y="2075223"/>
            <a:ext cx="0" cy="107141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69788" y="2352222"/>
            <a:ext cx="382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0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Arial"/>
              </a:rPr>
              <a:t>Республика Ингушетия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69818" y="4190060"/>
            <a:ext cx="4812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Объявлены закупки товаров, работ, услуг для создания Центров «Точка роста»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40508" y="3977517"/>
            <a:ext cx="0" cy="107141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652492" y="3520316"/>
            <a:ext cx="0" cy="196608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969787" y="3520316"/>
            <a:ext cx="42431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Астраханская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область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Тверская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область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Республика Ингушетия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</a:t>
            </a:r>
            <a:r>
              <a:rPr lang="ru-RU" dirty="0" smtClean="0">
                <a:solidFill>
                  <a:srgbClr val="FF0000"/>
                </a:solidFill>
              </a:rPr>
              <a:t>Карелия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Красноярский </a:t>
            </a:r>
            <a:r>
              <a:rPr lang="ru-RU" dirty="0">
                <a:solidFill>
                  <a:srgbClr val="FF0000"/>
                </a:solidFill>
              </a:rPr>
              <a:t>край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Чукотский </a:t>
            </a:r>
            <a:r>
              <a:rPr lang="ru-RU" dirty="0">
                <a:solidFill>
                  <a:srgbClr val="FF0000"/>
                </a:solidFill>
              </a:rPr>
              <a:t>автономный округ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Ямало-Ненецкий </a:t>
            </a:r>
            <a:r>
              <a:rPr lang="ru-RU" dirty="0">
                <a:solidFill>
                  <a:srgbClr val="FF0000"/>
                </a:solidFill>
              </a:rPr>
              <a:t>автономный округ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294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99440" y="2296466"/>
            <a:ext cx="1106424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b="1" kern="1200" dirty="0">
                <a:solidFill>
                  <a:srgbClr val="375075"/>
                </a:solidFill>
                <a:latin typeface="+mn-lt"/>
                <a:ea typeface="+mn-ea"/>
                <a:cs typeface="+mn-cs"/>
                <a:sym typeface="Arial"/>
              </a:rPr>
              <a:t>«Завершено приведение площадок образовательных организаций в соответствие с фирменным стилем; доставлено, установлено, налажено оборудование»</a:t>
            </a:r>
          </a:p>
          <a:p>
            <a:pPr algn="ctr" defTabSz="844083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 исполнения: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20 - 25 августа 2020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</a:p>
          <a:p>
            <a:pPr algn="ctr" defTabSz="844083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кты-приемки работ,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товарные накладные и т.д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.)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algn="ctr" defTabSz="844083">
              <a:lnSpc>
                <a:spcPct val="80000"/>
              </a:lnSpc>
              <a:spcBef>
                <a:spcPct val="0"/>
              </a:spcBef>
              <a:defRPr/>
            </a:pP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4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10" y="2281382"/>
            <a:ext cx="9910618" cy="1976582"/>
          </a:xfrm>
        </p:spPr>
        <p:txBody>
          <a:bodyPr>
            <a:normAutofit fontScale="90000"/>
          </a:bodyPr>
          <a:lstStyle/>
          <a:p>
            <a:pPr algn="ctr" defTabSz="844083">
              <a:lnSpc>
                <a:spcPct val="80000"/>
              </a:lnSpc>
              <a:defRPr/>
            </a:pPr>
            <a:r>
              <a:rPr lang="ru-RU" sz="3100" kern="1200" dirty="0">
                <a:solidFill>
                  <a:srgbClr val="375075"/>
                </a:solidFill>
                <a:latin typeface="+mn-lt"/>
                <a:ea typeface="+mn-ea"/>
                <a:cs typeface="+mn-cs"/>
              </a:rPr>
              <a:t>«Получена лицензия на осуществление  образовательной деятельности Центров по подвиду дополнительного образования детей и взрослых»</a:t>
            </a:r>
            <a:r>
              <a:rPr lang="ru-RU" sz="31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срок исполнения: 25 августа 2020г.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98998" y="4186443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(при необходимости)</a:t>
            </a:r>
          </a:p>
        </p:txBody>
      </p:sp>
    </p:spTree>
    <p:extLst>
      <p:ext uri="{BB962C8B-B14F-4D97-AF65-F5344CB8AC3E}">
        <p14:creationId xmlns:p14="http://schemas.microsoft.com/office/powerpoint/2010/main" val="362825835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4" y="1385455"/>
            <a:ext cx="3433104" cy="493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241" y="244319"/>
            <a:ext cx="10736201" cy="1458409"/>
          </a:xfrm>
        </p:spPr>
        <p:txBody>
          <a:bodyPr>
            <a:normAutofit/>
          </a:bodyPr>
          <a:lstStyle/>
          <a:p>
            <a:pPr algn="ctr" defTabSz="844083">
              <a:lnSpc>
                <a:spcPct val="80000"/>
              </a:lnSpc>
              <a:defRPr/>
            </a:pPr>
            <a:r>
              <a:rPr lang="ru-RU" sz="2800" kern="1200" dirty="0">
                <a:solidFill>
                  <a:srgbClr val="375075"/>
                </a:solidFill>
                <a:latin typeface="+mn-lt"/>
                <a:ea typeface="+mn-ea"/>
                <a:cs typeface="+mn-cs"/>
                <a:sym typeface="Calibri"/>
              </a:rPr>
              <a:t>«Проведен мониторинг оснащенности по приведению площадок в соответствие с методическими рекомендациями Минпросвещения России»</a:t>
            </a:r>
            <a:r>
              <a:rPr lang="ru-RU" sz="28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исполнения: 25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30 августа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data:image/png;base64,iVBORw0KGgoAAAANSUhEUgAAAW8AAAIPCAYAAAC8IF/TAAAgAElEQVR4XuxdBXgUSRN9sxsnLkgIQSLk8ODuEtyCu9txuAfncDnc5XB3d3dNkARNCJpADIju7vxf1ewkS447+O8g2Oz3QZLd2ZbX3dXVVa+qhbhYjahWqyCKIgRBgCAAEAH6hX+XfoWoo1/Az8kvnU6ESqXiP43UgFYLCCrpGXpMJQjQiUBSkpYLlcoX+H0uU/+cjn+KMDExglajQ5KGngeofFHU8XeMjIxgZER1CVwXlWkELXRaHej7gkrgMhITEhAWFga1qTUyZHSEQA0SRCQmJSE+LhFJSVR+PBISEpEQH8/lmptbch3cHk0iBFBHBKhVamgFLVQC+DmNRke9gLmZGX+uSdLByEjN/8zMjWFuapSMDePGUBEQav6DytdptRAEHVRqHQEg/YMKoH7Qb2o1oJbK4THRl0jf40cJP+4rIaEGRLXUdgDaxCiI0PHnaiNj6ZuijnGUvqeCVqPhcrU6an8S46PR6pAEHUxNjREflwQTUeq72kgtPa/TQk3912qgNiKsRa4POmqTCI1Gw3VoNFpuE/1N/8xMLWBqZgaaX1SPTt8bai+Xr6Y6qJ0iBHV8MnaiKEAUjJLni0j9BI25RhpP0Vg/d6S5SGNJdRMWKpUR91Oal/S5NEd1Oh3DSu2SP9dqk7gN8rykMabfExISYGJiwr9L818ehfeGl9/Xaak8TUrbqX2GL1E/Dvpy5HUm/6R2ye0zrEuAjnFn3HS0HqT5SfMcjI+0Zun7Wq2Wy5DbSX/Ti/Gl+WTwktervI4N17O8Buhxek5u44cwoHrll4zfh8rkaaLTcVlyP+V2JiYmQpMkzWcVzQeVmuUFPU9r3chI4DVHY2ZsLOGo1Urz19TMmHGR+yPXQ2P4Hvx6jOQ+8ZjpJJki90vuC+Gm1dBapzmhYhlD7TFiLKQFraWxoGULID4J3C4qSStqkZiYAGMjY5iYmkCrkdY7yS8qj2Ucj7XUVyqP1yVEGJsI+udp0EiGCtBqqY2AlQmtQZq7KkmWcjkiVGoBgk6nZTEgz08D2fz+JNQLX3pTGiRZAKc89v5gGwhxmnD8PfnZlA2AdwT9y3ADYeFksGbk78pCX57Mye2QhS91DiKM3ltwJNwEJCZqeRNKSNCyIIiNjWXwTE1NeRCSkpK4Url1LFbVIkxNTHkRpMhiCVyaJqYmJIAkLFIwFGl9JfeZfpW7ktwPWozJPU9ZCLxpyh/wl2ixMnrS0/Kkk/dYLkf6LKVsfd368uX9WF+atDfri6ThZ4FA76kIGxE0/2lypLx4p4VORxNPv5kbjA9PRJrQyd0QecOjCWtkrN9oCB+DfiVjrFcaDMDQNy4FExLm8kJLNSlT3heB2NhEXhDGxka8YdBLEo7S96lPPG5GaiQmJnFfaLHLgkVabJKSIddnKNzkuuXPkwWxgSCTGk+dTZ7VH2pysrJgWJZh+bToDcc0ZejltSoJ8w/hIgunD206qYW1VIfU5w/1NXWfk3uVSlD80/c/tAkkt503Jf2ckkYseR6raONi/UbqpzyO0vN/7funjJXcX0PcDHGUlCK9XsXqFH9Dv2IkJYDmEM8vEsSCAK2OlDLpSZIFNHSCWkRSoiR06RkqgpQkVqzU0qbECq5aXwaJYRLkJEtoRSfPRVJIpMlEc5u3cVaAAUGr1YjyzvnBWfYNv5milyaLtuTWqvRalzzH6FlpjZEQ1+HNm3eIj4tnoWxubs7CmwZGQ7uyWg0jtZo1OtJG1Qy4pMmlaD+kL4swMVaxJsqfkQZtMNyG0L2vu70n6WikU6FsuLl9bAAMS9Zr8x/7Ck8AwzrkdpO2R70iCW2weYp04uBt8m9LljeQ9/ZMBj9FYgsG+CTvScklGmxgXE8KlobbnPT4X9vBhxj96TD5CYM+SAJNpRfeqbTjT8Drnx6R+y637T1o/x6yf6z1YzPgXxb7H3v6+b8und6TVZtUFXztXqYehfcVTUON9y9K7weaThozz00+Pel//gXS9+t8f+5LSqj8ErQanZgC3ucfnDQrMTVYegxI++NjG2+nklaUEK9BfEIi3r19B3NzCz4iJx8noWPBzbsjaWl6OxJpaKSFv6elsClCFnLvC29Zs00W5qna994CTy26BUNB9k8IGur0Bprtp4D+wXVB/ZO0bEkI/7+Lx3Di8bnl/Zak7td789SgLp7bBpM0WQOSi/uA8NUfZZMndqqmp4zb+ye6T4HqY8+QqSq5Xlnz/tiXPvL5zyK8DbVyhuTDh/L/iOZ/+PoH2pO6zYYngRQLgTQB3z/pyKccUiK0BiatlEoM5720AlMrNYbCW6v9bjXvTxkS1qb1tmo+bqhIeGsRF5fIgsrE2CRZKFN5Rmqyr5PNVDrOSRqbZIuWzPspYBra2z6lLT/TM39ZlD9T55W+KgikAQKC9gcX3pLtSLLJkhCWbFZg+zc519QqFTvhyI4lOSmlfySo6Tm975CHItmhmwYD871XoQjv730ElfZ/6wgIOp2ONe8f+SVbpMnmRGYUMp+wQ15vRiHhTZ5lwsGYmRGSU4jscYbCWxbgPzJWn6NvhoyOz1GeUoaCgILAXxFgzftnOP4bMl1k5xtR/ch0QlQdpppBhFqlZx/o2RY/+L72RdbEP7EdvkiFBrbFH10R+VL4KeV+fwj8sMLbkP5DGrTEqSTuq3TKkHjBxBSRqDsyNYfoSfxdvcfxZ9jYPve0/TsK2+eux7C8r1Hnl+yPUraCwMcQEERRFOVAgY89/D19Tov5fY+uwNxuovzJHGAK2CH6G3Ez5ZdWS5xNsn9LfGBFeH9Po660VUHgyyDwLfpwWPOm7v5oQkpimWhgZGTM9mt2SDLXWwdjYymqjuzeSYkamJhKEYD0omgmiVMv0eVSR6h9mamhlKogoCDwLSNAskSOxv1W2vnDsk2kyPMUvrJ8rE4OChBJkJN2DlCENn0u8d3laK7PG8jxrQy40g4FAQWB/w8Bkg2ydeJb8qkw24S68i016v+D9u+fpohKAp5s2lL+Asm2Ldu/Kf9A6uAbOfz+RzuJfC5MlXIUBH5GBL5Js8mPL7z1eQj0+QrkJDmJCWRSoeRDUt4oWUsn7ftH3Mh+xgWn9FlB4EdGgDVvyWTw45kJKPmQnCFMHkTJkSnZuim7FyeGoSx5egwk4f0jD/mP0TeFXfJjjKPSi3+PwA9uNpFSP0oc75TkNzqtgNjYeM5pYkSJpTjRiGTzVrTufz+Z0vKbivBOS7SVur5FBJgq+C3acz4nWDLPW3JISkJciqiU2SRyrvGUdKCfs36lLAUBBQEFgc+NwA9tNiGw5I1JpgrKCaeIA06f0QUQFLBD/0xNJRu48lIQUBBQEPjWEfihzSapwZejKEn7loS5lLifOJz0mXyTyrc+aEr7FAQUBBQE2Gzys8FArEG6Qolvx+HeS7Zxxd79s80Epb8KAt8vAj+V5i0PU0oAT4oTUxHc3+8kVlquIPAzIvCTCm8px3fKXYU/49ArfVYQUBD4nhH4KdgmH7J9GybjUrTu73kKK21XEPg5EfhpNW8paZXRV7Nzv3+3nUJx+TmXn9JrBYF/j8APm1XwY5B8zTS4crpaKe+Kknb2Y2OlfK4goCDwVwR+Ss2bYHg/13faTg1iuuzZswsH9x9AtapVUbFKVZiZmf+QKQrSFlmlNgWBnwcBRXh/hbEmrX/t2tWwsbJBYnwCylWsAHsHB0V4f4WxUKpUEPheERCSkpL4DssfMTHVPw3K19S8qV1JiUn4c8UKPH/6DE+eP0WlypVRv359tsGTLV55KQgoCCgI/BMCQlJSol54qxWk0ggBToOlE7F7+07s37sPmbNlwaFDB9GtW1c09PXl23+Ul4KAgoCCwD8Kb60mQRRUlFmPhLfCekiL6SKH6Y8dORLLFy9BVFw8dm3biDlz56L/4MEoXLgYN0OhMKbFaCh1KAh8nwgIse8SRDMzE0hXOJJOqAjwLz6UIt2QCRw8fBTT/piFh3cC0b9/D9jZ2eLEyTOYMnU6LCwsFOH9xQdCqUBB4PtFQIiJiRYtLS31gkIR3GkxlKR5v3z5EvsPHsTRE8fw9P5juOZwxi+5vJDwNgEFixZDjRo1FOGdFoOh1KEg8J0iIMS8eiFa2TlAVKnpvnT8ePfpfHsjQ8J7z67duHXTH3FJCYh+HYug+7cwYEB/rF6xDvb2Npg8baokvJX99NsbQKVFCgLfAALC6/DXoq29HcAXFUAR3mkwKEQVnDN7Nq5cuAiHDOlx/0EwunTpgP3798PG2h6vwl5g3oIFENTSVqrI7zQYFKUKBYHvDAEhLCJadLCz1gtuxeadFuNHmveWTZsQ9y4WV29cR3BIMLJmzYYtW7aibt3auHkjAD1790LtunVgTCH8ivhOi2FR6lAQ+K4QEF4+DxGd0meEIBgTveG7avz33NiIV68xecJEPHryGMVLlECVSjXYzm2k1iLh7Tu4ZsuKAYMGoYFvQ2VcvueBVtquIPCFEBAeBgaJ2T08+WwuKibWLwTzX4sl7Tv0STBGjhwGleAA/yvnUL1GRYRHvsHxw6eg0SShUqWKaNWyFQoUzIN0VuYAaINNsyYqFSkIKAh8wwgIdx7eF92z54CaDueK1SRNhooEN9m9jxw+gcOHj6NegyrwzJENdvaOOH/xEhYvmIY3MXEwMbHAjev34Oc3Ag0a14OZuWmatE+pREFAQeDbR0C4eee26JXTCyq6Buzbb+8P0UI5q6DfsNFYtnQVxvw+BHlz5oZKZYSBw4ahU/t2eP7iORwd7bF29Wo8e/YSU6dPQ1WfKnznpvJSEFAQUBAQAgJuibl/+QWCSlDMJmk1H/RBOjt37sLBfQdhbAq8i4qHk5MDNOp4JCYlwtLcDlbpHGFpbYL794NwOyAIi5csgWt2V74smWiEdFCKjonmtLKW6dL9B8em4TWmApdPL67D4Pe0gkepR0FAQeDjCAinL18QS3gXgkpQQVS0748j9pmeIJmoE3V4FxmNJUvn48ypq+j+aw+ULlsY9x88QNzbd/C/fgMvo6JhY22FE4cOI2fOvBg9Ycx7gnXvvn2wtbVF8eLFoVb9W5Y+Z1tJJiXqdJLwTkhIwIEDB5AuXTpUrlxZCRr6TGOvFKMg8DkQELZsWSfWr98AEIz/g+b2OZryc5XBlyBDhP+lK1i3fimKFq+E9Bkz4+nzh7Ayt4GHhwcSk5Iwdvw4FPEuiKKFCqN1+3Y4ceokXF1dWZDGx8XhxvUbcHRyQo4cOfj0ZPj6VK2Zc63odHj1OgxHjx5H8MNguLm5wd7ODk+fPUPw4xAMHz5cEd4/1xRVevuNIyCsXbJKbNquOUDJqRSHZZoNl3SDvQ7hz19ix94taNCgGUSdFocP78T2dbuR3S0H3L084ZI1C/bs2Ae37G4YP30C2rRqg8mTJ3M7r1+/jqjoaJQtWw4q1fs+C3KIxsfHw9zc/B+FLj0XEvwY27ZvxtvYcDg5ZoQmHrjpfwtZXLOgeYuWgFpA9uzZFeGdZrNDqUhB4OMICBvXbxQbNvLlxa+80hYBEpwvXrxAu+5dMWLwMFinS4dhI4fjeWgY8uTNi/Yd2qKwd15Mm/wHSpYthzYdW8LGwhL+/v7MVgkLC2N7d/r06Vmw6rSSuUOj1WDhwoUI8L+GAX0GwMPLC6JKMo0ka+M6FeJi47Fz2xbcCbiOGrXrYP3e3di/5yCyZsyAmbNmwsrSkrV6EzOF5ZK2M0OpTUHg4wgImzZtEn19fT/+pPLEF0GAhHB4+Cs0822M1s1bokadWnjw6B4CA4Og1Wnh6uKCNavX493beJw5fQqOmZ1w48YNhIaGIigoKNkWTcKbLph49OgRpkyZislTJiI6+hWcM7pAbWQCfdpI7oNWq0NCbBw6tu+E12HP4eTogFMXriIuSQcTwQR/rpyPchXKsg2dL+lQgre+yNgrhSoI/BcEhGXLlolt2rT56W7S+S+gfe7v3goKQsu2bdiuPWH0OERFRiIqKhKenp6YPHESLl++gDlz5uPcmYtYu3k1duzYgSdPniAkJATlypXj5pCJZNu2rfD29mZ7OctbQYRGKyIhPhFREa8RGvICz54+x5+rF+H3cRMwd84CNGvcEI9C7uLR86egqM+e3XrAI2duUI53+aWcyT73iCvlKQj8dwSE6dOnib169VaE93/H8l+XoE3UcmKwujVrwyuHBwqULAONJpHH5O7t23j7LgJlKpZDxsw54GBjAQ93D7yLfYfY2FhkyJABkZGR2LxpM2rW9oFzJmdJu9boEBb+Cpev+2PNn2vw9FEQ4t7GIeJVNDJltsbcJStx6cIlrFn1JyfAatO+I9q0aS0lKDPQtHkP+Nc9U76oIKAg8KUQEPyGDxHHjPo9WVNT8gp+Kaj/oVw9zXrX1m2wMDPD0sULkTPXLzA3NoWZlQ1OnD4NQZsEO1trRMXGY+rUqTA2Noa9gz0io6Jx7vRpeOcvgGzuWSGo1HjzJhbnzpyD/5ULuBsUBDMTUwgmJrhyPQA2NjYoVqwgjp84Br8hA3HwyEkk6VSoXLE8fHx8FKfkVxh+pUoFgX+DgDBm7ChxyODhUKsFCEw3+bdc4X9TvfIdRkAvvG9cu4YtGzbC1NQc9pnS43VkBCpXqIg1q1fj3NmziI6OQvkKFVGgQAF4eHqicOHCuHjhArJlywZPMpWoBAQHB+PIkaNsD8/pmgNGpsYIefIEidp4pE+fAQ4OGREYeBtrV65GuQrloRGBCpUqoG6dWrC3t1eEtzIlFQS+EwSE0aNHikOGSMJbMnMqwjutx06nN03cD7qLJo0aIfp1BBwyOMHG0hItWrZA1Nu3WL9xM6xt7aFNiEPLli2ROXNmuGXPwQms3DylxGK3A27j4IH9CA0NQQ637Lhx7QbKli+H8+fPIzo6Gn36DsCsWbPRpWsHDOkzBN4lSsDe0QYtWzSFh0fOtO62Up+CgILAf0BAGDt2jDh40BCojdR6U6di4fwPeP6rr1KwDlH44uPiMXTwYFy/eg3e+fMhMiIaxulMUaNmLWgStRBELaJiYiAYqZGQEI/ypcsih5sbb7hr163FtcsXEPLkOXwbN4ao02Dnnj34rXsXJCVo8CDoHkqWKo1WHTqgVNnSuHP9BoaMGA4Xl8z4xctT2bT/1cgpX1IQ+HoICCNGjBBHjBjBfGHl9XUQEHXEzdayY/DRoxAEP3yAiPCXmD13EZ6HP4VzxoyYMH4K8ub1QuTrCDRp2QIxUVHo1K4jevbpjVWrVuGPGX8ge+bMeBj6EqXLlIWdTTrExsUgU/oMgJE5nj19BkHQwt7RgfOjkJklV65cbANXbqn/OuOu1Kog8F8QEEaNGiVS6DPzeZVXmiIgB8xcu+qPHTt2okKFijh67Ch+69kNe7Zvx7oNW1CyVCmEh7+AT/Wa8PGpihfhL1ChVFlEvnqNVq1aomuP7pgyZQrbuPPlzok2HTtBl6TBkAF90KNXf1haWGLV2q0IuB2I+Pg3+GPGJJQtXxIW6WwVoZ2mo61UpiDweRFgzXvUqFHKQv68uH5SaXFxcXyL/Nq1a9CwYUNs2rQJ2XO4wc3LCwHXrmDD5u148TwaibExWLZoFkoUKYGgV09wbOc+WJiYolr1aoh89Qozpk9HtqxZcen6DfTq2x8magEOtlZ4FB6B29eu4uHDYCxfthKlSpXEsuVL4JrV5b2gnU9qrPKQgoCCwDeFgDBk4DhxxKihMDWjdknJTT7XMVpOXfpN9fhbaYwIrFm7Cq8jn+P2zUCUK1sOu3btw6Xzl5HwNgL2mbKgTJkycM2eFcWKl0DxIkUgCCp45/GCoLbAxq1b8O5NNLZt2ozjZ8+iWZt22LNjO8xNzFGtak1cunQRjRvVglP69EwXfPwkFC1btUKmTJm+FQSUdigIKAj8BwSE3sNGihPHjYSxSAF59N/nE968HehzT/+HNv6wX927dw/Onj0FWxtbDlmfMGEidmzfjqDbd6HRiVi9djkGDBqI2rXqcYrYnTt2YMjQwShWvDSG+Q3F0EH9oYnVIF4jYsToEdCKSciYKSMePQpGjuzuyJM3l2GmV96UP9fG/MMOitIxBYHvBAFh7NTJ4oA+fWEsqNhhJgtbZZF/+RGMfReLGTP+wO7du+DhngPXb1zHtOlTcebcZWRyzIibN28gu3t2dOncFZs3bMD4MeMQHhODSxcv4W7QTQwc2BdlSlfC3aBgdOveCXXq14GRsZGer08clved0AqP6MuPqVKDgkBaISDMmT1L7Na9O0SReN7S8lYEd9rAL+pEzF+wEMuWLkXFiuXx9Fko87ofBIcgvV0GnDh+Ah453VGpciW0btEawfeDUb1uDSyYNx9rN6zC6dMn4VOtFh49CEX5CmVQvEQxmBhTEipqvw6iAWdfEdxpM6ZKLQoCaYWAsGTJMrFdu7bJQltJIJdW0IPTum7btg0HDh+CT9VqGNh/AKpVqYp2HTrj8JEjCPC/idp1q8PO1hZ9eg/E61fROHxoO65cu4bg0BCEBIegTMlSKF++PLJmzQq1cr9l2g2eUpOCwFdGQFiwYJHYuXMnvfD+yq35yaonE1V4eDjWbt6IC+fOQReXiNiYt3B0duasgZRrpFmzJjA1McHpk2cQn5CExKRYHDt6FMWKFcO58+eZ4tm+fXuUKlVKygSoqNg/2SxSuvuzIiDMnDlb7NatG4ySIyx/Vii+Tr9JgAeHhGDzpk187Vi+fPkQG/cOpqamcHd3h72Dk/6iBS3iE+LRtUNnOGdxQb7C3jh5/CS08QnwbdSI83rTGCq5t7/OOCq1KgikNQLCnNkzxM6de3J4POV/Vil2k7QeA67vzZs37Cy2srYmr/FffA/02cOHD7Fh3UrY2drj3PmLCH4cyhcPd2jfAZ45PRVfxVcZOaVSBYGvg4CwZNFcsV377tJxWxHeX2cUPqFWso/fvHkTjRs1RK5cufEqPAIZM2VC4yaNUKdOHZiYmHxCKcojCgIKAj8KAsLc2dPFLl1+gyioIAo6qPVcYGKcpL59XOFsf71hJ+F97949rFmzFmbmlnj0MBhnz5zGiJFD0bhxY0Xr/npDo9SsIPBVEBAmT/xd7N17IAS1EaDSMblMznOSWniTAFECPb7KODEzZdq0adi95yDbwpOSdMiQ3gE9enRmpolC7/w646LUqiDwtRAQJo6fIvbr15dt3aIg8j21ivD+WsPx9/XSRvr69Wsc2n8ArlmzokTJkmwbV5GvQnkpCCgI/HQICOPGThQHDhzAPjIjI4GFt6zFfYrZRDGlpM2ckcdC8mWm5KBR/Mtpg79Si4LAt4aAMH7CFLF3714ssE30odX/zxFcMaWk7ZDSrTvyS7kcOG2xV2pTEPiWEBD+mD5b7NK9q57nLaS+PPxbaqvSlpTrLhkLJR5HmRIKAj8vAsLsP2ax8FYbGfFhXEpPJR3N/x8N/OeFUOm5goCCgIJA2iMgTJowQRwwcCB0nMhIgFqQ7rLU6aR7FSlZlSLE035glBoVBBQEFAT+CQFh7Mjx4uBhg8H2EgBqleQMY91b1EGr1cLY2FhBUUFAQUBBQEHgG0JAmD59pti5UzeYmEp5oA3TwipMhm9opJSmfLsI6NMZcAOVRfPtjtMP1jJhypQpYtcuPWFiagy1muzcKRcRy4L8B+uz0h0Fgc+GAJkWdSJxgMjoSCZGlWJm/GzoKgX9o9lk5Kjhot+wUVCrBJ6EdCkDKQ9SoI7itFSmj4LA3yFAgluj0SD4QQiio6Ph4OCAsPCX8MjpAXt7ewU4BYEvioAwceIosV9fP0ljMLB3S05KRXjL6JPtnxYqJYCiRRsfH88fJWk0sLaywrt375JTB5CPIDExkT8nHjw9T9+n79L79NPM3Ixjbej2eGsba6SzSMfPhL96BbVaBWNjE9Dt8sbGRrCxtuby5TbY2toiKioKRsbG0CRpOH0sPUsXnyUlJbHPggRJdFQEl0vt1up0iIuNRSZnZzx//hyWllagcp49e8bfcXJyQrp06RASEgKtRoOsWbNxpsmnT55yvS4uLhBUAp49fcZ10d/m5uYIvH2H+2NpZYXY2Hewd3RAxOvXMDIyRmxcLDw9PBAQcAs5crjB2sbyi07mtC6cxjUxIQFrV67EhfNn0dC3MWbOnotefXqjQsXyrADRutJpaR2BcWSliPIIibrkSOb4+ASY83ygzUDLAXP0vNqIuF8SYeDtu3cwN7fgLoo6HY+ZThSlZ7gOHYyNjJCUmMjUAyIeaLUaqNQqaHQ6Hiu1oMKb6DewtE7HZWq0WsTHJfDvdMo2MTOFVpOExIRELpOirlVqIyQlJUrzVRAQG/MOpunMYGaqJEJL6/mWuj5h/O+DxT59RgOCMVRGNOiUkIqOgQLUaik5lRwu/7Ub+zXrf/ToEQLvBKJKlSoIDwtDUFAQPD09ERz8CIUKF8b2bduRN38+PH78GBUqVMDt27dhZWWFt2/fwtnZGTt37uTvnjlzBm5ubtAkJfFN7pQK9l1cHArmK4CDBw4gd4F8LBxDHz9m4WprYw0LC3NJOOt0MEtnAZWgwq1bt+Du7oGYmDfImDEjrly5wgKbxou0PsrtfTPAHyVKlMDVK1dhYmrCKWVr16mDNatXw7dRE3ZEU6ZCEr5eXl4swBctWoQ8uXKD+ps7Tx6YGBsjLCyMNwhHJye8ePECVpZWyJIlC86cOQcX5wxQq9Ucuv/i5UuULVcOJ06cQI4cOfhat4YNGqJz526YPuMPODjafc0h/CJ1k7DdtmUbDh/ci46du2HEyDHo2qUjXoe9gKO9HXxq18P+/QeQN19e7Nuzh1P4prO0xplzp+BTzQdbt2xFgwYNcPToETSoXx/Xr91AZEQUEjWJcHRyQKFChbBq1SpUq+aDkydPonbt2ngdEYEXz14gJCQYefPlQUZnZ6xauQrt2rbFpnXreayKFSuJh8EPERX5Gp65ciFXnlxYvfxPVKtaA0ePH0abdm0RGvoEL1+E40RiKuMAACAASURBVP79e3B3d4OphTmOHzqAhg18sWbtOtSpVRNRb+Nw5OB+1G1QFxHRb3B6/1F07/8r7B0cvgieSqGfjoAweEBfceToiYBKzcJaJUi7Py1IRXinAHnnzh2+sqx6NR/Wps+ePYv6devB/8Z1pLO0At0E36BxIxw+fBhdu3bFxYsXWYDRTTlFixYFXXgxfPhwzJkzB4W8C+LGtWvw9W0Er1+88Oz5c8S8jsScWbOweNWfSIiPx6WLF1kQ0+8ZMmSEnZ0dX3sWHfsGBQsWxKVLl/j2HDquZ86cGXv27IGXpycePnyE6KgolCtfnt8rUrQIDh06jDy5c7OgzpkzJwICAjDUbxhvNLt370aRIkWQJ08e2NjYYNCgQShdshSov5TFcPbs2ayNnzt3jjcdlyxZOBFWTMxbzJwxCyNHD2aN8vy5c7h+3R8+PjVw8OBBlCtXDg8f3odGm4QVK5Zj+/adEFRGnz4zv5MnWXhv3YaNa9eiY5eueB4WhvLlymLJ3Dk4vH8/jp67gM1bNjN2gwb0Q9EiRVGzdl3EvItEZPhrLJy/EPsOHkDtGjUxaeJkBAbewcP79xEeFYEiRYvB29ubhTvNl44dOqChry+yZcuOkODHOHz4ABo18UXhIsVQtHBhHD92HA3q1UPRosUwcsxorFm3FgHXb6B3nz6wc7BH1QoVMWL0aCxcvAg7d+3CgwcPER4Wjl27dqBK1Uowt7BGzy6dsH/vPlSvXQer/lyBOI0Oo/yGoUljX1g7pce4wSNw/to5WNs7ficj9OM2U+j9ax9xyvRpUrYMvkWL+N3go7uUQ0O5kJgwePr0KWtJdNsNCWPSgqpV98GyZUtZU9m2bSuq16iB48ePs6Am4Z4tWza+zqxkyZLo168f/5s3bx56/vorC0bKx00CPjYuHnf8AzBs2DAcOnGMj6t3g4IQGRWFjOkz4NChIyhWrKh0DFepWJDT5lCuXBkW3qR5k6DO6eWFhIQE1qQdHB1x5MARVKxYAdu3b+e27Nm7F/Xr1UNoaChat23FQnns2LH47bffWLhQudSG+vXqI7OzM2828+fP5+cuXLjAJwXnzJl5A0hISMKgAYMxY+ZUZpZeu3aNTx9NmzThTSJ//vxYuHAp2rZthdmzZ2LR4kV8BP/RXmR62L51O/bs2IUpM6bBwtKS8Q8OfoDKlSuic4du6NKlC+7eu4shgwYjMT4RJUqXxW+9e2DG9Om4dOkK9u3fg1IlS6PXr70hQoOHDx8gITEez5+/4PtJBw4ciGfPX6BFi1bIljUr2ndoj/CwV/hz5Qo0buyLUmXKwi17Dgzo1x/79u5DweJFMWXqRMyZORfXrlzD8JHDEf3mDWpV9cGxo4cQ9fYN8ubNj9u37iAmJhobN65HjZrVUKREWfhUqoia1atj87adWLVqOeycMmDi+PEIfxyKTj17YujgoTh98RTsrW1+tKH87voj9O7VV5w6dQp0OhLbxPOWzCYqtZw5I4U++N317jM2ODg4GP7+/myScHR0xPFjx1C+QgVs2bIFvXr1wpQpU/jOydOnT6N3797YtXMPmxYePw5F9eo+6Nu3L37r1ROLFy3GtGlTkaRJwo4dO9hcQYK+YcOG2Lt3L5tKvH75hc0WJIjt7RzxJPQpnDM7Q61SwcraApcuXUZCQjyKFCmKiIgouLhkxs4dO/l7xiZGyOLiysL02dPnaNWqJXbt2gVbWxscO36cN5Dt27ahfIWyvAGR1k32c9K8s2fPzp//+uuvcHdzx/0H91mby5otK8zNzNmhTVo7mU2q16jOguLtu7e8MZDJ5ejRY2jWtAm279gBD3d3nD5zFsOH+6FD+/ZYsHAha/Y/2isxIQnr123BiRPHMXfebJiYqtk3oNOIaNe+E9yzu2LYcD+cv3AegwcPRdHCxfHgwQO0adsazs4u6Ny5C46fOIKKFapg44b1OHb8BF68eM4wbdmyFXPmzEbDhr64fTsATZs2R9++feCcMT1MzMwwfsp0NKjlgzJly6FQoaJYt3YtxowZi6zZs2Pu3JmYNu0PnDp5AhMnjUeWLK7wLuCNGlWqIourK5v8Lpw/j+p1amLF2lXwqVgZ5StURdEiRSQFo+evmDd/NrK4ZuGNW9RqkDNnbvTt1x979+2Ak2P6H20ov7v+CO3adRCXLFmMxATJgUKCm5wlxiYpqUa1WvpMcmr8rC9yEJF5gJw7ZFIihyXZFsmEYkSOoqQkxo+eofc1SVr2GxCeanL6aBLYxpyQkMjOKSqHnJf0k8qgMuUX/U5ORjKbqFXkeJI2UDqi07jQ92RnmBREZYSrV68ie3Y3WFlZJo+jViPC1NSEyyLtWKNJgpmZObedbOJUPmmJ9DmVR/XShkHtp7/pfbmf9De1k96THFzS37Ijlt4jDKiP9JMwkQO8qAwzM7P3+vgjzCPqP/kirl29wfeO5smTi08n7EDU6RAU9ACO9jZwcHJCRFQk7twJhEumzIxhQmIicuTIxie6ly9f8AZISgH5FGgzpbGhv+lUFRMTg5s3A5DZxRmRkVE4uH8/fBs1xavot7hy9iSbYd6+fYfMzpkR/ioc5uamcHXNgufPnyE6+g2buQh/co4/DX0EL69fkJiYgHfv4uCUMRPCIl7BysQcpmYm7LcgZzS1ydLSmucCjaeZmQkreK/CXyFjJieYmJj9CEP4XfdB6NChkzh3zjyo9PZICouXHOIim07kEPnvupffROMlE1TK63NthKnL/bs6Pm/9qdMFfxMQf9VGkJNfB50OSErSoGvXLkhnaYE5M+cxS0PUD/f7o26YI/JjjZeepQ2RWCZGRsR6AsLDXsLe3oHZSbR2pctSUueeNCw75TOiBUvMFua0AAIpHPI8oZamzhVPn4mAyPZV5fWVERA6d+4mTps6DcbGZjz4RBNTqQFTUyMeIEnD+8qtTFU9CQ5iaZC2kTFDBj6m8sugoUx0NJiHEvFRepOfpmf1mQAMUmTTNZ7Sk3/TaZnG9TFE5OfkOvGXBZUSDGUIL7eZ1pG+gpRkBdIb8uf6vyBAWoxc33tLj8xgVBAvSxYsRCXkrvP/kub9Xt4aWpdSaXo4Uw28QWMkQSHDnnJlnoyrDG9KfXKL9WNAAs0gM6L8u2Gb5A1C7kPy33psZDqr4bYk9/ZTx+lj4/hJnxvMM7mNp88cR9GiRWBqbCnhrgfrPUT/ad9NXbH+iymbJm0URCukUxBFR0snuGRBLH//vXlH2KfMO2mkpeAi2lz+cZnzAOkF/38W3u+P2CdhbDAv5RnK7dYP9H8TUX83EB8r9d/249N7/E9PCp069hDJoaSlTZd3VTILqGBsQhczfHsOSxosYj7QEXDr5m0YOWI07Bys2R5rpufBkmA3VqlhaWOF15FRsLGyREJcPK+fdJaWiI6MYk3FxtYG4eGvJF6sSg2VWg1rSysiZ7Oz0NjEmHmydHSUgzCio2PY5GBjQ7e8Cwh+FMwmAgdHB7x6/YqdfrSIoqOi+fsk5KATkcE5A1P1zExNYW1ri7DwV3BysMe7NzGIj09k+zgtH+JgW1lbITIiQhK5OhFG1C4ba9jZ2ePe/ftwdHJEbGwsv0//6FhrbmGOKL39+1FwMOxs7WBiaoqo6ChkzJARZuamCH0ciojICOTOnYedisQBJxv7y7CXPPaODo6IT4hn+zZxhIk7HJ+QgPTpM+BVeLhEfXz3lo/g1C7iOCdpk2BtbYM3MTFwcLDHq1ev4eDgyDZ5wjCnV042I9y7d5exjU9KhLFajajIKDYJkPPUhpxfKoHt5lQP4affFrifLlmc8fTpEzY5eeX0wt2gu3o6pBF0opZNAOYWFszMeRPzjm305GugsXDJ4vLDX90nm72+KKX3Ywe3T5Zjeu09WSq9v5m8J6wM0w6kEt60rGhB84ZFpgL9xpWMwT+lLHjvs4/soPKR6UNSVNL0kudqWh9HhH59B4ljxoxJaQJlFQRgbCpFWn5Ld1ZyKLJOh2LFioGcrFMnT0Lz5u3Y7mhvZ8NtJadbxOsIhAQ/gItrFryKeM17kpmJKSIjI1G4cBEE3r3HPO0BA/pjx46dMDEyhqmZKT9XpHhRGBkb4c+lK5DVJQvsMjohIiKC7bWyjZPAIhaHva09OyLr1q3LQvDy1SsskMgxF3T7Djzc3JnXncXFBU1bNsPsWbPYhuxTvTr+XLEc9erVwfkzp5HZJQd/n+aUZbp0zEIhZ2JcXCxiY+PYUUksj8KFC2PjxnVcB2ldRA+ys7XnjSx79hy4eOUyc8nJ1vng/gPkz5uPHZd16tZF4cKFsHz5cmzbuhVr1q5FnVq1mclATtdjJ47iTWwM8ubNy31/FvICbjly4P79BwgNfYzmrVoxpbBU6VK4cfUaB3tYU+BQbCzbyGkjCwl5DB+fajh96jTKlC2LI0eOIDI6AhMnTmTBumTRYkRFRSJjFhdoE5NwcN9+dOzUAXTq6969O3bt2ovKlSsx1dHS0pJPVrTZWVhYoGv3TliyaCH/PXnKVPTr3Q++jRpx4BJtmGRKyJ+/APOVr1y5jH79+2PSxIlo2KgRGjVtynb9r5kZM/VpwvCmKsN2fcgU9Sm3WdG8lPxVKcIk9W1Ychs+VPeH6vg7jY+13WTTiuHJy0AfNlBY/3Jakk+J8jP6i85Tj4/UXintQPLJ2NCMQ3qmTsShg4c4luHwscOoV69ecmS4KNL60J9GRSmQKeXsJzHqZAUh+bf32p2cnk/aNuQTcfIJiN5N+cLXmF9Cv34DxYkTJhgc1Wk3o8gtWev+dnI1yBoZ8aiJJbFi2Qq0a9cJz56Fwim9IzQaHTI5Z0L+fPmxcN4CaEQdypQrh8uXLyKnuxvOnz/PATTh4ZGYOXMmTp06ib179sLByUFy6CWRtqlFvnx5MXnSZJ4UzllcsG/fPvj6+mLGjBm8cZCgrVq1KtO2KlaoiMNHDjPL5E5gIEcsEu2OAmpq16qNPr17o1bt2qhTrzazPohR0qxZc4wfNx7dunbGlo0b4DdyNGb8MZMdWaNGjmQtm9oaFhaO8PAwODo6cflVq1TBtStX+CRA2i5F3aWzsmK+NjEJLl66xBp8kyaN0aRxEzRp2pg12/r167NgnDhhMjZv3oxdu3aiaLEiGDd2HEdpCmoBz5495SAfN3c3zJ+zkNvo73+DN7nWrVsxx534xndu38aJkydZ8MfHxXEGeJopRG2sVasmC89SpUtj2tSpKFSkEPr268vtv3UzAH9MnY7BfsMQHRmJpUtXcHnD/PywZetWxopojBQQ9MsvXuzoPXr0KOeZnzxlEs6eOcvBKlMmT8KvPXpg2DA/BNwMYE2fBq9MmTLc/+BHIejeoxt6/dYbg4cORvUa1RivL7m4UgtNw7//yTcgf2Z4Z6wsZOXgOHnOf0joGr73IcEtCR0ptbP87N8Jb7k++lx2zMvfp/ckfTnZrsZ0VpqvdOpkkw1TjCWZId8JQOXISg99Rs/SE6Q1y88aqVLqM3SEs8Ne1qxJmTSWTrEU0UzKDJ2UExOTsPLPlahevQa279jMFF05ApocwkTjJPFqamKS3A76Dp+GAenkamzMSgDhbG1lySZYIgbQSZtOs4KKnPiJ/B5p90QIoMA7OnWTg5eiTyny1cyM5tjfbXlf5n1h+PBR4sgRIzh8mkAhVgM5RNhpKRmHv0zN/6JUeRISje7y5cvwvxGA+vUbwCKdGfwD/NlLfu78ORQoUAC7d+xB5aqVGXRyIIUEB8PGxgoFC+ZHYOB9XL58BV06d0ZwSAis9Vo7DUrY8+coXNAbp8+ehYeHB6ysbFjzpgVGR3j6SSyAXLlycfTh4sWLOSiHhPb1q9c4TJwmBZ22ChYqhA0bNqBylcpMt6JjPPG7PT09EHDjBsqULocpk6aiU8fWUJmas5kinakxchfwZqog1RcdHcXCj6iKBQsVxOXzlzmwhxgItJjIXETtJr744+DHyOziQioJbt26DXcPd4SFvUTBgoXg6OjAGxVxh30b+WLlnytQs2YtFpa0Wbx7+47NIwnxccwppk3g7Zs3CAuXhGng7UAW7PGJiYyZZ86cbNrRabSwtbPlTSJH9uzMCXdzy8H12znaI1++fLx4iGJ45vQZdO3WjRe7v38Amz6aNGmKdevWwf/6dS7z8eMQ2NrZMSOH+kXlEec8c2YX+N/wh4enOx7cv8vBK5FRkRAEI8TFxSN9eie8fBmG+Lh4HpuzZ88x+yNbjmxflOVCQuZu4F2cOH4CXp45UbhoYezYtYNxJv+RjZU5mrfpgIvnzuN+0F1kyJAJOX/xxNPnTzlo6dSp4xg8eAhevYrAyuVLkDtXPrx6HQbPnF4o4F2IIydJGdBpElCybFmsX7seb9/GwMLKEqVKFUf+/N7kzuA5PnH8OBTMnw+CkSmio16jTt36OHnqFLfF0TEDKpQvj9/HDEXlarU4OMfC3BSVqlThiFja4MIjXsHXtyEL700bNyGDUwY8eRyKGrVq4uTJY8jkkgWRkdG4cuEsho0YjbV/LofKyBjubp64FXADTpkzwtk5Mw7v24UKFarg8fOXKF6iBPbv2QmvXHlgkc6So5EvnTsPjZCEQzt3wG/UWFw8fx53Am6iTZfOUBubIT72LZYtmIeKlXxwNzgYN6+cR59Bfjh/8QybPxOSkpAjew68DnuJE8ePo/tvvTF8yGD079sPnrnzsPwKvHMbe3ZtQ9GChXHx0nl06PYrLK1t8PDeXSS8i8eRQwdQunQZPA8Lh4uzM/bu28OU3twFCmL1yhVwy+6Gm7fucOxG0K1brDT5Nm4KC0tzLJw/D57ubsjt7Y2rFy6iWavWsLK1TXvhPWniNLFfvz6stRK328iIjl+S4E7rneRT5TkJcRJs9I8EIr0iIl7zrkvHaAtzcxZuFJZOx++goPts461VqwYyOWfEu7exvGvT0Z/zTRip2VGZmJTEUaWmJqa8G9OEJpofCRsqhzRuMtGQAKc8ILRb03NkC6ZyqE465hOAVBZFKVLYOGn7pB2TTZfaTnWQgDUzTYdhw0aiVcumyJM/P2+U795Ew8rGhu3Y9CyVSz9J86B/7968ZTMECQay9UkZ7STHMh0jKb8FmTMopF6rT5xEWgG9EuITuCzSNsheTZoQlSlrZ0wVjE9gW718MpapkDLdkHPg6PNtUJkaXRKM1BItkL7PeKol05tMFaSfFFTkmjUbnJ2JSifwyYTqnTt3Llq3bs1jQf0nG7ZUR4p29jr8Fezs7fl7ZEs3NTNPUSxSO03ZBqqWHNPkrP3C9FaKep02aRLq1q+HazduIF/efGzyInPZyJEjMWxgb4wcM4HD0E+fPMknESsbSwwd4Ye2rdqja9eOWLlyJcwtrNC2TUv06dMf58+fQX5vb0RHSZtnh/Yd0bl9G6xauwHjfx/HgT52jo4oUCAvmrdsyVqoRiuisLc32rRogjv3g2EkaNHAtwlH/ObLmwcB/rcw1M8Pv3i6Yumfa3DpwkW8iY5GqXLlOTqWTA4jx4zE/AULeCOcOXMW3LO7Y8+uXZg0ZQrGjhmB4iVLICo6Bn8uXYwTZy5h7IjhCH3ylDfL+4G30LF7d7hmzQHfOjUwZdpU2DhmwOHDx3D57HF45coNB6cM6NqjBw7t2490Dlbo1LQpbgbdx779B7Bi4SKs3rwJJiYWSEiMQ1Pf+hjQdwAu+t/E9jVL8eeGnRg7eiQ6deiAoyePcyyDKGqwbOkSDBzqhw7t2uLA7n0oUKwoa/ZXLl3A+DEjUaV8JaxevwY79h2Anb0THtwLRGR4BCaOH4t2bdvjZUQkMmfKhHG/j0bbtm1QuXINdOrSHrNmz0HAzTtshty0fi22rF+P+UuWIYNzRtStXRPuWbPBzMYauth4TP5jJiysrL7o6e5DslEg4d2nT28W2GRHNTJWswD/1l+yYJNt8vJxUPa4Ezddfo8SJtHxxsrKWi+MU2z5fCzVG7SS7fucIkDvuSc5qz8OGh69U5xqFI0qMTe0ZIfWC1IScCTY6X1KCiQfCbkMLk9yDpNpxNrGhvnY0vGUpFFK2+V+kqDlY6z+yCczZkh4y+0mzZ2EIkk2FuayBKa/9bZKrkO/O5OJSHpOjqKVbIF8DJYdQPrn9f4hiJRkCZRGQeK5JCYlsGmDThuk8chCk89s+t2f6qNNjxyh9JLoqJJBkrRr2ggl1oM07ySIJP8Gs51kVoF0jqedyuBUqOfH8GmRqG0iH5dpc6ONyZA//7nnNLWP8t30690XazesxNz5i5ExfUY8CX3MTvWtW7eiZo3qqFiuPH7JlQcHDh3E3HmzeHPcvXcf7t8JwoTxk7F06RJ4eHmgdp16aNasCQIDg1CtWjXs37+PTXgDBw6CWw4P7Nq5DevWrMXdew/hYOuIAt750alrR5ilM4MOKnh55EKNypXglNkZT0IewbtQYT5tjRzhx0pLhgwZ4OCUEfv378Xp0ycRGvqMNdjHoaHo26cPatetzUFBdHJduXIVXLNkxfo1azBj5kz0H9gPhbzz85zetGUbTp86gwnjJ+HsubPIlSsn3r17i5EjR3MwmXf+Ali2fBG8fsmFTh17wMQIGDd2NJshbB0cceTQEVhnyoBGNeoiJPgeDp48g+m/T0DHzh3gf/UmWrRtgT79+6NPj264cfshtq5aiBUbtqDvb30xd/YcrFq3Gg52trCys8XUqVMxccJ4tGrbHof37YN34YIQBRE3bgRg3JhxaNKoEaZOm4Ffe3RFQ9+GePr0GSdOGzl6NDq0boOHoU/YUb9oyQI0btwQlcpURrtObbBj1y44ODrB1NwMi5csxaa167F46WK45siBcqXLwsrMAk2aN8W502fwx+w/YJHOQqJbpuFLGDpkhDhmzGgpg6BKXhuSs/JbfpGjjOzAFH5es2ZNZjjcuOGPw4eOsMbXu/dvnE+DTB45vdwRGHgLNWvWwbGjJ/H8BWXK02Dw4MGsLa9bvYY1eFrsRiamKFWqNBYsWMgsBt9GDdgWvHDhQmZZUKg7OR3JbNOpUyfWpkeMGMFH29cvwniBkMkhnbUVChctwhBSHUOGDEHz5s3ZNkt22j27duPmTX80auQLR6cMGDmkPzzcPVCsXCV27JGm37ZtWyxdupSdgm3atGEh17F9Bw66SJ8+Pbr36MGLhzR/Mk9MnjiJTxiNGjVC7Lt32Ll5K4epkyOSoitr1qqFjRs2oGzZsti/bx9cs7qyozFX7lyIS0xAnjx5cfXqFdYeK1SsgJ6/9mTfwqtXrzBh0kQOLFm+eBnjdMPfH7///juGDhyAbNmz8ymHzEh02qBTRrMWzVG6YnlcuHiR20avk0dP4t79e4y1mwdFcN5juymZoapUqIzGDRqwBhgRE42BQwczxpS3xTmTM4IfPULnzp2xcOF8zJw2EXXr1MX169eRL18h7Nm9j/vsmi0b+g3ox1gdOngQM+fMSb4h6kvMZZpn9+8/xKAhozF+nB/Wrd4ET093PHn6iH0b+/bvR/EyVTBi8AAIahPsO3AQc2dNgE4U0LptR3Tq0B7Nm7VlX0rhIvnQolk7DPMbiDNnLiB3Li+8iYlkU9CIkcPh7pUfF84eZ4etFipkdHLEo4fBGDV6CFyzukALNQrkLoxmvg2R0TUzrl+5hCbNm2PwED9U86mGTM7p0bRpI2TOnBe7t63DhcsXEEL+kNo1cfTocTaXdOjYHrNnzcakSZN488jh7oaNa9dj0tTJGDRkOCqVK4ukxARMn7MIl84ewdCRvyPk0QP4+FTFseOnMG6MH7Jky4xC3mUwdy75jIpj986jGDFuLOrWqgEbKwsgKQG/5MwF+6w5UK9KXTx9EYR1uw5i7ZIlaNayMbZt2oG+vX7F+CkzMLBvNwQEPcHK+TOw8+ABzJm3GLm8vPAg5BFye3ggPCISc+bOx8kj++GZzxsbVq9E5UrlIAo6XLh4DWPHTkbbdm0wY8YctGhQG8uXLkTXX3shV95c6DtoGNq1aI5rAf548PARHjy8h7x5cmPJkmWoU6s6jFVGaNG0GRo1b4wlq1Zj+9rNWLVmBbK65UDhgiWQ1/MXNG5BCbw2YPr0CXB2zsjW/rR8CcNHjBT9/EbynkFBft9DFCVFGC6YNw/hoaG4eec2qvr4IEs2Nxw5fAS9e/dE2NMnWLN2M3yb1cOiJUvRoK4vQh49QvvOnXDoyGHY2Fhi8+ZNmD9vPpshdm7ajASdiKehj+GaLStOnzuFps2aoFzZSsidJz+Hsa9duxae7u6IiYxgKtqli5fQsm0buLi6YLjfCHbWkdZLocV9+vRBwYKFYWxsigP79+PunTtYtHg+awkHDx5BgfwF8PpVOHr82gPdu3RF7wEDWbCStkbslYGDB7GtnBJQXblyEYUKFWT7pZmpOWrUqoGuXTrj6JGjGDZ0GJYtXcaaHG0kZIo5fuI41q9fz+VMnjyZHYtkIrp18yZq+lTH/AXzMXr0aHjlyccMEorma9GiORYsnM82aHLO/tq5C9upN27Zirr1GmD7zq2YNWsWNm/aisiI1/Bt1BDTp/+BokWK48yZEyhXvhzKlSuPsBcvsWXTVs57kjFjZtRtUBsDBw5gwT523Fg+2ZEN98mTp3j9/BnqNqyPsuXLwyubJ05fPo86deugX99+OHb0GKbNmI6p06fjRegTDB/pB4t06VCyZAnOzzJn3jy0ad4Sh3fvhamVJQ4dPYrBgwYzjZH6TmYYcm4uWLToix9lSfsmRs+ff/7JicJ8fKpg/uIlvDk3rlsLgokFWrVqxeYLip4kZhJtSLQpu7pkweOQEM4VQ5vZqtWrefOnzZp8GJSBkDYBCqcnhzkpCps2beJTDG14pAiQokCnFNoEly1bxooGsXWoDBr7Rw8fwv/6DVSvXp2Vj70HDvF3SDmgSMzixYuxH4YidKk+qpec2nXq1GF/CDGZyJdEkaBkEqTvkbmSnPmUOZPqJvYTJWCjKFFSJCiNBDGu3N3dORo4tuoE4gAAIABJREFUMDCQzYBkXiHfDT1PChDhQWH69F0ql9pN/WLz56tXbNaj9+n05OrqymWRskZ1EE7UNiqXolqJYkvfo/epTXRCoFMdnf4kB781l0mnYPqbyqWfVCYpI/ScbJokLEnhonqoTOovvUd/00mQvkttkyOhCdcvStP8mx1BGD9xoti3d399XmDiO6ft7vFvdioalLZt26FRk6Y4dOAgcrp74HHIY1haWaJn756I1ySiW9vOGDZiKMb8/jsLQZoYv/XuhWvXr5MxFtu3bWXGCQ3E6lUrERh0H2FhL1C1clVeMH7D/ZAvb3741PBhzZoWjSAKcHF2hXdBb847QcylkiVK4tr1a2jcqBGyZ8uOFStWsOeZaHA0UcaOHs0Z34YMG43p06Zi4eJ5nDZVo9Wxo7NVq9YY4TcUFStWxLhx41CxUiV2INKRmxaBWm2KihUrwcenMkxNjVGzdn3UqF4dJYsXh6ODAwICbuPY0aNo2rQxa9DEwqAFQUfqYUP9eJHR5CYt1cnREfcfPEC/vn1RoFB+zstCgoByZlCUreQfCMJvv3ZDrjx5Ua5CJbbXG6tETJk6DSv/XMUJk5o1a4q5cxbwaeP06VMsjGhxl69QkTVv16xZULdeLbx4+pwXErFdKH8LOReXL1vBCzcs/Dlq162DkqVKo0Beb5w5c4ozEg4ZMhiHDx1E3369oYWIQf36Y+So0XB1zQofn+pYtGQxlixfhm5dumD39l28iK5cvYpev/2GbNmz8SbSt09fdmDPnjOTT5Nf+iXnbGczkQBMnT4Lhw4cwtb1a2BpZ5Psu5BTEEjWHz0LRO8/IHZNivkqxVRnmDrBkDVi2CdDs57hM1yH3szGAXeUR5xz9MtJ51LMZPL3/q4Ouc2G5rBkE5zeRJYcJJTq2J7cV4P36T05xUJqmmPqPsh1yvXJ/aX3P0aRlHH6kOnTsBy5jtTPfYilJPcz9bz6koymD81hYdbsOWKXzt1Z46akb9+4tYT7QFrF/gMHEBzyGGfPnIFvg4ZwyZwZp0+fZS3w2fMwPH/2GHny5MfWHdtRpmwpBPjfZKGXlJCA6JhobNiwnrWfN29isHnLFthY2uLx0xA42jtywAkxJtzcPDB67CiMHz+etRpPTy+8jXnHFxkQ4yJ3Hi/OwW1ta4PKlSohQ/r0bAMlAVi1WlXOxfzs6VPs3rETazZs5GO/paU5rKytOR0naZIHDh5C44YN0bJlS6bG0etleBizM0h7CHsZjowZM8GnejXWlNp36oIB/fohp4cH7ty+gxcvwjkXdOkypVHQ25uTSS1auJBpU2vWrGFqI2kOIY8fo3KVSpxbmrS/IkUKc45xEqRE2Vu2bDmyZcvKtsISRQszq+DU2bOoW68eLpw7zXbXB/cfISDgBgvtrVu3o3v3Hli8ZBEnoaI6zC3SgS4WyJ8/L/Lnz8eUxLJlynLmQtIcc+fOy8mrSNtP1MTDyysnXLNkw/pNW9CzWxf06zcAzVs0x01/fxQs7A1be3vs3rYdufLkYZbC8OEjMGb0KGzdtg2VK1fGyZOn2GZLWJGWefXqNaZ4EQf/8JGj6NOnlz7B2pcW3ynlkxBeuWYdAm7cxLCBfWHn5PS3lX8s7uVDAvP/7Ql7VwypgvqIXKkcWu3fw4r/f3v9czwvzJk7T2zTuiPMzIyh94l98z2XNAodAm/dwr2H91G5ShVYmKdDUOBdhAaHIuxFOHxb+DIlMOTJY2RxyYSgO3eRlJAIG0srCMYqttn26vUbT91Tp0/D1tIGKmLaCGDv/JkzpxH7LgH5vfOxOYFyVJNDjCL86EWcbq02kQXwpcuXYG9nz047yuxHnGcbWzt45fyFN0VtkgYbt25AsWLFkT2bGztP7929y/RF0uItLCw52KBGjRp8e03okyd8xCV2y927gewIpRSeJsYm2H9oP6f/dMueHS9fvGQHbERkJNujjY3VfJSlfM6UhIrKpyNqhowZ+bhKdnKiINLR0t3dk4UeHQspsOlxaAhsbWyYHaMWRcS8ecNONrLPJ2ni+eIHQVAz75wuAaC83k4O6RF49w4zV+i4ThhQqlKiNtIG9fDRQ2Qlu3pwCIxNKKLVGi+eP4eTU3rp92d0K088srm583hSFKW5mRk7ljnRF7Ff4uKRmBTPTt3IiEikz5AeMRQhayrdaCQl2krgSFgqy4miT9/F8mcUqWp4J2taTGwKDtHpBaKKAkVUxgaSPSU1AD3yKcL7v7ZZppNSWDwLccpZpA+Hp/pV/9JO+5e4RFqT+sQK8paQ7LA26Glqp94Hy5GZQgZ5IuTnDLVluSxmJhnsQR/djuTCPvrgf0X/y35fWLBgkdi6VTvOZcLO+h/wJR/bSGOXGQgkHMiO9bXsVf/2wnG5LymBHQYDZiAQ/qJTpcRXSDpXqon7T8flH3BKfN4u/cNgEgOH7Kp3Au/g/r37yJ4tGzNIaCP+v1gB79Uha82f0g2JSpqYqMGJE6dw714gsmTKAhgBxUoWg5N9+n/lFzBMfUXKCaU/oBiHoPv3UDC/N+xsbZP9ZzoDbV9KgZUy+d5LzaXT8Y1QZqZmUmCVKLIvQCA2l3QMYSZRQIA/zp05x3n1ySFPa5rSK8gvnvupdoWPBMG/911DVFN/72/lfqr1lBb7grB48RKxTev2HJRDwvtDEVifMkW+p2fe273TiFYj28loIdMEeB0ZwawMTw9Pdg6S3Zo0Y9pQiNFCLBnaYOSLF8iRRFoy2ZZpwjKdj7QdsmWKQOCt23gVGYESJUqys4XyS9NtNuTsIq2YgifIZFGocCG2fe/evYvfJ+1etllT+gCyl5PTSE4JSzZsyvUtCfy0mJLf00yS2irNp5RlLYeQ00+NVsNmNHL4EtaUQqB06dLs7JJTx8p0Rj1lX2/7To2DdDVhSj0pxnzeeA12ZOlvaawElSQeifq6d+8B9OnWCbPnLsLZC+fh4uqM9h06Jjvs5KyEf7UPE21TZHpoijCTePSczE6r4ajbJ6GhbHJs3KQpz2U6dUp7Tgqdk/qcooDoIzflskURly9dYqck+WK8CxSAV65fJOEtAqEhIThwkBy4wezv6NSxPeKTktCwSSN45HCXNH/W2qUwzmQfAtF49cJdTZRoQfpMTYuHTwwS/ZSQos9lPOVUbrS+REqJrROgIwWX4ge0tPZEXnsUT8GZI7VSamfuH5E3OejxyzldhM2bt4o1qtfmnNBs8/4bXvP3t6S+rRaT8CZbL9HfyGxBgRHSotKiQcMG7KykW2xIYBM7g9gJZEcmrz8xT0hg04tMOOSApAmSRIExxkbYvW0HosJfw97JAbdu32Z7N92+QowNYhJQOWpRhVUrVrLztkrVKtixbxcLETKdULQiPUPChcwmxC4gwU7sAopwpJ/UZkV4f3hOPX3yHAcOHEbOnJ5MU33w4D5TLclcFBf7hq82o6RgmZxdUL9BQ7478ubNW7C1s0SDBvUZX5oHt24GMuujaNHCiIiIxPkLF9gRTjlmKCKYqKREtSSTWLp0Frw5U6I0YnPQhlu7dk0cOXKUbf+06dOcKV6iECdSI/r/7dtBqFy6FK7dCsK8eYvx9s1rDPEbxHONFIk6derDK6cnLl26ijNnz3CenZYtW+DcufM4qDfrEYuEgoqaNm7ALCyK6PUuVJAjjQt7F8SdmzfhXbQY+y6IK05zxtbaBs6ZMjG7ybdxI/j732KmCdF5J4wfx1f0UYR3ubJl+X5VGxtbxoxC4SdPnQozC3POILp80TLcvHMVRQqVwOw5czBi+FBeRyEPH2LNxs3YsH49C2U6TdeuWYvX2q3btxB44ybGTpvE/qc9m7bC3M4GPrVq4OTeQ/C/eg2iWoVc3vnQqn07TJ0wCeXKlWXGU6s2rXH75i2cOnwUDVs2w6ZVq9Cue2dmrkwbOwFN2rbFoZ17kKdgAb7UefvmLeg/sD9+HzsOjVu3YT+MHJ/xJaSRsG3bDrFqlaqcdU5anMqN8V8CaBLeFEJO/+hIGBz8mHOjUJbAUqVKgJKDkQOV2AEvnr/AmbNnmRqWN28e3sUpEpEEKN28Qi9abMSKIQ53VEQk24pds2ZlQU/Cu1nzZuj522/6SwGC4OmREyeOnUDTpk1x7NgxWNtJt8cTc4eyDJJmTpvCxo2b4OnhxguXBDfxvE+cOskOR0V4vz8zaExprJbMW8Th+yS0i9KFwatXYcCwIdCpBbikz8hpGOjuSfJnULqDJr6N0b93b5StUgXtOrTnDJcP7t3H9ClTkK+QN6JfR6BwYW/8Pv53vif0TeQbjB7jB7/hYzmEfcvmDejQqQubY9avX4fuPXti9OhR8PPzw9s3bzFz+jS+TzX4/gN06dYNmV0pGhEIDLzLfpeeXbvhTVQUC6cr166x7yZP3lxYMn8xps+ZjSo+1TBrxh9Ys2o1CzJKCMYRxVoRtWrXRPXqlbFj9x507/YbipcozhTPmX/MQp3atbBq1Rp06NQOeTw82ac0Ytw4LFu4GHXr18byJStQuVpVlChdkuMRiAG2dsVyjBk3HnNnz0Obdu34vs/sObIzbfZFWBjftUnPke/Fb9gIqNUiatepieF+fhj/+++4disQi6fPxcnjB9GyTWt06NwJly5fRe/e/RD9NoZPGH8uWIiDhw+jdbNm8KlaDTdD7jFf/EXoUz6fVKxUGaPGjOI0DQ1r18OYSRMwdvQYdOrUkTHeu3UHeg8diL7de2DFxnWwsbZF7YrVMHjcSIwdNQqdOneGZ05PdqgPGjgEffv2x5y5s1GjZk1pzegT/H1uuSLs3LlbJEeZnEFQEd6fG2KpPFroJHBJ+yb+bEDALdZ49+/fj19/7c6h1JT1TxIILxH2MoxviKfbU4j+dvz4Kc6JktklI2vdVNbmTZuQO1du1q5pcZFpZdq0acxJ79mzJ/6YNZMdlbRhvIl5gw3rJQ2eBPiRY0eYD02aAdVDMyx37lwc6JQ1SxbW5oiq2LRZM+zctZOZMorwfn9u0DjcuXMbvXp1x4IFC3hzNTIyQ5eOXThgiZgwPXr34iRmo0aPxsvnL3Hy1GmMHDEc/fr0ZSct5Ytp3qw5Yt7EoN/A/ujUuROcHBw5v8uQwUMR9ToKE8dPRKWq5WFqYoYTJ09g6fIlmDp9GvbvO4K9ew5h+rTxaNeuPSpVqsTO6k6dOyJn7lzwdHPHCL9hcMrgyMI7KOguipUqjQeBgUhnbsZmN7r0OEsWF5QrVxq+dRth3tKlqN+gPu4GBnIahY2bNvK9rCNGDGfzmiYpCW4eOTiz4+VLN+Dh4YbadWtg+rQpyOySicPhx46bwCeN2bNm4k7QHSQlJuLAwQP4fdwExMclgCK6GzSsjwH9ByIyMgZTp0/k691q1a6DmzfvsKmP6qZ8LmvXruGTCZ1It23bgUMHD6NcuYqcoGzKxAmYt3wpfnHNzjED7Tp0wIFDB2BhZsamoOiYGJw6dQpTp0zHsWNH4OWeEwsXLESxUqWg0yZi3ryZsHNwQvMWLVG5chUcOLAfOzZvw/WbAXhw/z5atGzB62Pfzt3oNagfOrdriy07dyKdpTUK58mPpi2aM9ecuPK5c+dGnz7/Y+86wKOouujZ9IT0hBQIgVATeu+9S+9NiiiiiBSliQIq0kRAf1A6UgQRlA7SpfcWOgRSSEhPSO/J7v+dOzvJGkFQiqCZ7+Mjye68efPmzX333XvuOR/i7SFDMXXqNKxeswytWreW95100c8jfCJhk86dO+lFF17+ysrnY1qff6vcTjOmzK0c+RL8/QMF+8ytr6trYdG9pLJ8Skoqzp6muHATIQxKS8uAiakZ7tz1w7Bh74gcFQ9ishMTEhSUi4mJeCosQmCxD+Fy8+bNxajRoyUswjBIcU9PLF+2TLwkqo8vXLRI4HaMcfM8Mggyzs5QCtkVrSytpNCCnNzki6HWZoHx/v084TMlhe2A14dg8BsDZVE0tTKBv/8dDOzXD2tX/YCS3uXw+edTZdHMzMgWKOeHY0bi9f5vok3TJqhTqyaGvvMOli5bhtFjx+DLWV/C1d1N4rqfTvkUbwwYgK/nzsXufftQoqQnDv12GMtX0Hh/idD7UVi0cBk+njgWgwcPFs+b6KNvv/sOIz8cLcyar/frg85d+H5rcPbsObRv1wF3/fxg52iHHJ0W8+f9TxA7NWvWxoxp07B4xVIpb//ow3HoM+h17Nr5q1xv5IgRqFCxghC11andANu2bsCihcvh5uaCzl06Y/q02Rg4sC9++mkT3nl3MJxcnATf/+38BQL7PH36HFatWimwUiYbCTElOdbX//sWs7+aIRTPVLn/Yc2PUuxDaKv/3dtYt/YHhS9IIMJZuHL5Gr7/fjV2792Flg0aou8bA9C0SWOEx8TgtTavof/rr6NFi+YIDQuFR1EPBPoHYObs2fiNnveAN0SLkzUBxAQdOnwIloUKoX27dvh86lR89+13UkD38YQJ2LBxAwa+MUg48Xfu2ImRo0bik0kTsXDxUrg4u6BH9x6YPWuWFGeRoZNFRFM//wLLli1H3z798OXsaZKjYohp1pezFMK4Z3zkGm8hAxLlnIKk1DMe49zmmIQh+2Dx4iVyF0sh2szPw/w73JPK8aFqXeo5TtRzVBax3EySkqxiDNGQlImPleEXlbuEsL+8wgzyo6gcx5LKkTbo7ZCaljzePJ7Ge5Dk0R8G1jCX/+rNO45fWmoadm7ehrXr1kl+oluvHrCxs8HEjyeK8bW2tJHS/kULF8OzmCcqVamIOg1qYfKUaUiNixMagw7t26NFmzZYsmQZLp+/gIFvDha+mFXfr8TkyR9j8XfzkZCShUWL5+PChYvY9MsWDH5zEMpXLI/VK1ciPDJSBnfs2LHYvnU79u/ej8JF3VGhnA86dukIa1sb2f5//fU3uHDyHPr17Y0uvbqLqE5MdCw2b9oqiwWNbnEvT5w8ekxCHR27dEGHDh2wdetWHD58BO8OewemxqZYs+ZntO3YBId/Oyahtpq1quPnnzdKPcWd2/5wcXRCr9f7SAjuuu9l9OnfD5mZWvy6a4dUCFPLMy09Tegfdu3cjqCge2jSuDncixTBwQMHJK9DxyQ2Ph5DhgyRMCMPJnQTkxJw6vRx3A28DVdbR7Rp3wlWVrbQGEOYOsneWLd+A5zz9UV8zAO4OBfGpcsXMXrkSDg5OuGn9etQ1tsLtes1xtTPZ8HUWINqVSuidp26cCvijs2/bIJP6TIwJmGbiUZIv/j8CAOOiYvFhfMX8OEHY3E3IBDOzvayi/YqWVLCnazyLOlVBnfu3IWzsyMcHB1w7NhxiX2TefNZH5ojR47pGjSoL68WDferCCjIXynFQfonvERDsiq1D3+nH/kVCF+0WTPETjxuwv1ZLj23HZ1OCquIB2fVqVKOLK+jQfPPLyv/uHt42s8N5x/FKlhcRXX3qtWqKjA2fdhMJRB7WGWfjEa+RVz9XSXoUvtpWMmoVncq6BVlpqhoDsM5yL/lko09AQLCEDqqnvuwxfvP5vcfUStPO9JPdj6dJKK2GEpk/0TwOSNDYufKnMtBUlI6FsxfDAcHW/Qf0Ff/2Z/bDQlpRkQIoOBxB7/Lney5c+eEJ+ZpHJ9HXUtz6NARXaNGDRUaTgMa2FcF98utK1c/Pz8/4WygcWCiT4XsqC+M4aTmvSnanI82i4aT/c++Z/jCMJRBtAZhUoxDS4GMq+vvxt7w+4YfGJYa5/3dEBqm/DU/zjv/g1XgW3mshA9v9/eQULWN338379qq1/wwjKvh9fJfS3l5NZLI43NhOIchHoZq9HeTe08qhCy/wck/RurvD1uw1XMf92I9688N35XjR4/h9q1b6NKtm3hehkILav/ydjx/BAfkN5qGzya/gTe8D3VOG34n/7z9ww7PoIH8133YuX/HEXnWY/0k7anvSP7+qoAMsnYmJCTD1/eK8O1Ur15NECSGY/Cwe33cu2fYNy4YKgT0eY2bZu/e/bpmzZpKrIyrkho2eRRPwZMM3ov8DgeJCTmWr3N7wqQdV1yueoS78X/GzOgBcfXly0SUhWx3vLzEoJAYhw+PKzY/IwENkRYcfLbBqkQaHW4RhdcaEGPE7/B88ofw4ALCmDbheIRRkb2P/WE7bJPtkBGQnhkfKM9nH9gvJiB5HtEfQQGBQjZla2MrsmR29vZCfsSiBFZQsk1ih9lXtsNtJe+RbZDkiHAzSqaxP+wnx4M/M25NDDiTKLwWz+VWj94EY3a8R37GKkhqYFIrk2gKws4YE+dixP4x7HPb77ZM9jp168r9MbbOa6kMgnfv3pXqSPaHKJreffpIGIfJKC5oERGR4sHwf55PVjaV9Ihzj23xuXC8+KwYwiFVKZOr3FbznghvZLyeY8i+8HskP/pHD0UmRnDDL6ry/J/ycB81zn/FyP0zz0rd2yo1pi/sQT3jm9UcPXpMxxJvhQs5r+jrVfG8Je6YloZTp88IzjYuNg5ubq5YvmIxunTpCv8AfyntvnjBV4wQY85NmzaWYgAaMwob7N+zTwxAYGCQEEPd8rstjGhMGJJqdNeuXWI40ihyYGklCTxyU1PEgZ+Ru4OG8OrVa9i161fJPlN/kokXGnsaUyY4Vq9eJXJfNKQODvZiSGmIwsLCxeiPGTsGR48chZ2trRhVcogQplWlalUsW7YUI0eOwrkL56VNGlL2RwQcUpIFdbJ+/U94Z+g7WLNmtZTap2WmyzOloWPsmolLdStJA0qDTUQJhQOYvGS/aCQT4hIkxkc+EbIMNm7cAGvXrUWN6jUQGRmNRo304+fjI7JQFAwg3I19HvTGILlfGm9qd9LQs2quY8eOUlBE8WCSZFG1h1SvXHDYL1bocUxUI3zjxnVRAGJ/iHIgGoMJqF9/3QV3Vzcx0kwAcxETCbSzZ+XcwUPeyuU3f8bvypM1l1uUkiugqD/vIbu8/H/6KymAPysZNGzXIBfyByP1NPE4taJIbzT0ZULKvf6B//4hN/bQUsW8gJ2yZ8uvdK9UTipK938luPewG9UXDj0ieKemktQr6UHUzCYptyh5IT2ZmPxBX8DEvun7mDdhng/Tt+bs2XM6itM+L9f+yWb8032LxoAFK+SjnjdnLgYNGCAyU4S7VatWFUlJKaK0Qy+aL3uJ4gp15fz/zce0adOxdvUPQod5/sIFVKtJea0HwvJHQirGq8R4JCaK1xngHyCyXPTU0zMzpOKRmX4a1AsXLolnyYIJGqLY2BhZBMgFPumTSdi+bavggcnBwRgVVWuoXl+nTi0sXrIYH3/8sWhJxlB2zdhIFOijo6LQsnlzQQoEhwSjZ69eWLt2rSwqLCSgriXFfslUuHP7TnTr2k3u1ffyZXTo3EFiboQxMd7HxYgoFsKnyIHOeyCUkMUT9Oa5g+GC5mjvpMANR47A9m3bUblKZeFr4UFx5KzMLPk+jX3NmtWF4Ir3SWEIol24oHGHw50CD+5CmJzKSM0Q2SryyhD1wnvneVxYKDnHvhB6RUgkE2C9evcWRE7fPn0ERsmEIHct586eRffu3eWZsODF1c1Vdgvc2Qx7f7hc83mKMOSfrX+Wo9DX+SkGLT/bXr6GDE3M4+yqYbV8foHz/NmDPPudV3mpGKDfc4Lkvy9WDz7Su85ff24oxpv/JIN2ZKz069ofmtCbRUOjZ9iUGG2V5kGj+0MJ/KN7+yfh0XxyyrkyxbkZdsXw5oYORRSZ/dAzNKrGX0ezrkiKMMvxu2eiv9+ns3J/PFvj63tVV6lSBcVbkY7oVyR9XPhZX/BZt8eQAzmcnZydxdCuX/cTbly7hjHjxmH06A/x5puDBSt969YN2VYzlBEaEiYziKD86dNn4I7fHTGW4WHhcCrsiIjIMDHG5GdWGfHo6QUGBYrnSOPMLT4LWOgZ0xDGxydg7959Yihp0KmoHhMTLaXuLKbhYkAESFBQINzdPXDt6g3ZIbCtq1cv6SvMmmDzls2oUKlibggjKjISNatXR2DQPRFpoOdO3C1DJvTaba1tJGTBOLKpmTkSE5PgVaI4/O7cQUJivHj/DIswtEJvmwsawz8seVcTMCzaYVsqL3PNGjVx2fcKataqifsh96X6r7BLYcGKU1uS8CfuVBo2bCBEUUQIsD1We9KLZiiJxlNVEKIXHh4WhgrlKkgpdWpqmnzXzNxMvsvdAI2ynb2dCAiT2jY+7oHsihLi48X75s/MZYQEB8vYFHZxEUZI3hc9bmo48mdiauXlekGZd74tmVmZen5oCxSyshL8NhchziEWPzEUxeIScwsLJCalCtFYDrU/7e1krrDf3LmQy4PPgedxIWNYiQss74U7M+7EuCiGhYcJdprf4yIaGh4uu09SEZcr5w1zUzN55lzMTE2N4OTkhiLuHvC7cxXpqRmCJLK1tYGJmRmCQ++jbNlysrO5cf2GYNLZH0q5WRibiJPDe2HVIp8Rw210gGIexAv8kQsxHZVCVhaCGjE2NhKMNt8JQuXi4+KxZdM2RdQYQL1G9SR8tm/PHoEkks+dO0gu6pFR0Sjs6oogOkiu7vD0Ki5Vplz46dxw7hSysESjJo2RnpkluqGO9g54fcDrwhpKVk7Ox8yMTBD+zPGmY3L3jj+GDx8uzhqhf2mpKbIjJFlaYIA/srMyJV/GgilKC5KVMzsrR6pBL56/gGOHjsCnSiXcvHoFvfr3R0hIMM4cO4bGzVtg745daN2+LWrWro0f1q4T/ddRw99D0WJFsW3bTtnZkmWzW/cuz3xHqLly+YZOXnxTZqt/z+jyol6ApzHofHEJgyJxM19qbXa24JSztTmy5e/SpbNsqRkbpXEXzUZttkx8TiISBOXoXSc1VESjJlqMRkbC+U0MNs8jKU5WTnYuh7CZsYm0w8/4XYoeqPzCIuSs1ebG2mFsBFMTtqGcz4moSHwZyctMqBEXkMz0DFjyRRY9yXTExsdJebB1IUXZmtdUEQbkZ6ZHJ4LRCs5TPstT7Fb4FdT74vNUlcFQ7YalAAAgAElEQVTVsl1+ny8jX0y+jPydYyIIBw01MmmesvS6kFokJaZixYqV6Nmrh+xIpM1s/b0QrWSAZFCTvny+isaliT4cTA1LlRsjL7mqjJn+XvTOUv74KceK15REoP7e1UTp45LQTzPPHnUuJbU2rFsv4sscRxbHRMfGyHPn7qVTy064cu0SUtPjMfGTT5CckiE5DlIhULVmYP/+eGvIW/DxqYAlCxdizty5WP/jOhSys5ViEc69N998UypnKepAjpRrly9j68+kGH4HNWvVwrvD3pVKx2IexbBs+XLs3LtPQlUMY+3dtQMdXuuC0JAIrF7zHbbv3iPSYHO//hp+fndx4uhx2W1FRkWib5++Ukl76swZjBs7VuZlvfr1Jc/SonlzfPP1N5j3zTfwvXgRUyZNxNat2/DB6NEYO34CElNTMeerryRZ//X/vhF1JT4X7hzJyW5haYlx48ZK2f+MadPx6eRPMXH8eHw0ZZKEv+jglCpbGhnZGYgMvg97K2sMG/0BAgPvSfiOZfN0wn7esEEqGhcu+g49enTDggUL5J7NzS3wWts2+HLWLGEJtbG2UaqHK1YUKTg6T+Sb379/H/bvP4Cvv/ladDx/XPuDVMDOmjVL/nb67BlhEO3RsyeuXb8hsnbXLlxC3zcHYdyokdi0a7dAM4e/+Qbm/O8bzJ02E9369sbVK1dRr34DYdt8980h2HvkN3Tt0hWfTPoEO3bsxORPp4jz9CxRJ5qLFy/rfLwriiguc5b/Fpw3vTUaDHoR9EpojNR475O8xL8j2H9KjPOTXO/vfOefSFT9E8mo3zHPPSTU8LgQw98Z2yc5Rxa+W9SwHC186EuWLBYO8t8O/YZ33nlXjKKFmQUio6Mx+v2RGNivP7zKlYarqzOGDx2Kb5csRY9ePTBu3HgJG82aPgPvvfceZs6YgWLFSyAuPhZvDB6IYe+OQlRkBK5e9kWNWrWxbcd2RXh33HjUb9RIpONYVZianIjGjRth1Ifj4XvJV8J2v/y8EZ07dxAPvU3rNvh6/gLMmDEdK1Z8jxu3borho5pUm1atMHzMaNStWBUH9h/AvKXfwSQzG5Vr18WVC+fRuXM3TP/iUyxe9C2u3b2Pke8OwbARH2Dv7t347NOJqNuwCUaPHg8TbRq+mDEDjk5KVWFUVCTGjBkNawsbLFyyFJt/2YbF332DxcsWYdJnX0Gb/ECMfBGPovhi+jTkaHTYu+8gpn/+KZq3bIlp02eI88Gkt4+PD9auXI6ZX81BWFQEdmzbgSULF+Hwb/th6+aBNg3rYsv2Hdi1/xDu3Lwhos/t27ZEjz59YGauiFYvXbIU+/fuwJbtW3DJNwCfjB8H5KQiMiICP23YiAlTZiA5PhgfT54Ap8Ke2L/3CDb/tBFVa9XApl9+wuXLlxETm4iWLVujZ48uOH7iJN4aPADnz/uiR9d28KleG63q1sGmPQfw5sAeWPvjGtg5FkZh5yKyE3mWh8bX97KuvA81Bun5Udn81cPbPgpepW6fDaFDT7qbUNE2hkomz3Lgn1VbT4MKyoubPjmfzZ/BzZ72ngwhdIahD3r/8twMPG0abClEYnybOxC9Ir3mBc5fjj1JoyZOnIyZM6dL+I6e2vHjJ0TlaMTI9+Hk5IC0jHRMHDsB1paWmDFnNu4GBYMCKMsWf4tu3bpj1KjR8PHxFpX2cePGYebMmejUoRM6dmwnie+WLdpi87Yd8PR0Q5GiLti2bRcWL1iGjz4ag2atGqNzt36oWLECOnfsgCFvvoG1a3+Q3AzDMqvXrEXHTh3RqlVLVK1aHRPGTcCSxYuxZOkSQQwdOnIUjg4Okn4b+NYbaNeytexUp345C4nxD1Czbn1cvnhRVIzmzZmNZUsW48rtAIwY8iY2btqGqZ99hnHjRqFa7ZpYt24Dli9cgEVLF6Nps2ayA6TA9tgPJsLW2grzF/4P167fxuRJH4u03ZiJn6JvhzayQzh1+pR40a5FisDEzBJD3xqEOnXr4d1hwxATHY1du3fDxt5BNDWHjxyJJYsXokuHLpg3dx4WfDsPpXzKo1n92qKydPTEaeRkZUmI6PaNqxgzegKKkH/ewxVLln2PY7v3Y/3mH+F7/SZmfD4N/Xv3wsaNGyX06FK0ONav+R7zv10IZxdXbN+xBedooIcNxdgPPsSGjb8gMSkNb789FPPmzMKsr+agW+f2iIyOgZenG+xdPfD1jC+wfvN2tGvVCoMGvYmWbdvAwdFawn5Pan+e5F3S3Ll7W+dZjLE0jWhYvmjy+ifp5J99hy88QxdEkXA7So9bCQMZkOD/jYtwK8dwjCpMzOsQw03oIWORjAU+q0M1iLwHxp0l/6D/py48jK0TNsf/GeIg+uXhOFaFR8VQHkoNKxh+n4ab98d4LGPTjIE+bpyZ0KT3wK0xdzOMhTL2/SwmJJ8b44OEGnK7yxeaCWZe68K584K4ycygfFq09LlYMU8kJibAppC1CDUwtkrj7lrU/Vk9lidqJykpGQf2/ybzjdDG8uW9peqSnriPT3k0b9EMlatVwblTZ3Dz6jUMHf4urt64iZXLV6L/6/3w9bx5qFuvnnjGu/fsxnvvDcOJEydx8sQpiZUOGPg6Pvt0hqB86tatiWHDhwrr36YNm/F6v96oWbcGpkiloInQLNy4dgVNmjaWqsCOHTth06YtqFqtGooWLSKapp9/+hm+mvOV6JZyUTlx8hTatGqNs6fPoGgxD0H/vPfeu5gxcxZS01JRrJgX7lPQpJiHJM1HvP8+AoICsfmnDfj0ixlYungJ2rRpjmyNTkIX546dgJGZET748EOBrzIpPW/O/1CimAeGvDMEGmMNVq9aI7H8g8ePYd6MGZKLmjtnjqi4d+rSFaXKlMWS775F1+5dJWfD0CXzI3GJKbgfGILGzRsjOPAubK3tJbTRqm1zNGrYTMi8xowdJTH3Zk2aw7qQLX5YvRJJCSkYO2E8rOyssWrND0iMjsew998VVNm2zVthrtewZHjKzEqDpd8tFjRJ/4Fv4Oq1qzh99DhqN6iHK5cuS0I+IysT+/buQ4N69URtqmmj+ihXqQr2bN+MkIgYvPP2YNg72ePEoUM4dvw0OnTuhurV//i+PtEE+5Mvae75B+q4KhmbKKlcDYUZX6FDhQoSQkYDkJGRLhwTOp2Cf+ZB404opJKUZVxWkVJjEiZHAt55enqMuXL3QR5rGigmKi0trcRQnDx5CnFxDwSZQuPBpBNx2ERfMIbMmLWa+CWdJZNK5hbmcs3UtDR5wVkUoMZm1f6pfdyyZassPCTrzzWIOiAwIDCXHGrLli2CiqGYscLhrBTuEHmRI3Fk5CY7nRwcReZMkmoZGVKiS6ijHBoInei5c+fF6+PLrR7ETwcHE3lSLvdvvAZl1Yj/ZlKLySEuIq+1aydIDy5oDFPRgPG+qIaTlJwEl8KF5W80yJRZY8yTiVeiVgwXQH7+4YdjsGDBfFkU6MWWL++D115rh/feHYZ58+bJ9W7cvCkEW0OGvCWJT+tCVlJWrTDgNUHNugrC5UUe2pwcyVXQ0zQ15zPWCQZdic2bYOeuXfAuWw4uzs7CW5KjzUZOVqYo7jD3wVwAF9zI8AikpKZIeCBD5pSRUDVrtUZITaFAr408c85YxqNNOKeNNMjIzBb+an4mYU8jpaqQyTltjhY5WTkwNTNR8jjGSpBJ5qlhfkKrFbSQWu+hOhRaQcYpeQmON+cZHQxtTgZMzCyEalZ4uxUKbRhribRQ8jc8hC2bcx5EZ+htjOh3kiNbb2/0aBRek7J+Vy5fQVR4KDp26QQHR0dBUzVt2kSuExYSjvSsdHh5ebIBuYccZCMq7IEoav2yab3MZ9I/CORDRykIpf+qE8PxY38UiIY29x3iDxwDRV2I96R0jNq1pBIwUrm/NbxXfk+ShHKNHCMTGOlIScEcEwfBCBod8SccZ9rUJ9/dPunc1QQE3NNRMNZIBpLHqxc2YWae2GIaxzp1agtMjphkQtAooHvlylVJFlL1nfhsehSnT5+RQhaRJLtzF2XKKDqM9ALoFTBbT++WcXJ6EKyYvH79hkwMehP8PzAgCFUqV0LcgwREREbA0clB0CPpaWnCaMbsPTHfLEQxt7QQI0u0h6uri3Ask1VQEWHVSZKEnjWLjb76arYy8XU6UVonnwX1MWvUqomczCzBkpMHmi8uJ+RtPz95SW/fuSPXZ/Lp/Lnz6NurF2JjH+QqXletWiU3ycjHzCQukze9evX8HbQuPo7IGUXrUhRNjCALI7fTHEf2mSRX5CA/ffqsSI9xe8z+c3dCQ0RkBF908k5zvC5f9kWPnj1w6+ZNZGRkopx3ORT1KJo7TwmfpKhz//79QG/20qWLcHd3hZtrEUE+tGrZUvp448ZNBAYFiadqb2cv0ErP4p6CViAcsn3HDk8691/I99KT0yS+TJQTeU0MFV/yd4DGlYcKc8xfFv+4Dj/vHMjvQ2YsVqOteDZFLkrbGkREROEcoaOlvFC2vI/Q6Obdl35BMNDkVMckNuYBfly/Hu3avSbJY0Nen8eN26v6ucb//j1dsSIeMNF7pa/ijRBHzBc+KioGvXv3wrat2zFgYD9MnDhRsNrMltPA07skKU61atURGRklkLvXX39diHc6duwgbXARoOHhQkCMMdXM+TLR6NK7ZtgkPDwCNWpUR9j9MDH6ySkp4l3SWBPmxqKX4p7Fxdtk3JFb/qPHjqJBg4bYunWLwOrS09OEdY2GMC4uXghsSFPw5ZdfSkKJB8Ma23fuwoEDB/HG4DdEYPjsydMoUsRd+qh6EuvW/Si83kTDEANODPXqVavRs0cP8Vbp7XNhIl0ovVnxuDQKkc4vv2zGiBEKNpoHPfVLFy6JziSLYsjzzveTkDZ6xKSrpfdO9MOnn07BmTNnUat2Lbke1dubNmkiij28HguFCMekwDEpU5nBT0lOln7Xql0ThawL5S5SFy/6yhaZUMT798Nga2ODwi6O2L/vECpVKi9k/gwZmZiYysvMZ8D/6Y2xvJlx8ePHjqFVm9Yv1xTW6kRflEVPNER/Rh5kmLt5uW4irze5hlTFPj9LSCZVbqh6k8Own14ujdEAgrslKqCQsj3sUMKLarjwxUFF/8nnpAkOvKvz8PRS3HvZWvyT3fnr12Zog9t5hjXocb4/fDj27d+PEsW9ZOtI74UGlDSdTk7Ogn21sSHDl0bUPz766CNcv34NLVq0lNJreo/c1pOa9YcffsCWLZtlXBjvZQUmja2nZzHx1p0cHZGcxEKREMF879q1W3CwDLnQe2cogRhnxs1/3bMbo0ePEo+2cuUqSE1NlhAJjS5VQqiAwjg7t8yhoSFi2OmJsTx9wYJvMfiNwYJZ5SL01ltviZdJcV/GoBl35I5hyNtDMW3aF4JYoGEmBletomQVIseC/RQssTZbPGnuClgUk5ycJOEgLkKH9/+Gwi6uAgFs3qqFbIO5iyG2nQLKD2LjRNCBsVEW6BDbzUpLKq7Ub1BfhJG5Y+H404ibmZkKDruQlQ1u3LwhcXLP4h4oUtRd+sL7XLhwMYYPfw9+fnewc8cu8VRZALRmzTq0bdsKLoWdsWjRItk5tGzVGsH37kkIpnTpUuKlc8fB8bR3dPjrk+i5nvFP04w9+5vjAh8VydCXC8zMlJDAsykxVwIVOToNYuPiERUai9joKDRuWlfCG2oV+MPv6N83zo97cprAAH9d8RIKNwQfQJ4ow+NOfTk+p0Gi0aM0FI0AM7osVKGXzJg2jTt/5rZfxT+rMECex4QYPVyGRvhdGh1u6xmLpOdM8D4Pnk9DxH/E89Iw02ixLYZJbG3tJMbLazKEwZgYvcTMzAyJjSckJoinT4pNK6tCuH8/RK5Jb5Njz2IVXoMSUCw+YbKOh5ooJbc2DTTx0YxlBgYGSNiH9/Qg9oH0lZWGTNxJYYeRBuFhERIi4nd4HxwjXtvUxETiefTK+dgJKeO9c+EQg5uSInOB98DQBL/L++a98nziz/l9Gt4HcQ+kwIQeM8MkFI/lJOLOhePCQgjG2xn7p0fFdnh9xkRVhkH1HnnPzEUwIcn4LtV84hMSYG1dSO6BCwufJTnMWRijQkE5drzeX4GCPsvZaxhOUJ+Z2n5eMlc1cHkVezpdtj7uqse8G5TlEbevZGMUnUQd9RCpy6gXmWZBT97PeXFs6YteEUuv2quXNlT+rERy+R1Fs1F6wx8Y+pXYNfNDEj1XYtQSnFb0GuXQauR96d6uOdb+sgP2Dpynyuf8irRJemH9qYwHG8MUWiMtWJyoFALmyO5PtD61aixaOS9Lp8P+Awex6JsFSIuJwbvD30W3/n2g1TCmnA0jmCBHo4WWjqZOA2M9lbGCRlLsF+etciWGWRib5keK5qtcV+LyDFHl5fgUSmQdsrJ1YPpPa2wCyh4rup4KZbJojhoMr1arxPCNREhWuY8XeWgCAgJ09DYNL/yiO/E0N2wY5zOEBKptqltR9Z74O40QD7XYQ4XbGbaVfwzUz+jR0vtWBFbzCmDUdg3Lsg1fahoaeuTE/ipFOkri8u9o3LFdpehFScLyd5XFTO03/+dLRq9eDLapiZ7y948TjG1xDNiX5/3sDcefPxtSmT7NPPgnz+VirYybWp2sTwiKYK9i/JRCqryYreQ6+By1fHZZsDA3k2fK74qHKeRWCi+7LisbGlMTIJsSAhwzU2RnZoOwSDNzU6ko5PPnAprOxCkTbGKoKICsGGtLKwsYGzHxmQYTMxPZDSkGVgeqv7OikJc0tzQR1Bk53WXxyNYhJSkdxqZGsLQyR1pKJtJSUlG9ckUcPnkSLi5OsCpkKVW4yQkpsLQuJJzfSQlJMDM1R0hoGEqULAJTC1OkJKYgMSEFDk52sCpkAY0mGzqtqTgDoaFhIv7h6OyI1Wt+gJnGCGXKlEOlKuVhZm6BqIhYGOVokJycjqIl3GBuZYqQkDDZmZKPm8ISt276Iz2DIIMygjRhZWV0bDQqVa0Ea0srqZbkTVpY2aBECTKQkrDtJgID/VG3bgPZIR8/cgLmxlo4uHog9H4QnNzcoMvOQmxEBHI0JuJ8cIdKvnUySHKxYYivavUqcNFX976ouagJDg7WqZVyqkFTL/5XEyYvqtMF13n4COT3AA23sqpT8CS48PyJr/wL5PM28K/K86WxJb9L31690e/11wVOR+//3NlzIm83YcIEkbejwg1lzcaPHSv6jDyPsmibt2xH27ZtBcs86ZOPUbqkF0aNGiUJN2KbP/rkEzRt1hQ9u3TD0OHv4ZPxE7Bk6VLc8ruDS+d9xXj37N0TX0z9XHYrK5YvFzm0n9avF3QSdR8J39v48y/YsHE91qxag+IeHhLC+3r+/1DMs5h4qqx2TI5Lhs7EGLfvXMOvu3cIVC41LR0/rduA82d9Reeyd5+emD3jS3Tt3BUTPv8Mo99/FxcvnMFXc+dh4/qfYaIxwf3wcIz7aDSa1KmHcmXLoUWH13DjynV8OH4CftmwEaGh4fAqXQrD3x8KJydbJCZm4p03BuDNt9/B6TMXUNqrOK7euoE6NWvjpt8d3AsKwMwZM9G8cSuULeOGMuVZUKiDqYkZiniUFmWiE/t3Yd+Jk9i+bTcCA+8iMioCVStURkxEBKrVrYsZs6bjl40b0b1LFym/r9OwEfwuX0XlKjWRkpaIqJgwXLl8XbDeUyZ/Dn+/8xg2cgKWL1qIz6dPw7eLV6CEmwu8K1XDyGFv4drNW3itfSc0qVUB5cpVRkToPYz65GOYWT47+PCTvAOaoKAgHbfUhh6bodeqJIVePQTKk9z8s/wOx4mxQMaFeTAmrXJ7PO46+RNVauiAfyeHCUMxqseqFg0xhsztLcMXjHubm5kLBprnengUFSHaQtY2ufzfFL41NzeTUA3DGwzRsG3uJBhyoNfB/grfSXgEMqli7+4u3iFLwIkoYQiEB3HMZBLkoh8bE4u09HTpI1E0/yXDzrFKSU7BskWLJRFONA3DaWfOnMHy5cux/+BBlPD0xL59exETG4vvvl0g8nSLFi1Gm7atpeCE2GIW5rCseuyECRg1YhTq1asjUM23hr4jaKnxH4zBZ9OnolWz5li8ZCmWr1gGXY4Wdg726N6zB2Z/OVeghNRnJE760NEj2LR5k+z0tFmZOLBvH7Zs24omjRrjs0mTcP7SBTRp1gx9+vUTaPD4MeORnZENl6LuOH7qKHbs2CrwNl/fy5gyeTI6tO8Aj6LuEg78+KNPcGj/IZStVQlbNqzHZ5M/hVdJb9y+cQt1aldFWGQIvvhyLhrVqodv53+LEj5lMWnseLR5rQO2b90C7wplkJKeKkl5D49iiI1LRufWLfDrvv34Ye1PiAgORmh0JPr07QNnWwe0b98adwKC0KJJKwzo3x0OrkVw9sxJNKxXBxZ2Tvj5l19w5uAuXA8KQ0x0HL78cjbKeZdFdGg4bCwtMGDI2+jSob0sZv0GDEBcYiK8K1aEV+HC6Ny1C4JDQrFhw8+4ceMqDh/9DZ9Nn4fDBzahedtOuHrmHL6ZOwfzFq+EtaUpHJ0LY9n8ObgbFIjv127Elp07UNW7BqxNNPjo0wkws7R43Kv+TD8X482klmFY4b/0Aj6r0aQxZMKTzH18qYmFZsmzGopQvdf8xTO8Pre8Qr5kaSleGZEdZObjz2yHiTi1KMbKspDgykmZSsTJtWvXJVlHOlwaBZ4zYcJ44VPo2r2bIE0IN/yVtLZVqgq/9qlTJyW5OHLkCMyfv0BEA2h4GH/nArRs4TL4XrmCz6d+joAAf5w/fRr9Bw2AaxF3ube9u/cKfO+jjybg542bRG+Q8f+h7wzJxRE/q3F96dvRASePnRIj9847Q9GlRxesWbMeK1euwp49O1C6lA92790uyfQF/5uPr7/+Gt/OX4LWbZsh+F4orly+KsVJbu6umDTlI7z/3lgxghGRkejQsYtUbG765RfM+HK6oJXIrrh06TIUsrLE22+/LUnrocNHIi02WrhFOvfqi9OnjmP9xp+x6ZefUaliRZw9dw7Lli5Fi5Yt8enkyWjdppXQDhP3z1DJuHEfiSxZ61YtMXLkB7hx8zosLcxw+9ZNjBv3icwZlulzbg0cOAgbN25A3QZ1sXzZGixdvAgN6tXBiZMn8dprbdGkaTOUKlsKZct5YdrUGahaqSYmffopunXqhA1rf8SbQ99CjTo1UbJkCZibmyAxPgVdunTD99+vEPZJRbzDXypCzSyt8Mn4MThy9DBatW2P19q2hqdHCekfY+2Xr1wTkjUSpYWF3hM01L79BwQmKyyXWi06dGgvWq4bflqPnj17w8bWVugEft2xHfUaNMQl3wswM7bCxYuX8dvhnfhs+je4eeEERo8dj9mzv8acr6Zj0YoV8PO9golTpmDgG/1FXPnw4aOYOXMGmjZtLrUlkyZPlNzMizwk5s2XtsB4P92w0/gSG07DS0+4RPHion8XHBIi0D4jY2OZTEzKMRZNg01vlcb8/v37gljhRKRnzEQgk3M02DSK9Iz3798vxDYlSxBdcUmoXlu3biVshkw8lizpJXh2whDp/a1ctVJEU7loECd+8cIFtG3TVjxzFtjw2gMG9JetNb1oQhy5hRaYllaLg78dRNMWzYUS1srSWl5MzhHew08bNkgysn///hKZYSm2i6ursMv9F/C1hjOFCeToqBjs37cHxUt4on6Dhti4cZugh776ajr69n8TU6aMR1J8HObOmYcxY8bhxo3baNOmBb5buAi1atWW6kYuoAMGDsD8b5fCu5I3ctKTUb5sWWxc/xPq1q2HHv36YsyYsZj0ySe4eu0ajhw6LERirdu0xtLvV0KbmSkopKnTp2HG1M9x+PgpREWECSLq1OnTGDNmjKCnbly/JiK9RDl5FPOQKP2qlT8gPiEOtWrVwObNOzBr5jSYmBrLDmvfnoM4cfI4yvmURauWrbBq9Wph2+zVuw8WzJ2H+yH3RLWd9QL+d/1lvnbp0R3lynpjwtjxaNKkMS5du4wWTZuJPqSJmTGq1qyGenXrirOSkZYluxSycXLOc6Hge8Tw072ge7C3sUKjps3QpHkbtGrRBA0aNpSkPePkZL4kiyTn38zZM3DJ9zJC798XyGyVKpWlNoPXYK1Djx7dJfzCugVvHx+kJCcI6oyOjJOjs+DLp3z6MbZs2424qFC0btceO7bvRM/uXXDyzFnkZKTDu3xF/Lxpg9Q37N9/CAH+fihfvhIexMWiU6f2kmR/kYfm7t27OkK3DOWaCjzvv/cICOMjHpyKPseOHEF6apokC1l6nqnNkcISGmh6tzT2nKAcd8IJacBpnJm0oSfN31WUCHszdepUEZjd+NPPYkBZ5UZvmwiWUqVKS3ESwyHEXRNmx1jr/xbMV3L7OTlY+f1KBZ1iZCywP1aO1qpVU/iwLSwtxIBzESCM8Z6/vywATi7OEoo5cOA31KlVC7eJka9eHS5urvhowkfSJ1YLklK3eg0q8xioefy9IXylzuJzIOf6oUNHUaGCDzw8isDCykI8asIYy3mXxB2/QLi4OuH61VtYsGAhxo79AF4lSghM0t/fD1aWlhJii42jiEgR2cXwedHokh/l9s2bKFvWW7iiWbru7u6mCF+EhsHWzlacAYYqcrKUEFtiUjwc7JyQkpEF5GQJ9pmq65wvnE/B98h5otAJy2Ks0yAuLhHp6cmS1LS2soeZmQkUSIaRcM6TIMuqkBWsrRW1KYYGK1ZriGN7t6NIEVfYODqIMWWojp6tiZk5ihUtja/nfYXWrRrD1t5Grs1zs7IVZJepKaufjcQQ05HhODLhalWokOR9yemi1eXI+CSlZ6JNh+4Y0L2z7ACIaGI4jyyeRDGlpabD2sZSnCIWe7EwjPfGJKqayOX1iSLjMyPaCSY66LIBXY5O8PdEl3FceQ4dENkhk8FSKkf5O9EoRJcoyWlBmoCgAzM2oi+Ye7HhZc0dP38diyvIKpgfmQuNDAkAACAASURBVPFKvUkvQWdJw8nCHnIHL1q4ROhe69dvgKTERBw/eUy21Zz45K0mwoBGWj2YcCLEjwcLgchzQgOrold+/vlnESM4eOCgFAENGjQIySnJOH/+Alq2aIH7offFYFSuVElejs2bN+O94e+J1Bq3oYzNsmKUOHeWk3OHUKNGDUm4sRw/ICBQXi7mP+6HhIgyz0Xfi1JAxNBPubJlERx0D+GRETJ5mW1v07o1Tp06hXr168HSgvG+58Q6/xI824d1ge9LWGgYvl+0HP0G9kfJsqUILhN6XgWxpygHELp29txFrP3hRwwePFCKrfLvdHPJtwhfEyWWPPSKIh2jL9UWSFwe7z77pQcKKl3UXzP3fD3CT0Ul5aHZ8qRsFKNE2JxgEvUN6qGN8jVi/JR74sHd2xcz52DIwNdRomQJ+Sy3t1JCDkz9fAYaNWqAZs0aw0j6rirNKGOicCipeEIDBFReQ3r0uA7pWVlYvfZHVChTFg0a1JNz1d6r/xPdaJiwN8wjGTqj8neBDuqh0aKAo68u1yO3ZKxkKNUCeRXiqH+mAuFVOsp3XM5XuSpe4FzV3PEL1Hl5FYdeBU15/i8Yr/gC7/e5XopGl/8Yi/b3D5BSchLCs7qORtSnvI9AuUiaz1i0iktWoX9qPFzxIBQctQp/ZFEMPWp+RsPOUBc9bXoWxLbTU+c59O6lyrJTJzmfGGhVx5NJSRUTreLg6W2TY0S9NttTk9TcxvJF5ef08Dgv6P3xOmqIh1tc/vwilWue60P8C43Ti2P+IfJ+OFzcXWFuZfnQ9YvjyUWbOH0+A9Xr/QuXemm+qsJSOY9UfdT8neN3SJPAcJ8qJvE0N8DdQ0pKEoyMTJ8YBPA013tVztXcvHFHV65caeGvKDiebgR+D6lTSizUQ/HEfj/ID8OSP2rhpHFWt775e2noxdG4KsiPPNX6/FC/J1mgVc8lPxLmUR7of3rBl7IBffXGi63TeLoJ+9Kfnbc7eJiM3Evf/efcQU1gQIiumGeRV5LH+zmPzdM1b6Dbp2xnFNIh5VCrv578EvlJix52plo5quYv/tMG9cmH9qm/qdbz6XfiT91eQQPqCBiQXz2rCvx/0eBq7t27J0U6r+K2lwZN3eI/CRZdDUFI6bee+vWPEaLfe8ysNHv0YfhdfUmxvtqR/XkWslwKvvvlEckwHHM15JK3u1BKjLloGC4cEl7IysrlWJeETw4TaRlS8cbttam5mZzLvzGCKiX8QrFpLBwr/Iy0AGo196OeScEG8l9knQpu5U9HILdI50mM38s2loy7MY7IxYdJOsaDVR4TMzOFy9swj0ADQCyovb2jcIMQliSGJpchjWf83mVWwh15e2FD1W7D76oJCxoqqrMz1kfkhmLAlWRK/iSV+jeW3DJ+mOuXqwkvQBgLWcrMTLjcT25iRuFx+EP1oz59JY7KE2zhHxUWyd9f5dpKUpvJTvaXHNvTpysMiDJyOp3wzNAYC1e38GIAd/39ce3aNTRq3EiQDjTQ/nfuSjt8hqQaIBd3ekaGQLeYJ6hVp7Y4FEz2njl+Upj5OnftqjJzGCTpDJJKerUdw74W7D5etre2oD/PagQ0/v7+AhV8FSc548AsjGExDEnk7wWFiCEgtzbhWCojj529rUCBaFCJBilVqozA5SpVqoASJUoiKjJKEon2DnawsrQQ+BEhdDQspFBlFSKTTIT9kQOC2GgSTZFdkKROrHYk3SxVpWm0qHNHjGy5cj7CWR0WGopSpUtKEoeeK40XFxkabSYC2SeKIzNerVRmFpJCADd3N+FncHJ2FFFlJiMJMyQPhLUNCbQUWBRj4TyuX78l+Gshy9dp4eBgJ0lRQ+28/Mae3jOTjhwbFf3CyjzOB/aFSVHODyYp+Y+GmZh0fldlU2Sb6uLJxZRt8poJcfEoU7q0iO1OnzETsXGxYryJeKHCuRO5xyMiZPGlkWaylHj2jp06ybUIsaTIbbu2bZGYnIys7CzpC6l7SVpVyNpaFltCNCksQRgdnznbYZs8XkWn5Fm93AXt/LtHQHPvXrCOwHplq/vq3CwNBrm3d+zYIRWIsTFxQvlKw12mdBncvHUDFcpXRFh4GFq1bCGENYrCi42UHtP4fPHFFxj+3nCcv3BRXnjC7B48iBXo3LnzF3DgwAGMHz9WuKvJQcECmIT4JBw9dgwx0TEoLiIWxrhy5bJwZy9eulhUqmnwQkJC4WDvCO9yZUU84Z13h+DmrVti2FhIQA+diwDhelwcqlWvJkaNSjWEhm3dtk1Kp4kbL+xcWOhb69arA1dXN6nSa9asOXx9LwltaucunaX/5GUgDJEwPzITFrIyR/sOHXN5s1XvWOGsMZadiu+lS1LO7V7EXRYjrxIl8fnnX4iKDhkFz5w7K5WUpMMlaoWqMUyGEn7YQYQPFJwuES9E1BChcvLESUFVnDx2HGPHjcPevXtQsVJlpKaniqgEVXTuBd6TMaDCOjnXr1+9KlV+/Nv94BAkJiRIMUWAvz/q1auHk2dOCzyRz40LtIW5uch7cWdCFaW4B3FSwu9VsiR+O3QI48ePfyUdklfnDSzo6T89Apr7IWE6engKFeyrAxOkwbh69aoYN2KTWa5NulVye5MIaPLkj6Wabd/e/Rj85mDx5Oip0+Ol98qQSe/evfHuu+9KG61atZKQCjHUrPaqXbu2lKizzJYYaxIG0esjHSw9aH6HPNr8+6xZs9C+fXvcDfAXCB9hfQ0bNJQKuO3btsm16B1Sn/H8+fNigEjhyoOGnhBAXmP0Bx9IGTsLZIj7btiwoeCw6e3yexQ2mDZ9Or6aPVsKgSh+S9EEqupwYQgNu5/bFg3v+TNnRMlbvE+DhVnIqWAkC9XObTvg7l4EWVrGpDXwLFYSR4+ekBh1nTp1ZOEa+vbbUo5POk1ymVSuUllUbyZN+hhxCYqmJw+W3MdGx0rfCYukEed4sJ3Vq1ejV68eUh3YqGFDrFnzA4oW9ZBnSMUe7hB2794tXB5nz54RfnA6FFQbOnPqlFQu0miPGzsWH4z5UMIwpA44f/GCLMhcWCnc27xpM+E9n/Xll3+473/6ZSu4fsEIPMsR0IQEh+lY7aUa72fZ+PNsi6EHxkwZhqAHydADPTR64kOHUpRguhgL6k/S6NL4MU7LEAF/58/EQ7/22mtiQGhAWU5Lw0xjwFAMwwcMQbBticmmp0sohSEChjD2790nn/Mccnk7Fy6sVMvFxgqpk5urm4RQKIDAxYUhEnqsNGZcfPiP1+RCQeNrb2cn9yKKMlZWyM7KEiPPexVOkb17MXjwYDHoNGzkC09KTkaVypXlb16lvCT8wYWgbJkyiAgNR9v27RQP9CG7qtSUVFy/cl3ut7CbMxwc7YSyMyM9U/pdv349WcyqVqoiVaCsxEzPSJciH4pRUFw36F6QLHA8ggKDhILWydFJFHjCw8Kxbdt2jB8/DleuXkHRIkX00miFRFLO2bmwXgYuBxYWlrh27SpatW4t48fqNu4IWIrNUAx3JtxtnT1zBmXLlpNdQDFPT4TcDxGvn54+jXapkqVEO5QLp6IY9DxnYUHbBSPw/EbgcTBdTfC9UJ1HsSKvVMiEw0VjJmgFFqnm5IhRoBGicaUhc7B3RlEPNzg52esNpcIdzXNoYPmzorHI2HGGGHPVoDJeS4NHY81Qi8rcx+/xPP7j35MSEiWRRsPBcIGpmZKoU3iZIR6zTs+TLaXBWVnSX15TBFv1Cw8NNR9UQny8CK6q56jIDt4r+yaFO05O8jM/U1EbVMum0WesnuLJLAgxpwhCeobEhcmr8lAjpoV8h2LJVtZMmBK9oy9ZzsmBGQUVGJ83NVHaNzcXYQmW2LMPvB6NOXHl6jPRstxYz+PCalB65RUqlhfEDIn52ReKPfj7B0rMnhWcjG1TQKN2ndqws7WTaj/mMuIePBAJORlTCu4aU88wL/mrlC4zo6zEtoXTXKMXgVaZMAuM9/OzLgUtP9cReKzxDgqL1BVzddYrQCvIi1fxUBNx7Du37XzhFaJ/9W7+5p3p8uGzDQptfje4fxWHalB/8LvxVtuRz/WFHzpFLTw/9FBBvuQ1lMfZrZT7isK1oF3+eO9K6ESvYqKqZKvQnFw1Fn3PDAE4alOPuV9ZjBISYGtj+4ekIfEhabJoKOpHhAWyP/yu2jwVgNhvLgx5pd0PeYb5+/FXn8OrONkL+lwwAkR/3Y+O1bk7OeTW5v9NE/fSDKaK5VZf+KdFG/xTynjqfRj2/2Er8R8WEL09V+Sa8uCJ+Vfl/G09tB3VdhtST+QvPsr/5P9sAhmcq3JL5C6tD1sgXppZVdCRghF4+UZAExmfqHO2sVLig3pFvZevm8+nR/T6GBqR8IZOJ8lMhkb4u6o4k5GVBTNTM+RQlAJU8DDJlTCT0IG5ea5nyN+5aIjEFeWr9DJfbJOfMVbOv6kSZurPDNPwcx78n/3g/+wH22PIQi2i4nd5vgrbUz1rfofyU9oc5fzMjCwYmxpLqIGhHRpvhlfYLttge+r9s1/8e274KDMT0VHRKFK0qFw7JY0iwmYSY89iKElPZSthHgcHyXSnpaYKBttKDy9k3xmKUsNFjMWnJCZJ6IjMcdwVECppb+8g45WemAIzKwsYmRmLEATDH2zjaRff5zNzft8qx465DN4bycSeZZ8NoZ1Pcy/kymb+gHkXtvks+/g0/So49++PgCYyLkmMtxFZBf9jxps4ZSbkiP6gESeCg8TuVIBnwo5Jr40//Yj27doLjC8zKxvdevSQBCdfAvJiU6mdxo/GmlA5tskkJuPOfKGbNmmKVatWYeeunYJhJhc3227dqjWuXb8mFK7vDRsmivfkOD567KgwER4/fkyQFulp6Thw8KDQtxILTsPMRCrbIYqF+OYKFcpL25UqeOPwoUPo3r0bNm74GUXci6FuvXpSNOTsUhhlvb1x9+4dgTPSMBJX/uO6HzFi1EjcunkTN27cAFXmL547j8OHDuPDDz+Qv4cG34etnZ0keknsX7d+Pbi7ueHK1asSbitXzhvXr12DV+mSSEpOgZm5mfCH16pdW6B+XICYTN6z81dph/zmnGtE91Bt/trVa0iMikGLtm0QeP8efK9cRpvWbSQR+bIfXABJ/n/9xnUMGDBA5kFOjp4BEDpY6NWJSHEqRGXmZrnVU/wW9Sf5jG1sbSQHQgpWLoKM5TNkxAWV1yCeXxHTNpXEMesIuGgwfyIUw5lURrJDqj63ola50tngosJziKwiUon4+oLj1R8BTUaWVmdiRK1TfZ3hqwT2/pvjr3q85LyeMmWK8PwGBd3Ts+bdE1EBGm56jsOGDcO3334rSVAqsxNNQcNFMvvxH43H5MmTBeHBIpNjR4+JQSTWmFA9ykh16txJjNCihYuEojX0fqgY39q1a2Hnzl3iAXXs1BGTJ03GpMmTMG/uPKFuZXEQC4cIgQu5H4qk5ERUrlwRWRmZmDNnjnB7E2ly4/pNSbySyZB4d97b1q1bBQHCl5bJWS4o5H6+5HtJ0DUivqGD4MsPHDgInwoVEJ8Qj+ysdJTyKoNSpUvhwP4DsojxvPsh5BY3QlEPD/he8hX1FiJrFn63EN27d5f7YfFNcnIS4uIeyP0SocMkLseXIgDErCenpghyhJ9v3bwVQUHBGDXqfeELP3HimHCQE/fNBG7DRg3Fi33ZD+LL1/+4HmXLlUTt2vVw5uQZWFrZIj4hCSnxsejaq7vg8RMSk2FpbobinsXgUdxT+J+jY2Jx8cJFxEbFoUxpL9g62OHUkdNwK+aGO/530KRxE2GQZEHZ228PkYW2Zq2aKF68BHwvXUZERCSaNmuMW7f8cfn8BXw0cRx+O3YUd/3uwt7ZCZlpyahRtTqiomNQt0Ed7DmwB/dv+mPMpIkKjWtBfuBln15/2j9NllarMzJQtn5lM5Z/4THQwNGLIT6bBoPIB3qy9Eb9/e9IdR5x2/weebGJQ6boQdkyZZGUmCQeMT2jufPmiEIJQyd7du+WSk2KKbC4hOXst/3uoH79uiJplZqcIsbw6hVF9qpfv77yAi1dsgRdunbFbwcVdRt6UwEBAaJAkpCYiOrVawjyomatGoLKIC/3F1OnCo757Nlzgl0nRI9QRgoikDOkZ8+emDjxI7i5uUu5OnHsJUp6CYTw/feHg7J32uwcgfvRU4yMjkbsg1gkJcahetWaYjyDAgNFiop9uH3rtnj+hGbyIIKEYZdZs77EiBEjZHGgsg9loKjoQ0+RRmf79u345ptvZIynz5ghsD6OMaGAKcnJuH7tuhQYUfty2dLlgrX//vvv0aRpU+kPcfgve+UvqX+nyML7ETw9vTBu1Gh07tINZ8+dh+/ZU1j54zoM6N9fnhfnEKtxR4waJeLBi779Dnf8bqNPrx44efI4KlSriRVLlokg8Zy5X2HE8PfFqerVqzcOHz6GgQMHSrVqVFQkEhLjZQfDOXnrbiDmzJqFOXO+gqmlKUIDQ2BlZ4utmzaid6++qFitGjw8i+FuQAAG9+qNM5cvSZi0wHj/BaPxEn5Vk6PLJH88jDQm/xkyfRosxnLJzUHpqHPnLoiXrajZuODOHT8JLbCqkUUjNEYsVhk0cJBIPVHy60HsA5iZm0rBCg3M1i1b5DOGNriVDQwIRKmSpaX6kmriH4wbI9jkK5cvi/Aq+UpoDGnsK1asJAaa12/WrCk2bNgoMk6UJLt120/61rNXN0HQZKSlY+HChWjXrp0IKBAfffnKZbRo3gIVK1WUPsyePRtLli5RsOF79ogBZryTlYcsZGIlIpVPVq1cLYY+8N49CeG4uxVGemoWzp8/h5YtW6J+g3oI8A8Ur5ol+qxM5fadSiZHjh4V2GDbtm2kcIljxGKpiIhwuY+KlSrh6JEjsgvhZzVqVEcQOc19fMRTZ0w9KzNH8PDRMVGiZuLj7S1Y7ZKlSsG5sLN892U33rdv+4mq0Ndfz0bhwm74cORIdOnaHcdPnsbt675YtnI1WrRoif0H9uPHtWtlMZ00eTKMTIzRp/dAGBsZ4Yc1y5CQEIdLl69i5bLlGDZ8BKbPnIkR778nlbDdu/eQ3QuVi6hIT14ewixHjBgpC+aPP23GzKlTUaN6VdRtVB9D33obQaH3MfOLz2FrY40JH3+CIkU9cOPWHfTp3B5X/W4XeN4voTH+q13SZGWk6IxMzPTGO1eW46+280p9X0VWMBbMsAS39wwlMHRCw5uYmCCJOIZKWEBDL53eMCskWRZP75j452LFPHKV3RmbJE8HvVpil6MiIkXPz9fXV+LfjBMTOkePtFTp0oiPi0NkZBQqVaooMXMW6zDsQYPLghgaTHq3fn53xPjVqVs7N7Z+88ZNCYcw3kzZKWr9FS9eXBYCGs7o6BilqEWrlTAONf0Y2uH1+T3GXcmVwnh79erV5F5II+DqUhjhYZFSyMR7Y6FSZFSUlLQLm1+OVows460XLl6UMWPhDa/J6kcuMtEx0UhOSpJCHu5SYmKi4eNTXkmypqfJ+LIfHHO2y9AQFzGGqcg/Ex4eIQubqxurfl9+7BNpA6Z9MVPkzegJjx0zHp27dMHB3w7B79ZNbNi4AcPfH4k33hiESxcvwNnZQTxo7rpWrViPr76ag+HD3oZXSS+YWZhhyeKlGPTGYMxfsAAffDgSCQnJ4omfPX0SPXv1waiRI0RfcsO6n1C7eg30Hdgf23b8imWLl2LmzOmYOu0LzJ4xDQ1bNsPiRYthZqzDoDfegGUhWxw7fharln2LVT+seSXG9pUyKv9AZzVpCfE6czLAweh3DHz/QF9e+CVVRAkvrEILH/az2jEVvqf+nj9jb4g1/z0T4aPxdQ8zUIbtqAtN/u8Zfkftj3oPvK/HUfwaQioNBz4/EkHhQfkj0ao6dq+CgX2eE4s5kB3bf5WFtEvXTlK2TyPOBZCLNpPQ/gEB0gUuYIz3c6HjkRifhNOnTolOI5E9Nna2CAwKgrubO4JDglGqVElJaN7280PDhg1w8uQplC5dShbfW1evw8zYBN5VKiIiMlryF6yIPXPqDDzcPFCkuIeIIDs52aJuvbpSfDXx40/Rq2cn4dP5rz+35zknXlTbmuS4BzorO7v/pPH+u4P8uMqnv9vu055H4/BXOcQftgjk70fBi/7oJ8PxCwwMFhRPgwZURFeho0qFgKqeRNk7OkjGxqYGjWnzIKVGxvpSKWWhV56LIVlcnsasKFhSHJc7EyMNC1dzOdR5WmR4DH7d9as4Y61ea42iHkVw66Yf/P388VqH1o9d2J92Hhac/2JGQBMfHaWzcaQ+4X/P834xQ/zirvJ3MMH5jffDdg8FxvvPjLfiUVNQmhsUJqrzy9098uw/KXhSeeMfFTmSU/N0iXMvQZhhtjYLmcmp8jfuqhk3z8nMFkFdE3PDxePFzc2CKz37EdBEPYjVOTs4QCNqyP+NmPeTDCPj4YxFe3oWF8gfKVLJrU1MMzHfLi7OCAwKlAQe47X79u2XZCVjuEw+ZmVmSAz7gp5F8MqV27CwYPEO4F2uPJJTlPg3t9bVqlcVBXbG0snMl5meLcm66OgoXL56BU2bNoaDg6MwEtarV1diw1euXIObmytcXVwlOUrcOWldt2/bLmiO7j16YNuW7YIcqVOnNooVL4oLFy6ifHlvxMQ8wObNmzBkyNuSRCVahMlGR0cHidevXLoK4aHhGDN2DJYvX4HU9GR06NIJ2uxs+N32R/deXeHoaI/RoyZgyZL5iIyMwJ7de1GhYgX4lC+Pn376Sbbwnh7FhI/b0tJCEr/bduyQbT8x30zAMSlLBE5BwciTzMiC7/wXR+DPdvmahMREnY21TR5C8OXPEb2QZzhu3DiBZRFGePToEUGfEG87aNAggcAxeUlWwpEjR8g2dMmSJRg8+E3B3t6+fUvimDbW1ihbrqwkOWmkvbxKYO26tXj77XcEuUHWQbbRo2d3eBb3lC00qw4zM9LFoBFdQiPN5N/+/QfQp08vrF+/QZTnaQwJ4WPRjoO9PVJSUlGpciUwmVmtWlUhjUpNTRFWQiY/MzOzsGXrVllguNA0bdoEhQpZC6KGEEQuVFx4mFAsU6okdu7cgW5du8n5sbHxsHdyRFZGBo4ePYYatWpIQvOr2XPx4QejBLXTqXNngUB2694NFy9ekntdsXwFRo4YidGjRwvdLb1C9oU4+i1bNovhZsK4wLN/IVO64CKv6AioFdl/CGfGRsXo7B3toSHzXIHjLbFGETaYMkUMNREopCCluMGFC+dRo2Z1kErV29sb33zzPyk+IVTO3d1dSr0pv8bvsZild6+eApUjLnv8hPGIjorFnj17REAhPj4RjRo1xMqVq9C5Sye4urnKtYlsiYqMRHHP4khLT0d2do4U43BbTgQMKymJJmERz2VfViK21lPNBqB8hfICS+RuoGatWoiPj5OydatCViL8EBMbK8VFrMpcsGABpkyZjMuXrwgOnIsTt+hMpsXGRgsOu3SZMlJUE3Q3ENXr1MKOLduE6rVl69aiNJSWnoISxUpi5aqVUp1KcYzGTRoLg6CHR1Gs/H4lBg4YgA8++BCly5RGn759ZDwJGzx+/DjKli0jVZsFR8EIFIzAXx8BTWR4hI6YWuiN939dwJUGlFA9tVR8+vQZ+OyzzwSb7OJSWMqgybtdrJinyJExc8/qSHJWE1XAAhaGQxg6qSaVkuUxYcJ4zJ79Fc6dvSjedGxctFRrMmwgwg4VKwjMjhWR9+4Fw7OYpxRn0EhbWFlK+IQl/CzLp9GmDBi9W6IaqLxDzDrxvoQPMlZKLDFhfBHhESjmWQzB94IFZ+zt4y0FSAyP7N27Tww2FwueHx+fIFJuvM6JEycFF04ExaVLvqhauZLIkAXc9YeFlbkY9WVLV+CtIYOgzdaIIXZycpR7I7+3nZ29VJBSjMHE2EQKmo4dO4rOXboiKChQwkksF2cVKD3+gqNgBApG4K+PgCY6IlLnWNhZT0xVwF3P0AXDI/RAidn+7rvvMGTIEDHeVapUxbmzFyTMwCSQq5uLhAEWLVqEgQMHiNo5DScNIiFhDDkQe02PlKo4Fy5ckNJ34qJVrm5qY9JrV/nDqbhDzhIacv5j9SbbYXiEHjKrOxmnZkk85chUgQi2w4WAFYw00Nw90GtmLJsLEg0/OVfU8nT+jQuGygvO0I8SOqG3n50rFMyFzMfHW/DXxLoT+82xYTENQzAM77Bf/J9xeoZO2A4NM7ldiOEmXwohdMS983rq/fD3x0Ea//qULjijYAT+nSOQP/6tGG8S1Rgpait6zMm/8+6f4K44QDTANGw0hOQGZ7iCBplGKS0tXXg+WOZsoRc/YBiC36ehpcHlAkAWPhpCHmyTpe+quIPKEsi/0yjzHw9D7HR+FIhh3Is/q+eoi4AqNKGKDdOYPgwvzv7xuyrzoYrjVpOG6nW4mCjQQ2EGFz5xnZb9pYp9HmxNxZar+HC2J+E3jSb3ftS2DSffywq3fIIpUvCVghH4R0bg0cbbmC8plQ0LjicfAUO2b571Lx09FbemWOUnH56CbxaMQMEIPLcR0ETfv6dzIkWnxkRRVnlul/q3NvwoSZx/6/0W3FfBCBSMwMswApqIkGCdi0dRPZd3gfF+GR5KQR8KRqBgBApG4HEjIOrxrh5ukmwz1Yu3Pu6kgs8LRqBgBApGoGAE/tkR0ISFx+icXZ2ggRbC622k4L0LjoIRKBgBQ7WCgvBYwXx4uUZAk5CQoitkQ4VuJV35qsa8hZRcDiXx+qrex8s0PV4kcyB3fnxqZGkQqoY/fYDPWK2YCVm5nsFFxW6TTEpDHij9z4QOmRQkbV+mSfof7osmLi5ZZ2NnoTd7xoIYfBUPnS5LMdo6srNpoPmXAj9e5LNRxZBfzDUzkJ5ljPi4ZLg624lM2MMPWlJ1oebP3Ck+zaTVCaRSKdHPa0eny4ZWZ4ykxHTERMehUCFTODvbw9SsgNjpxcyHgqs8bgQ0xhLMAwAAIABJREFUCQmpOitrM8HzanRGrywSLDk1CxHhiaIwUqq0GyzM/rvhn6f1mFV8eH5u78dNpqf5XKvNRkBokigF+ZRyE0FsHg9lStSRJQWCO6eRfxQ3Cs9VcewP/44OdPWzs9kOHWrViAMpqZmIikqRthPi42Bvaw73os6C5S84CkbgZRgBTWJSmq5QIdJYcrvKGfwydOvJ+qC8nMD9UIrn6mBqaowcbQaKetjBzOQZvWTPeIf+ZHf2sG+pHufjF6W/Qw370CvmeqSGn2qVMAIx7VK/k4PMbCMYmehgpGHog1seTqZsKdXXaEwVrURoZUfE8JYSnlMnmg5aGsjkHJw5HYRGDYqikIW5kFixxunMuRswMjZHnZqlYGbKzEw24h9kIzIyEfZ21nBwMIeZhQYnz4TAwsYENX2KQmecjQdxmQgJikdJLyfY2pvq+8WOGEGnUfqSnpGNsBCSd2UjPTMdZUo5wMHBCjEJmbh45h6qVHGDnb0lLCx4vmLcX6kX5O9PtoIzX4ER0KSkZuoszBku0W8bXyHjTa8qJTUH4RFJsLczhbOjNZR8K7fVjzdyT/Z88pMu/1MD9OTG+8nu629+i8z/tN4aGmIjBPjHISQkCWXL2sPVzRrZWiAoMAbaHA28vOxhZqYICmTnGCE0NBXBQXGwdTBHqZIOsClkJJ5vhs4I69edRctWPijqaiVrQ3BIMrIzSbmTgYwMM3iVsAUjFjEPEnFovx+atfSGuRWXAAtcOncfTu5mSM8wR/myDsjMyoLv+UiUKOkINzdLmFvo54IUG9F4ZyDmQTb27L6FuvVLwdbaBClpOTA3MYNLYRMsWnYCHTpURjH3QkpFKT3yf2sB1t+cBgWn/fMjoMnIzNGZGLM6/tUy3vQu7wXHI/BeAurU9oC5iQbGUmWu9/ye0dgykaZ4W6qyyZ8b7/wlrPz9ceEH9TvssmFZuRI20OpVUpT74mN6XGk5y+9Z2q+GDNTvP456VS1tNxw6nqOWwMv5MgyK5xobm4WzF+8gMzULrVtVRHh4Mu6FxKG4l6NcPycjE8U9raHVATfuJiIoIBwN6nkhIioD1oXM4OFuJvJcB4/chYtNYVSuZQ6N1grh0YnwvRwF7zLOKFnCBv7+CShewhZGRia465+A7KwUeHs7QAtj/LLpAkoVd0f1ap5ISKGwtBHi4xJhZmqMYiXMYarhrlKvWqDl/1pk69IRFJCOw8duoH//OjA31iAplSX/GsTFJeH6tWS0fK0oTJENDZ0A2VE8K2fgGU3Mgmb+8yOgSUhM1VkXMn/ljHdmlhanTofhyvUQdGhXFiU8HPRJSr1niGeTWNLliOgUsrO1MDUz/tOcwMOM6pOEMGhs33//fSGNWrdunZBgkWebfNdXrlzC7t17MHv2XGSkZ8Hvzk3hWGnbtu0jJy+Jrz744AOsWLECBw8eFB4Uqsb/WWyYPCbk5a5Zs6aQas2cOROrVq0SI6we6vm032lpWuzedROlyhaBu6s54pJSce5MCNq19oGtA51VU1y7+gCVKjjhxq1oLF17ClMmtoWzjSlSMnVITsmBna0xNEbGWLr0DN5/t5bEubOzNTiw/wbikhLRrUdtmBkZ4+fNZ9GhY1WkZxph8dLDGP1+c5jrtAi4F4fUdB3KlrGGhZkFfj3gh0Z1S2DhdwfRtW8j7NxyDpW9C6NFmwqK4IOgWLRITcvCxnXn0blbTdg68JlqcOJ4IIoWd8YPKw+jXfta2LnzOD77rJd+sSpAL/3nLeVLOACaJBpvG0vFs3wsROv53wH5q0kCRaOhMN8pSBg5iNwyzkKm1hhXr0Xi3OmbqFjRAynxqWj9WtU/GFaSMJGBT6fNhoOzMyJjM2FiZAonR3MY6TIAmIrBMOK2WMvtNKCll8UfdEBKdo7E0q+dCYOJuQ5h0Ql4rX1FmBsbISQsGS7OhWBpCqRrtTh1LhzlvZzh5m4h4QSiFaIfZGHP3ltIT0nFO0MbPHLwsugpm5jC/+5doaMlF3iDhg0QGxOLjp07y/8RoWH4ePxHWL/tZwwdOlSMPI30uTNnxTCRwrWwqyJsm5KSglGjRmHsh2Pw448/on79+rCyskZgIFXmS+DmjevwLF4MtWrXEppbOTTA6tWrhS+8Xp366N69m6jg9Hu9H2ztKFCtHEwSZgNYsvQ46tWvAF12JkoWt8Xu326iVrXiKFPaTjzYyAfZMNLqEBmRik0bL6NnnzooW8YcGlMgNCwdJtDB0cUSq5dfRP/+1WBjbQodshAYlIgzZwPRuHFpuBQ2Q0a2CS6ejkTF6k74Zu5eDBnWFuHBUbC2MsfNuyFwdrBE40Y+SM0Azp65DSsLRxw54Y9+r1eBs60lEpLTYGlliqjIB/C95A9NjgYt29bE1GmrMXfWEGTpsnH1ehQsTEzhXbYwl2lkZRhhxeLfMPzDlgrq5SV4L57/m1dwhVdhBAwdRE18XKqOSZmXxXiTV3r+/AWoVasWGjduJMICeZZDJ+9Ramo21qw6grfebo57wQ8QH5+NihVdYGmehw/kTUZGRmLDhg1o1aoNTC0scfNWDCr4eKC4pwuOHA5Edk4GWrbwgZGxDhpdNhKScpCdYwIbGx1SUrKxcPGvcHcviQF9K8vKkZRoBI2JFkmpadi0OQBN6xdDxcqmuHk9C/fDE9C6VQlJ4BFiZmxihA0bj8Hbp5wsFsU97B85N7K11EDMFgkzUr6ShrZPn94iSdasWXMcP34CNapXR9s2bXHwt/3iVVO5h0b9QWysMBo6Fy6scGNrgISEBPTs2VOMN/9GytaGjRogMTEBPt7e6NatOzp27Irh7w8XhkTVeJPmlRSu16/eEBmzWrVqIzg4GM1aNDV4BNkIDcvAgYPBKFHCGo0bFkHQnVj8+Mtv+HhiL7l+WkoWAgPjkZVjhNQU4MiRI3hnWAfY2ZkgOUWL2Nhk2NpZIjI0C0bGWShT1hb/Z+8q4Kus3vBz7113d7OxJkZ3d0k36l9BRFFAQAGlVCxEVKS7kZYe3V0jB6xYd/fu7v/3vt/9trsRDkWc+l1//tjuvjjnOec85z1vasuJvEsQHZONM+fCWA3i6GCGWyEx8AlwwLoVxzDm3U6Qa8lwNzQB4Q/j4VTDAabG2nCwMULYg2zU8DHHh5PWYsG3bwBa+YiOzYdCpYKLqzUbT3mPkhUjP78EP/4YjDdHtkVGSj6UJUq4uJuiRFmKkkI5gg+EoHfv+jA0UUIGHYm8/wms9h9pYwXyzskuVBkYagtSazWQMKKjY3Hq1Ckms4EDB3Da1TKpT61vLVUpUaqUs7fA/Xtx0NGVITDQ9YkQI0rtSoUC9PQNkJZZivpBTeFAelalHKfPZUGuk4y2zT2570VFSly4HIPklEI0b+6Co8H3kF0gR6/uPiDhNDtTgYysQlha6mP/gRA4uzkg/nEK3L1ssG3bUcyeNQgyVSliYnOgUiph72CG3b/d4JJfLVu4QE9HSPv6tA+5xx04cIBzf1OO7ktXLsPG2ppLl9la23DxBU/vmli0eDFGvzMSy5YtY7VGYkICEhMSufBCSkoK7B0d2JWNThvDhw3Hxg0bcPnyZSZgR0dXfiZVEj9+7BSuXL2ISZMncZpaNzdXJCQm4NixY2jYsCG+nzsP48eNx65du/DGm29w3nJRL5+cnI1DwffhX8cV3l6mQIkccVFZ2LLrJMaM6Y5iZSkePoiBtZkhjp95BAd7d9jbF6FOLQ+kZRcgPSUTBnpaKCrVQUpCPmrXtoC+gRafdohg4xOzERufDg93K8QnpsLBzhJ0MiwpKoVKlYPkBNo8VbA0N0JUXAaKCvNgbKANbx9r6OnoYNqM3Rg6KAgKLR2eO24uVCVKw2ahKkaJsgTnL8YiKTEZQXVqws2NCmQU4f69WBQXKdGwcU0Y6lMwThGg0n4ygOc/QhRSN/9+BJ6ndpUVFZaqtGh+VhPypjzZly5d5oK/RERUIUbcbcjwRSeEUqUSsbEZSMsqhIGeNtzdLaDF6g9FmV8w3UNJ/0l37OlVAwlJMujq6cHfxxKJiUrs3nsH3Xr7wVRfhuyMXCgUOrh6PRqJienw9rbDzu03EJ+ejo0r3kZBYS4byrR09KGjUODRo0TUrm2L8MhIxMbKEPrwAQb0aw2oipGcUoSMtAz4BTgjOaUACpkMOgpyX7SAhSXVCi33JRb7lZmajiWLF8HUxBQtWraElY01Hj58CCqw8DD0ASIiIlG/UUPU9PHBo0cPuNoNFTtITkpi8nZ1c8PZs2dZDUKFiEl3TlL0gH79ce36da6wk5ScxNV7qFSak6MjTpw4BRdnZ6Slp6Fjp45c3Jg2u8aNGyM2RiiMTAUcqNYllXITJFcVbt+NQsitZLh7WMLd1QlK5EJbpoXNv16Fh6s9zCwMhQrqyhzkKkuRm0mqr0K4OjugsKQEpiY6KC4oQWhYIvz9HeFgawClEtDSVtChBdExqUyiLi52MLXQg6WFIWizTk4qREGBAolJcfDzdYSRoRy3bsey90qzFt5wsDNh98PExHwcPXUB3l7uqFfbHTKFhnsfdYI2CZSgVCYH/0nwexQCKdmgSS6QxZCRzURGbpFitOff5WX09xOI1IK/D4HfJW8F+ehWI90eeT3Q/wkJCaDKMqKhrKiohIvqkn44KjINcoUCbh7m/K+WnIoaKMoq1FDBAZJIqUqNinXSdxH6KBI25qRH1cO5s3fQsVMTFBRmIyejAFbWBsjNKYKeLrm0JeNeaCqSUnPRookdbGxskZmRB0cnOyhkChQUFMPCShv6JJ1BgeDgmzA3t4OhYQmrKWIep8HVzQoOjqZ8JL9+NQI13J3g6GKq9ncWfIapjVQ2je6p7GUiHPGFogeVixhoVlv/Pc+T8lNLRa+Xqt8HlBSTHaKACzKQ2iIzk6rIU21PF5Cmhsg1MS4PCfHpcHG2gqm5AeSKUhAXRoSlIyoqDt4+LrC1M0VKUjYeR6XAw8MGVtaG0NXWgkwmZ729TK6FosJiZKQXkPEBljY6bCxWqpTIziSffiWMTGgzJI05+fUL0jXfK+UZ//sYRnrz34IAS97VjbwJCSJvKusVHx9fBgypUiiCkrwn2GutlAiQJG4yPCogV8j5PvrQgibiJkmUrotLSMTjmGjIlCroG5COX8FG0ZISMmJqAXIyTpYy0dNxWSXTRmxMNoqLcmHvaAtDQz12P5OTqY2OAHKlIKRBjuISFX8n+DQT4SqgKlVy21QgFQ+gkOuDCuZQkIrgbiyQN7WPquyUeXI8JTCmqkT7V80gpbJUqBCkVArBXDI56Du5vJRJlvtESisCRE4GX7U7I0U/QktwWVSUorCoFPEx2dDRVcDB0YztAzROCi3hGsKD8VdLwrTBsacmS8fCNTK5kseZMBQ2MdGFUpKM/6rxl55bPRGQlRSrVDI5LcR/glW9BFCp/W05aRCta3EBPy/4TS29stJCnYRIYAU1UVTy4RWTJBFJk/eJSBLiMZvZSQ4l+UDTa4lw+URO16u9dsTSFuqkR0LiLI7BFrmpes6I32kV40fYqeMCSLNQwc1HCKdkwiVf8LKPClCWkB92KXT1tNTBVJovE/XS6nEtC4qhtA0igYusXvm+fySUUqMlBP4UArLi4hIVEbfmUfxPPfEvvVkzPFkkiT8qcVUl7v1Z1wjteLEW/JtCq6vSl6dcQ7z/u5XUXgzVv3S6SQ+XEKjGCMiUSiWvln8GeVdjJKWmSQhICEgIvEIEZMXFxSqxEvkrfK/0KgkBCQEJAQmBP4GArLRUcMCTrPV/AkXpVgkBCQEJgVeMgKykuFRFXhH/pFSwrxgj6XUSAhICEgLVDgEmb8rvIbnJVruxkRokISAhICHwTARkBfnFKopuY+lb+kgISAhICEgI/CMQkBUVFas4UEJMUPQ3N1ss4SWGhYr6eE2dvHiNZlMlnf3fPHDS6yUEJAReGQIcuEfeJhTZVl3ITwyNpzaJn8ptE6MoKURGvF6Lw6yl08Mrmz3SiyQEJAReOQIVhNqSEgrSqT65ISgX9Zw5c/D555/j2rVrnCCpVatWZXk+CC0Kk1+7Zi3atWnPaV+pkECTZo2fW4z2laP8kl5YeTMTq+PQ43+vQs9LaoL0GAkBCYFXgEBV0mBUa/KmTIATJkzAokWLOFMe5aamfNUXLlzAyJEjYWNjg8LCQsz9bi7SEtPx0cSPEB0djbyCXNRvVB8mJiavAOZX9woia8pJHhoairFjx3JxBcKlR48eGDx4sBRc9eqGQnqThMBfhkBVKm6JAluZRkJZVKySkb6b83f8/R6DJHmPGDECw4cP54yCjo6OaNKkCX7++WeMGTMGLi4uTN5EaGZmZlx5plOnTjh/9hxXjPHz9xcy9Im5T8p6VV6o4UVGQE510MoVOOpESOovntDSaF77vFqaYjHhp7WEHlreVkoNSwNLeb5XrlyJd955B1OnTuWSZWJ9yWf2RyN9i5CEReNKzcj/Fxn4SvdR5sCyyfS78+d5+FR6MKViLXtw5cZq9lhSlb3IfJau/ecjUJZptCi/QKWlo0MViKsNeU+ZMgXff/89zp8/z5VdatSowUUFevXqxWROmQZJ+vTx8eHvAwICuKgAVaGh3NVCuqg/yE6caamc9ShDYAVVuliShQnvjzIiJcqqmM+p4pQqJyQqrHD9+nXO301Y1KlTB99++y1mzJjxhI5fkxoFPi7vB2GiWYnxeeiIVUCftbU8jy5/pzxzpY1Q8w0aOw1jXJ5dsKyo9NM4/Ikx+OcvTqkHEgJVQUBWXFik0qJ6kepV93fLMaQ22b59O/r27csFCag4L6WGJfUJFeQlIt+/fz+rT+rVq4esrCyEhITgcfRjdOjQkSVUqrjOdSTpv1IqflAuGwrV4IVPed470vmrE/KTFVdN/ayDEi9/ijGU0pfS88hmIB57yrldKLqgqaMqv4ZyU2swESdsEghduEZIj0qpYulfqoRDJxJvb2/+OxVJICwoTWteXh7bAOhD2VSF/gpJs4RnCu+hohCllBu8lHK3y4Xkh+q/879qHbq454m7exlKhKlwUXn6Wnohp8UV8RTSxfK9GrOPf+f3qrcUlfAzfV/mXcRYipipBQkWKFRcHJv/pn4T9UPYO2Vs56DiFIaGhpLBuiorXrrmX4OATFmiVLGXRlkpw7+Xviu7AVbOc03GSfE7Te8SIcZfYN38ggLOtU3EWqqk9KVUIIUTUTP5KIupNqEMrC5S30hpX+kayr0tsj0RrEKdf1sgfa6DUzb4MmUJSul7dcEEKrzLr1A3hX5mklYHsFLfmJpLBdIiQhNpjjYCupQKDlD6WB0dHVYLkb6/8kc0VBJxk8GW1Ei8GRVTlfsSzndO/KakYsElJUx+1NeS0hLOya2lpQ0tfpcKSuoDtZOqdCrp3SooVOTFo+T2Uf/EQhGUw5sezGTKFY1KuaAwv1scADlVxKF7xI1I/R7Oby5n3HlD4TyvKt6AaDNRlhZzLm9OkMZkTTnQhY2AxoX+JnogKdU5v+nvcrkC/v6BvGlL3kb/Gl6SOlIFBGRKWuGcVVCUlf6YbrgK73oll9BiZwITEk2Xq09E8qZvSkoFKU6t5+ec4KJk/ay9qywvd7mYWaaGUP+tkgyqfndlRfOzUhFopFBV3yJKos8iJU2p/qngaqp4BFH1hcZAIsMXgku6WELglSIgK1WfQWVl+oF/Pnmrz9S/A6Tmwb6c1AR5sPxThoa6xoLwNyExNUmgzydNDYWCWup/KoGWkaymAkJ48p8hUEHC1TgpPKWxVXFPeqUzUnqZhICEQJUQ+NeRd1mvNXXbalWG+DeZio7vz+DdSn94OsWrifV5ThBVgl+4iOwN4qMqm0Bf4DFPXPo8Z5M/81zpXgkBCYG/HwFOCftnpLu/vwvPaoHkXlZ9x0ZqmYSAhMCfRUCmUqlUmlF7f/aB0v0SAhICEgISAn89Akzef/1rpDdICEgISAhICLxMBCTyfploSs+SEJAQkBB4RQhwAWKp+PArQlt6jYSAhICEwEtCQKph+ZKAlB4jISAhICHwKhGQ1CavEm3pXRICEgISAi8JAYm8XxKQ0mMkBCQEJAReJQISeb9KtKV3SQhICEgIvCQEJPJ+SUBKj5EQkBCQEHiVCEjk/SrRlt4lISAhICHwkhCoduQtFAIQUqbKZZR3WsjxzGlJK3SacrdqFCkWMq8+46OR3P+JK6jqTnkyLspUqvkczYo8nHekQkhT+fv5sS+WtO8lDeFf/5gKOVI08CkpUQq5wTljo5CfpSw5JeOhWdaBLvidpGciuJTs5S/BslJ7NCoW/fUoSm+QEHi5CFQ/8lYJOZ4pT7WhkSEKi4thbGQMAwMDyNWFEsRc0BVWOFeT0FjxMqFAAX2ENP7PIw7NwghCIQPOO803axZz0EggJaQGV3O2kN+6co6YP5qxryr3VeWa500VMeHg8yr6lF1TadsklGlzDQ4Ohk8NH7h6uEOmUGNQISdjZQYWCk6IH82kjML3IoYEbjmBl+FcoeqDgL+Y9LditaPyqVCxn+qckGXJFtVFHl4wVe7LXYLS0yQE/hgC1Y68iwqLcPTIYew/cAC9e/fBuQvn4Ovtiy5du0BXT09dzECdjpUXc3m1GPqNEvQTidIGIErsQgYAQXqXc3UWGVfo0dbWYpIuooIFcvqbnNO8FhUXQUuhxYgWlyjLigEI5FxeTIwKFrCAKRdKjFHBAG1tbS4aQDnFqQ26urp8DRVMoJ/pe/qffqbiB+VVcEq5cg4VWBAr8IjBU2IGA9rA6B6qHkSFlsVn0b9UtIEIld5D11HlHWoL/S4UZ5BBV0cHOTm5nCWWMgFbWVoiIzOLCy9YWJiVFTNOSU5jViwsKIKurg709HSRz+2So7CoENbWVkhJScW4cePRKKgeho0YDlNzMyQmJ3GBByNDQ1hYmHMbklNS4GBvD30DA2RlZSMzI4PbVVRczH2hj7m5OVJSkqCra4ji4iJuS0J8ImztbJGdnc1Ypaamwc3NFelp6cjPz+d7xZw8NLxUNMLHuybu3w+Fo6MDYuPieKyMjAyhr6fHpfM8vTwZp4iISGRnZyEgwJ/7LBZ5+GNLSLpLQuDvQaDakXd2VjZ69eyBN//3PwwdOgyLFy7CmTOnMXPmLHj41ERxURG2bd2Gdh3b4/r1q/Dz9UdcTBwTUHpqKho2aoSc7Bxk5+QwcdXw9EJ8XDSys7JYAqff79+9C08vL1y6eBGdu3bB/YcPUVpSxFVZSD4n8nnw4CHatGuLDRs3onOXzrh04RL8/HyRkZoGY1MTJCclMYkRMd4KucXFjy9cOI8er70GHW1dRISF4eKF8+jQsRNCboYgLi4WPXr1wtVLl2BgZMhETZtEcnIyXFycceHCRa4Gv3HDBq7FGR4WDlNTU9jZ2/L9deoGwcnBCTv37ICvrz8yMjJgYWaB8EePoJArYG1jDSdnJ+zatYuLN2/YsBFdunbFxYsXYWNtw6QXEFgLZ06fgoODA1zda8DayoKlZ0NDA64DGlArkDfHH3+Yzxvmvbt3uSZo7Tp1ce3KNZhbWiAxKQmtWrfAvn37cehQMJo1bAADIwO81qcPtm/bDgtzS2hpa6F9h/Y4evQwFHItLs/Wr39/7N2zhzGmzcbCwhJnzpxB/QYNuC7n7JmfYdCgETh//hyaNmuMfQf2o0eP7kzydnZ2mPPll1i8aBFjER4ehoLCAkSEh6NmTR8Ym5piz549WLNmNebPn4+u3bpi/rwfuFQcbajuHh7YsuVXzJw1E141vbB+/Trs3LkTGzdt5HH4d2bV/HsIRXrrq0Og2pE31aps0aIFfvrpJ7Rq1QrLli3Dpk2bMHfuXATVrYuC3Dz4enth/5EDmDF9OsZ/OA5HDx+GqakVrt24ic6dOuPs2TNo37E97t+/DxdXF6SmJOHC+XOwsnbA8NffxGdTpuDdd0dj1erVWLJ0KQ4d2o/MtGTkFRQhMz0T1laWCLlzG/N+nA9/H1/8vGAh1qxegw8/+BCXz5+HroE+E1uPXj2hr2+A2bNn4+2338aWzRuxc+8+KBRauHzuHOZ88QWGDBmBiPBI7N63CytWrcJXX36J7t27Iyz8EfT19HH33l3UqhXIxHP8xAl07dIF77//AY4dPYr69RugRYvmXC3+iy+/hLGREdp17IgdO3bgs88+Rfeu3XDt8hU0qt8AN+/cwvDhr2PYkGH4+ptvMGv2bKxdtw4LFy5kSfdxZDjefW8MNm3YgPbt2qP3gAGIiorE2rVrUVhYhBpenhg1ahTPvD69emFA//4IvXuX8ej6Wi8sXbQEbjU8WIKuWdOLC0BTQeSOndozcb7//vs4uO8AWrdsiZOnT6N7rx44cew4agfWxdy587Bq9Sp88cUsbldaaipcXFwwYcIEfDFnDjw9asDVyQHHT57Gwp8Xok69IITcugETAyO8PvItGJuYopZ/IGbNnIkabm5wq+GM6Ng4bNu8FQMGDULtoLro2qkzxn3wIfxq+XEfqIj1zJmzsXvXHm7v1q1bMWz468gvyIe3txemTZuKg8GHhJOTpDZ5dYwjvemlIVDt8nmT2mD06NFo164dS5A//vgjwsPD8cknn8DB3gFFhcXw9KyJY8eO4NPpn2HyxPHYv28PPGp4ISTkNpPC5s2bMevz2bh27TqooLGZmSnuh96Hnq4B+vXti8mTJmLs2LGwsbVFUN0gXLp0BY/CHiErKxPxMfGwtrJG0xZN0LhpU7h7uGLN6nVYunQ5xo0bh3MnT0GlkOP+3Xvo3a8vTExNMObdMfjyiy+xfuUabNuzHQqFDLdu3sTpk2dwK+QOBg8ZivfHvY8NG9Zj2rRPuV8PQx+weuPRo0dcSHne9/Nw7vxZdOzUCcNGjOA+t2jeHI0aNcH//vc/zP3+Wzg42KJJg5bYtn0zpk79hCVTUhN069wFBw4Ho3/fIRgwYCBWrlyFiRMnYNOWDVi4cBGTfmjofYwc+TZm4TlUAAAgAElEQVQ2bdqMdu3aY8iwQXjw4BHmzfsJWjpa8A2siTGjRkMBGXr0fA2tW7WGob4+7t+7jy7du2HV8pXw9vWBXFsbtQIDWPLOzMxAUL3aOHz4MD7+eDL27zuANq3b4vCRo+jUpRP27jkEP18frFq1DOvWreFNafyE8ahfrx709HUxZswYfP755/Dx9oGVhRWfEhYs+AW9XuuJpLg43L99B/8bPQom5hbw8/HH13O+woljx/D9j9/g1p1QrFm5HkNHDEGLVk2xZtkKnD91BkvXrkJoaCg+/vhjTJnyKU6dPgs3dzesWbMGwwYN4efP/f47TJ/+GQ4flcj7pTGJ9KBXjkC1I286Ul++fJmP81QtPSoqilUSjRo1AtULTkpPQ88effHzvPn48tsvMeadd3HuzFkoS5VITk7EO6NHIzcnF/sOHmKd88CBA3H02DFEREXC3MQUgwcOwOVLl3D5ymX06tWLVSwZGZm4GxoGOxsrBPh641DwIbRo3RLNW7bE0IED8OUXc7By5RqWeuPjYmFmZYl7t+/Aw9UNxsbG2LZtK6Z+MhU7tm7H1NlTYGZqgYP798HewQ7R0bFQlgCbN6/HzwsWYP/+fUhNTYevXwCSk5Jx9+5d1KpdG/v27uONiqTswAA/JCUlo1kz2jzcsHLFSowc+Q7c3F2xfNky6Bvow9LCCknJybh0/gIa1msAN08P6OroYunSpZgxcyaWLFqInj174MrlK3B2dkZ8QgIaNGqEM6dPw8HBEQMHDUTU42hs37oVvn4+XPC4XYf2KEUpvp/7Axxs7WBsaITszCzUrlsXN69dh5WtLbJzstGocSMEBx/G4eBgBAYGwMXVFfXqB2Hp4qV80vFTq2B+27UbHTt2wL69v+HN/72JkydPsn6ZxpP01KdOnkLLVi1hYW4BB1s3XL58AaEP7yGoQT2kpKWiMDcPbjVqcJsO7NuPzh074fTJkzwXCoqKEXr3Prz9fGBtY4Xc3BzcvHETrVu3xb379zBx4iT88ssvyMvLhZmJCR6FhcGzhhciIyJQw8sD9+/fQ6vWbSTJ+5VTjvTCl4UAq03+rOfCy2qM+Bwi3fT09DKDIxnniFy4uLCyBDExsbCxtkZKajIMDUwx/4dfYG9vjZ69unIVcSKI+PgENkZZW1uzfpgMbdpa2iyFk7EyJSWF9bm3bt1ifW9BYRGKCgu4YntBQT6rQ4xNjJEQHw9LC0tkZmYxaZKRTKGlhcKCAn4PvSM/L5+NbkQg5hYWrAcnKV40VhbkFzKJkAEuP7+AjZL0bmpHQUEBdHR0+V9qa2pqKrS1tLifJJnTz0SYpiZm0NbR5ufQM4yMjLFp40Zcu3YNE8aPh72DA1eCJ12/uZk5G/rI0MiGWS1t3tx0dfX4PdRmNngqS9ioSIZMIlPqHxmAaTMTjLdkAVBx++g59B31n64j2wSpSmrVqoP3338P4eER+P7779G+fRv069cfOro6vIkaGArGU+qvYGAtZj0zGTZpnEmloywpgb9vA5y/cAJGxvo4cvQwDhw4xJK5n78/663JQEm40jPYPREy7q9MLmfVGo3n+PHjGbO7d+9h2rRpWLlyBY+n2G42WMvkbNykuSQZKl/2ypWe9yoR4JSw9MLqlhZW3FCev7GokJycht92H4CFhQnad2jDknBVP/RsIgUmA1m529g/QQdKJErGTvrfzc0NhoaGr1R3K3q9kAcKGVbJS0T0DCGifpEP9SUrMxcGBnrQ1pHzRlFcrGSSJ8J+3ofGkAzTROpE3PQs+o42KcKkus3rF8FFulZC4HkISClhpfnxJxGoXIjpj0bXiM8R3Dr/oiidP9lX6XYJgeqDwL+AvGmxSwv+75tSFeNe8YejFimoSiRtibz/vvGU3vxPQYDVJmIwyz+l0VI7JQQkBCQE/usIVFud9399YKT+SwhICEgISDpvaQ5ICEgISAj8yxD4F+i8/2UjInVHQkBCQEKgCghI5F0FkKRLJAQkBCQEqhsC1TJIp7qBJLVHQkBCQEKguiEgkXd1GxGpPRICEgISAlVAgNUmFJEmRaJVAS3pEgkBCQEJgWqCAEveYlL7atImqRkSAhICEgISAr+DgGSwlKaIhICEgITAPxABibz/gYMmNVlCQEJAQoAjLCV9tzQRJAQkBCQE/lkISJL3P2u8pNb+CxEgm5OUX+hfOLB/cZck8v6LAZYeLyHwewiQtxd9/gl55H+vL9LfXx0C1a4A8avrusabKqek1mxE5fTUKkAlAygRKtWZ+aPZqzVfISa15QX8jGeK0pl4n7TQ/5aZ8he+lGYBpcWVAyqF8J6XMbn+whb/Kx+t5gJa4/TRpAZa7y/6oY35r3LFlnTelQao8uA8sX40Blf2kuoQVPUxmgQukfeLLqPqf30pSQQyksBVXOZN+rx6BMS1KK5tkcT/yF5KpC2W+vsr1ut/Sm0iHk8JUCqbRXUxqY4hlfQqKS7h2oa8elS0gORcAxIyFZfW4lqQ2trQUmihhMt0lUBLWwvaVP9RqURBYSF09HTLSqq9yLQryC/gQdbXp7Jf2v9KiYvwo1qiVKfzr5jIL4J3dbuWSrZFRkbh3NlLsLaxRNs2LblOqFyulsCrW4P/5vb8lTV3uSRIaSnCHzzEo4cPkZWbAxsbW7Ru3Roy+bM3VM2yjQQPccbjx4+xZMkSTJkyhWvGih+ug6tQsEQull8UuelFnEf+M+RNakUqfpuamoZNmzbgwvmLGDXqHTRs2ABFeQXYuG4tHj58CBsbexQXKblw7Xsfvg9tfW2EhYdh48aN+OzTzxjsY4ePYPO69eg7sD/ad+qElOQUfP3VHLw/7kN4eHhUmZxo00hMTMSGdWuxY8dOfPnlHNSqUxtWllblBC4WCVKPfJl+VPxdFAl4w6mCtFbpeU+sQ1ILiV+qxQ/hqcKmViYQlokov7+SqZ8xMTFYv349Pvnkk/JoXm6vCjISbzSPqawDLv9O7JXQdxme2021WosqKvPC0Gh0xeewkhlceVkt5wrqKwEA4U/li4sRUL+44vcyXtTi8ZgNj7+jv6bFS5goFFqQy2U4ePAgrly+jFq+3qhTpx7sHZwAhRxKVSl0dLSFfpSquIg2FYumxhUVFfP3OjpahCAK8wv4d109PS7MXKz+OxWtVsgVXPS6VFkKQ2NDFjxIeFHI5Sw0UDvo+SqU8tgUl5TAkOqBUi3Q/HzuG9US1SVhRgXIFULN15fyUYHfRxs7I6dScfFqLu6t0EJ2Vhb0dHVhbGrMbU1Ly4C2thYXEqdi0skpKfy9nZ0dP4Paqq+nh8KiIsaYaqvSJsiFs/X1kJ+fz2s7MzODC3KTUEE4WFhaIj8vDwlp6bAwNcG9W7exc9s2uLi5oUPHjvCs6cXC29M+VEw7IyNdKOatqwtLK0vk5OQx+Z86dRLdunWDpaUldLR1kJGZARsbGyTEJ8DUzBQGhoZISU5mPKnmKtXgrSq2/wny5kLDpSqEhITg+vXrSE6Kw5qVGzB69Ltwc3dGo4aNcOrUUcTHx+ODcR/x4rh8+TKCgoJQUlSMrVu34vz585jz1RyYmZvz+H333XdwdnJB3759kJGeicuXL6Fr967Pns+8eZQgS12FnhbYgwcPcPjIEdB6XLpkNd4eNQo0P3r37AtzSwse4KLCQri4unCR3bDwcAT6ByA8PJyrsVPh34TEBP4bLUCvml5lFesrN4TeGxEezsWKo6KiuB80iR4/joKytASmpmYwNjBGRHgk5Fp0GimGj58Pbt8OgbubB/89+nE0Ex1NUNp0/AMCcOPmddSuXZtPMU/bCOi71NRUPHr0CMeOHUPPnj1gZGwMB3sHRD6OgkJLgczkNPjXro1bITdhaGiEtNRUODg7Qq6lhZzMTN4Q6fknT55C06ZNntpHGmNaoDevXoeusSHycnJgamLKONIipkr2NtbWSEpNYewyU9NgY2+H7Jwc5OfmoaSwCDZ2dkjLyoC5sQlMjI1x48YNePv4IDkpiYmLiM3cwhK3Qm6gblAQUlPSmSQNjA14c6JTk4mJMZwcHZ9amZ7amJmZxYu8sLAISYlJqFcvCNOmfYqRI99iYjI1NeG/0c9FhUXQ1pGhSdMmuHzxErebyMfLyxsxMXHIzEyHr19NxKekQatYhfycXBiam8DAQB+hd+/B3s4OppbmkMnliI9JRGZqJgKCfJCXV4yrVy+jYYN6uHs7FDbWtoiNTYCtoxUTyLFjRzF48GDcDw1FbmoGSpRKuHvVYNK2trVBTHQ0guoHCVv600i8qnpA0vIXlyIpKRmbNm2Bvb0dHoeFw8vTE4amxoBcG9Hh0cjNycSwtwbj0cMI3L51D8XFBWjXvjUT77lzl/DgQRjefHMErl+/hujoGLRs0RIJ8YnIycvGg7BQmBqZobCoAHVqB2L37l0Y+8E47Ny1FT7e/rh25RqcnZ3wxptv4u7du5gydRqmTpmCk6dOwt3dHSkpyVzMesyYMbCysqowxYUNG4iJjsORY8FISIzjDWTqlKnYu/cQz5+YmMdwcXaGu6sratSogZ07d+L98eMx6n9vYdbMWTCztsSJo0d4bvn7B6Bjxw4SeVdEuRQlxUWYOHEievTojlp16mDAgKE4cOA3bNi4FpmphbCzt0BcfDw+mjiZbxWlq5ysbCxfvpyPPUR4ffr2YXCJ6Kd8PBVffvklTp8+jX79+0FL+9nHXJJsiPzCwsLhYG+HooJ8rF23Dp07d0FQ40bo/VpvHD60H1t/3YzwsCh06dYVITdvIisjA76+/rC2tsLHkz/Glu3bsGrVKp7gtQIDceHceSZjIyNDDBkxvGxzqUykUZFR+OLzzzF+/Hi+v13rNvCo4YFjR49Coa2Ajr4O6tSqgyULl6J27boIPnQQK9euxIdjx2LqpzPh7u6KFSuXQkdHHwH+tbBw4UKMHj0aJ04dxwcffMCV258kb0Gq/fKLL+Di4oIrV67whkhSlY9XTdy5dxfOLi7YsGoNpk6fjh9/mI8GDRvi5o1rCKztDx19PRzaux+zv/qSpauOHTvi1q3bMDA0fsqrVLw5fvzhBNSqH4S4mFhoy+Vo1LQJk+q5s2fRqk1rxCTEwdPTC1vWrcebb4xAyJ07ePDoAeKjYtB/0ECER0WgXp26UKrkmDp1KhYtWoTbt26htEQJPX091G/QACOGD8aadeuwe8duGBmZwNzaDNu2boWzszM8vbzRp2+/p+YKojm1e/dvjAmd+N57ZwxWrFiObt06Y+++vTh18jSuXLkMK0tLJCQkommzZpg79zvs338Q330/F40bN8bSZUvx008LkJiQiP3796NDhw5YtWo5vvn2G0SEhWP+Tz/i3TGjsWvHTtSvGwQdPT3oGxjCxtYWF89fgL6RNho3aoHPPp2GmbM+w4Xzl3h+7d17ACNGDENaehrPs01bNuOnBT/B1dYBdvb26Ny9GzZs3AQ/Xz8cPXYM3bt3Rd26dZ9KNIUFhSzsFBcV8bmH1IuOjo7w9vZ+YtzoNJyeno5Dhw6hT58++OXnBXC0d4CxmSmSkhLQr89AfPvtt2jUOAjXr9zAx59MwZbNm6FroINLV65gyJBhSE/LREFhLm/yX331FYYOGYomTZqwBH/y9Gk429nyujAyNMTgwUPw0aSPkZgch0YNm2DlilVwcHDgvtQLCkKLZo1x4uRJXnvJqak4evwk4z5gwIAnNmQSFoi8163dAENDffTo3hUfT56Md8eMwbChQ7FlyzYcP3YCTZo2xfkL57j/ROj0vp/m/4hft/6KDRs3onffPsw3NMdr1vSsOnlzVqp//UfF0ukHH3yIvv36ol79IPTrOxgHDuzFvn17ceXSDQQE+iAhIR4TJnxUAbw9v+1BeloakpOTkZKaiukzpkNPT48R27FtJ27fvs2TZvjwYc+tvUt67YW/LES9evURHh6Gtm1bMzF06NgJjRo1QY9e3XDwwAFs2rgVN29eRetmLeBR04sn4MYNGzFy1Ej07dMH02fMRPTjx0xkTk6OyC8oQOj9+9DR0YVfgP/TJWD1ZvTemPfQulUrXLhwgUn8woXzcHV1ZQI9FHwQfj7+2Lp5K2oH1cUvv/yMI0cPY8qUj9Gzx2tQaGmxWsnB3pGPgdu378Cvv/6K5SuXsbRGhPzEh47iKhXjc+nSJe5fu3btcPbsWZw6cRKDhg1Fw8aNsWLRYlhY27Dk3LpNa6QkJSE2JhrZebm4cfkq2nXogKioSMyePRthERGQKZ5t91+/ag3adOyA0pISXL10mY+61jbWfFpxtLNHUKOGfKT+avZsvDVqFMLCwvDowUNERUSiV9/eSMnMgIWJCds86HS1d+9elqZu374FJ2dnuLq5oWvnjnh3zHvIzc7jk0JN35rYtWsX49OpUyde6E+TSAmLr776mhfviBEjMHzo65g/fx4aNKiP8MhwnDtzjgnZ3t4Bjo726N2nN/r07ofVq9ZgzdqVvAFu2rQJmzZv4vm4ZPFytGndFvO++RqrN61nL6jer72GL+Z8gZ3bd6BOYC1kpGUxcbq4uyDk9k1kZ2Wic+fumDF9OiZNnoCLly4hMKA2Dh06DBcXB3h712QdbfDhI9i+6zf8tm0HBgzoj+6v9cT6DRvh4uzCpz0bK0t07tz5qZtUXm4ejzVJrISDlo42z4F69eo9dYMn1ceBAwfQu08fXiNO9g6wsLGBuYke6jVoivPnLiIxNgYHgw/jh/nfMyFCLsOu3bswcuQo+Pv54d79+yxgkdRMc7x//76wd3TE0eOn4OJoCy8vL2RnZWNA/8EYNXoksnMy0KpVGyxetIRPWXSiGTp0KIYPH85S94ljx/nkkZichKZNm6JHjx7PPE2tXLGGiXfAwP48Z+gZtIHs2LkDwYeC0bxZM1y/fpPbsGPHDvj61MSFq1fw2WefYv2qtXBycWGhhdRGHh6uUGhVza/lP+MqSPq7LVt+5eO+l5cnvvh8DqZOm4rr166jb5++uHbtCuLi4jF58kTWYRKR0GfpEpJEa7Gu/NbtW2jZsiXvxDQpycjZvXsPbPl1C8zNzJ5raKTNY8WKlfDz82UJvGmzpoiNjcWNmzdhbGiEud9/h4mTJiM7Kw/1gmrjYWgoanh5wdOrJvb8the9XuuBbt164Id5c3Hv3j0m74LCAuTk5LBagFQZfn5+TFZPIw7Sd44fP4HJ5cjRo3wKOXXqNB/N27Vvw2ofL8+aWLduHZo2bYafFyzAhvXrMGPGDPTr1xd3795DREQkWrRozqeXC+fP83e5+bkseT+VvFl9rEJQ3SD89ttv2L59Ozp17MQ4Pn4cAxNTM/Tr3xcLFyxE125d+NhKz4+OjkZiQgLrQt1cXLFk4SK8P3Ys+vXtw+Qtf84JZ/HCRWjSrCnrFy9dvIS8vHwYGQmL09LcHH6BAXBxdsKypcvg5OwCPV09xMbEIDwiDG3bt0VUTAyPZcvmLfHGG29g3/69rPa5eTOEVU50Amndui2++PwLWFlZ437oA3h6euDAgYOsOmnWrAkGDXo6eZNulEg+NjYGvXv3wexZn7PEPG3aNLzxxuvIzy9kdZ2WloJJkXD/6adfMGXKJ2jTpjXeGzOGyZuud3Jyxs8/L0DnTp2xb89v6N2vD2wd7LB75260aNUKO7bvRJs2bXAn5BbPMz9/Pza+378Xirfffhvffz8P8+fPxbZtO+BRowaTp59vTXTv0R1du3ZlG8yKleuhJVPAzNwMnbt2QFjYQ9SqVYsl0769e7MQ82y1iaBSeJ6Rj9YXrbO42DgsXbYMffv0w+6dv8HewRYWtnYIuXKR+/Dw4SN069INB4IPoSA/F/p6BvAN8OeNN+TaddhYWKJz716IjIjA4cNHWLWWm5uD1157DVu2boOhng4GDBiIG9dvYMGCX/Dp9M+wb/8+1Aqshf3798HQyBC5OTlo36ED5syZi18WLMCOnTthbmYCbR05t5EI2VytMq28A4U9Cme7BeniacN6483/YeeOHWyEjouLQ2BAIFxcXVnIWb5iOaZNnYYFCxeiR88esDK3wM5tW1GnTh00atSYN1lSJVbl858hbwIjMzMTCQkJOHgwGKtXr8ayZctYP+js7IIVy1eydfjjTybB1taGCXH+/PksMdCuSwuY1CckPY0aNYqJ5ujRo0zkNNmfqf9TjwJNAFK1kHRGxhU64tNOHBERgT179mD37t2YPHkyH99sbW1ZOqajp4mJORo3agJtHQUmT/4EGzeuxbx582Bvb8+6U+oPETaR08cff8zPftqCCg19gOXLV2Ds2Pfwyy+L0KBBEBo0aMjvJYmFFiX1jUjW0tKGN6YRI4Zj9uefo1atQJ64tPEZGxmxXpeMPM2aN8es2bMwcuRI+Pv7P3O+nThxArduCYTdtm1bWFlZwsXZFTdu3GRcnZyc0KBhELZu3cZSJy28wMAAVgeRlEobWYvmLbB48WJ+l6WN9TPfRcfRRo0a8fgRjnkFRYiNjeM2k/HP2ckJj6Mfg6RDOkVkZ2czdgotGdzcBXuAvr4+PDxq4MiRo+jQoT0/i8aOjE6kd6bvW7dqjZTUFORk58LE1ABpaek8DnQvnWaetpkJOu9MxpHUTNR3wo02K2qDqak5SkqKsGvXb/z37t278ff0vEOH9vO/yckpvIno6elzm0hfm5WVzSdLMsTxPFQpEB0TDUsLS/agKijI542QNoW83Hz4+Hiz+s7P35fnD21uRDKOjg4wNDTgUxKRSWTEY1hZWzGxkdqOjJ/UR5p3FhYWVeGX372GMCFjKq0DGq+05BQ2JF66cReqolw0qBfEJwp3N3ekZ6QjLjaW56u5lSUbLO+G3KI9CXUbN2A8aDxprtK/pMaijUulLBX018nJrBp1r1GDryWbUVZWZtkJgdZO9OMYvjY+IQHGxkYoLVXy+NOzxBO3ZqdEQzUJAGTPIL24jY01Cw1nzpzF0SPHMGToEDg42vMmQHPRw92Dx4dsMmR3iomJ4pOzo5MjG4arbLD8b6hNKs4hkqLT0zPg5ubChj4ClfRuZAAh8GmR06DQhCbrL/1PA5iWlsb/0iKmRUW/E7mQ1FuVD72H7iPjG/1M99F76FielZXFk1ecILSD00KngTQzNYOyVMkLlxYYLTha8DThmzdvzs8gKYT0yTQhn/ah99LzLC0tmDR0dBRshKTJq1SqYGxsyn0jSZ6eRxKpkbERH88VCnKb1OPvSYInCZL6QARDBEaE9lSdt7ohtFGRcfbs2XN8BKdnUd/z8wuQl5fLk5hIZvv2nWjWrCn3gRYOYcBeBzI5S6J5ubnsQqf1DKs/tW/BTz/jtd69eYyISOm5ZAAkqYj+Tv8S+dC46+rosucFiYhyLTkvHDr+0od+Jn0s/UtHKsE7RAjLEj1FaGHTM+Vy8koRHFdI3SKTKZ67AGnsRXcx0VWMnkl9pN8XL17C7e/d+zUmXPqODMj093JPF8GtlbxVADIwa4TYK9VeM3QQV0eSqVT0d+H+8ueUzxThucJxXfiZf1L/LhomX5KHybMWi6oUKiihKpVhxZotMNST47VevZ6cWwLQwlO4ieQCU7FtIk7l16gv53vLbxePy6L2mHzsBQzERpJ30+/3u7LumZ4XHhaBzz//AmPGvIeGDYP4ObR2eINVP5J+pV6zl5JM9kKBf/8pyVscDhoYYRI/Z8CfMcE0A2XECVKVwa0KuVf1GnovEaJARtpMJtQu0ZXp6e2hxa45xap2NBPapNRY5ZXiSn9/XnP76AhJpNSzZ0/WISoUFW/Mzs7hid6YjLe9X6vSgqmMFxHv/Hk/wNPTk/WnwirRvEoTA2JbDd3iE/3Q6PMTA/Mi2FV1VIXrBP/gaBQXF8LFxalcMBCjLss55ZkPFhR+YvdLQQ6T5R/NttP3mldX6pfmbVUY5xfr6TOuZgIvRQ5tuDIFdLS1n14oRu1NKkYnV01LLL5Tc2wrzecX8JTR7IHYjrI30MZeqkJefgH0dfWgq0NCgLjBl98pqmdF8n4RDP+T5P0iAEnXVkZAXOwvtlwkHCUE/m0IlEvrzw/eYRniOdJ7VZ7zNOwk8v63zai/uj9iegBBjvhDEvJf3UTp+RICrwKBqpBuVa75o1klJfJ+FaP8it9RlQnzvCaRXi47K4e9Iig4hVwSSSVDz6XAlKSkFNZNenvXgI6O4Db5T/qQbYN0+WSveNUqr8o4ka2DjLk1a9ZkPfcfOT6Li59sIOROKOjppU91QkBTB/+09Sl+93tSumafqh15a3aiMvh0ONE8tIvR2k84qpNBgjPKPOMKjSPME4YN0Q6iESIttkMMmS5XpKrDuyl8WQzp1mh05ZPSswZIvLcsWlutoywLx1Y/k3ojp6iustBx/kltBBEMHvSMp+3k9A7NvmqSlhASXh77HnIjBLm5+QiPiGADn72dDRo0aMCW++tXbiI5KRmGZgYYNLg/dLT12RtACAovHwnREKc5GZ/sv4bGUv1+IZxdkOr5r6WlkKsNgGVGt7KcjnRNeRInxqdsLISncDs0x0QFHD4cDENjIzRp3KQCebMthMP1heRQpC0WQ+WfnIviUwUjoPjuquWTEmL4z509h7ycXIwf9yEHMlnZWSOwVm0YmRjze2kTJbsM41aWnaAsWUGZQp9aSp/9+/bDxMgELVq1KOsXYyjm7GGs1EZJdfaBygf+MoOo+j5hHOl/4R3iuArGTQF7YRSEMaMPjQF/r55z1PgyI6g6fQBNVBpbMoCzobYsxYBgzeOnloINzrQZERYyGhFKG1Cs5HnOHj0ai0yw/QjznD40d5WUl6iwqMwRgCKWxblPhnDSsLPmnw2+4HxGxYVCaL1CnbuI/paTkwsDPX02bFM/87Lz2UhMXmA0NsUFxTynFDpyZKXnQFVaAn1DY2RnZ0FbIUeJkrx9tHls0zOyUFJUCAN9A6RnZsHU1FjInaSlDXMLs+enf6gwl5/Hln/D1iUq8MsIU72gePBp+ITEEVCojY5l5J/AfZ8AACAASURBVKCxaNUpM8TVy2RWZmEXZhf/TXwX53Ug45+W4JEgTjb+WUO1ywuJXYfoETRogtcADQoZEMkdi7w0BGMivZMby5OP8lLQtaI3idge8qgQJo7gWy5XkJFGC4UFBbwWKEKOItQKiouRnpEBWzNLDl+nyZCVnQldHTLoaCEvJx9Gxobs+02eIORRIRhl5ex1Qa5k5ElCHi0kRWsmwMnPz2PPCvI60dbWxYfvv4eJEz+Ct68fMtMzsPXXLbC1s2PJMCIiHD6+PuwvTe2KjoiGtr4u98HV2RmpaWnsN02BP/Re8tghLxfRFZE2AJI2yfWrsCifpftSpRyODvbs6ZOUlMSh9O4erryfULCOn18A7ty5yxiRu1x0dBTMTC2RlpbMgTOWlla4dvUqe6EE1QvCzZAQdvciDyJy9VSpCVymUiE3MxvffP0VR21SyPydO3e4fXLIUCeoLuIS4hETEQVHB1v41a6DqIjHuHvrNlQyFXz9/NhN7+yZc4iLj8LAgQNRWKDEiRMn2bDYsFFDDm/XJHDNEDhh1glUd/rUOVw8cw7NmzbB8NeHYevWLTh/8TKsbGzQqXNn3Lp1h/2b27Vrwwua/O8pKIaCjfT19Dlsn9I90LgWKQvRsUNHKIuUmPrJNHz7/TfcHsIrKTkZZ8+dVefxKESPrt3xMCwcj2Oi2Xumft26FTyUyPdfW1sHrq7OOHnyOHr2fA1RkY8Rn5AImULGUb3r1q9H+7ateT7RGDs6ObELHAXbkC9z3dq12YOKvJoo1YGVhSUnbqPxdnZyZVdJwvLSxYs8PuRK2rFTJzyOjISzsyuuh9yCl6cHzE3NceDgHg7VP33qPIKCaiM1Mx0piUlIjE9AYJ06PB6EN62dqKjH7EVGayIvJxvWNjZMnuRZdOP6dfTp1w+/7dqNtm3b42HYI5QUFHEAF0Uxiy6Qekb6uBsSwt5XMm0F+5lTyL1cpoWTx05g6JtDeD3v3bGf53hSiuD6l5udC//AWtA30UF8dAZOHNmLNp26IfjgAXTv2gmXLl2BubkZ6jVphITEVGxatxpvvP4GfjsQDFsrM5iamXHUtKNT1U+D1U7yph0oODiYj5FpKSnIysiCry/ll0jmIAjfWoHsh7104WK8N/Z9DjelRVuYn8+TxN3DA9/PnYtJUz7hSMS09HSeZOQDS6BToh0/f398N/c7jBs3jidSemoaT3QHR0fokItYUTHu378HL6+asLSz4VDwDz/8kCd7VGQE0tOzULOmNzZv2ohBgwYhJzubXfdoUaakpKB+/fqgcHQiPAqzNTE1Zb/szKwsPI6KRO8+fVnSoN2dju93bt1CUL167Njfo0dP3Lx+HeFhQv4SJ2cnePv6IiwyAs4uzli9ZCUmTPoI9+/fh66eDiIjwuDj448Tx0+hfcd27MNMPqlEkHQNkR35tFKUHWFLi42IVPRMocUfFRXBtJKSksbh3hQ6TUmkyEWSFgUFcGzevIlD+PWMDHhTMDU0Rq2AQHz4wQcY9d5oDv7w9PDgvCWiWsLLuyZvJIQNuVXS9USW9B3ldqGgIgo0eePNN3Dh/AX2l9+2bRtq1PCAob4+PGvUwPbt2zBg8FAcP34c9g4OsLO1wYrFS/C/N0fh4MF9aNC4ITLSMtid7Pixoxj9wVhERkaq3euUnMXQ19+PCZx2g0N79nGfuvTqzr7eFCFLG0xBbh6at2yJvfv3wd/bB5vWrsaCZctx/859XDx3HqnpKfAPCGSyhFyBO3dvcG4XU2NLJowHD0IRGBiIHj27C1KyBmtTgBhJeSxokMKpVImPxk9B+zYtOfjF08cT4eEROHn0LPvZN23aCJmZ2RzSTgRKQTktmjbjEPKLFy+iqKQEXXt0Z9dLzudy8yrGT5iAUqWMYxMozJ3mAM1pIlAKGW/erDlWrV6FzRs2Y8asWejTrw8/izbNfv36lYlpGzduYp9jA309rFq2BNNnzMKjR+FwdnNFTGwsB8A0b9ESB/ft5o2ksLAAenoG7BZHc3jVypWY+PFknl80tx8+CIWrkxMePQpDXHwMunbpwW6jbdq1w9gxY9C0RQucPHkSb731FjLT0hjDhUuXoWePbqhbJwjvvzeKA4rmfPEtPvl0Ci5fu4rTJ04iMS4Og4cORcfOnVmIICmYNrO9e/fBu6YX6tUJ5Fw6tDn4BwZixOAh2LJtGz7/4nO8M3oMBxoVFxSiT7/euBUSwqcAV1c3ZGRlY//u7WjfqQvu3rsPhVwFKysbNG/eCrM//xKDhvRFUFA9fPv1D2jZqjmOHT/MfYqPjYGfrz/cvdxQUqKHd94ciOFvvYO9e3bjpx/nY8GCRfy+foMGwNreHt06tkPw4cM4dvos9u/Zgd69e3PgnrYWBT5VzRmgWpL3ypUr0aJFC9y8cYMnQKtWrXhCXTl/AaYW5mjVujWGDhiI7b/t5kFQlpSwvzENPE2wWTNnchKjyZMm4dNPP8WpU6dYuvKqWZOvDapfjyMUz5w5w0l2crJzOCCGSM3L24t9a/fs+Q2tWraClbUtS1hEKuT/ffXKFcTGxHOAy2fTpuDnn3/mcOJpn36GmJhInD1zFu3bt0dKSip8/PzZN3nqJ59gybJlTGIrV6zAnK+/hp6BPpM3kf3p48fQtVs3fDptKmbO/hzXb4TgUdhD1K0bhJDrN/AgNBS9+/aFf2AAvpoxHQ2aNMKWX7eiQ8cOyM7MQavWbbFy+SqUyksx4aMJHKRAz6WIRgr5pYAFksQJB5KMXn/99TIfc0rUdfr0KQ4s0NUV8pZ8/PEkrFu/jjcPIiEiDQrlp9BrWlDmZub44fsfGNs3Xh+GNRvWc8Tlo9AHaNO+He7cvo3790Mx/I0RnK2Nwtopb0VORiZLeTU8vfDrlk1o174Dxn04AV27tsfB4KP4detWnDh+HHfu3oa7uxu6dO3KEZ4uTq5M+kRi5A748cSJ+PabeTh+/DA8vWpwMq2WrVpxoqfAurU5y+OmjRs4kCYpOQldu3dnvKkvM6ZOw+AhQ+ET4MfER7gQwSXFxaOGpydvVFbmlvjq2y9x9NRpxMcl4HF4JKKiIzlbHAVeDBk8FMbGenzfls07MGXaRH4nBS65unlQWCFvmBRoJS8phbJEyQEuAbVqwd3Tg1UBixetJHERb498EwH+/hz0dTD4BI4eDoaTgxXc3NzRu28/NGvaBAcPHWQf/p9++gmpKSlwdnFFs5Yt2O+f5tDJY4cxYPBgkM/woiXL0LNbF06CRORNibOmTvkEfn7+WLF8OXbt3I3R776LX7dvxcaNGzhm4KOPylNCUAAbrRU9XR3s2r4VAwYORmJiEoYNG47MrEwWROrWqYsbt28gJOQ20tPTkJSQgLSUVM7pQXNkzldfwcHRgcfq5s2bnKiL5tnde3fRo3sv5ORkoVbt2pgwfjxHG9KJlTbW2JjHcHJ1xpJlK9C3d0/Ur9cUw4cP5UjXkBt38MabQ3E39D4K8vLh4ujEp0hbBweOSCTyptPZ2rVrOaCI0j9Q4qd27dqieZtW6N+tF1avXoOvf5qHD94ZiSPHjqIovxBvjX6HTyYlJUre4GLikhC8fycGDRmGa9duYvfOrahVuy769euPtWs3oZZvTTRo1BDzf1qEFi2a4PCRYHTp1APp6alwsrPD/kM7MeKt9/Hd7NkY+vpb2LxlM76cMxu/LFwEYz19JCQmot+goXh/9EgEHzmMqNhYzJv7Ndsqxo0fx6qTquaErnbkTZINpV/18fHhAScVBBE5ddrc1JSP1D179sLrI0Zgy9ZfOSkU3UPHNJp0zZo14yi8w8GH0bNXT068dCg4mInT18eXpWNPz5ocVnzl6mVcvXqdpeDUlFSWFurWrc1Rl/v272edqImREfr37cvh0GRY8vH343cF1qqFyZMncb5eIms6+pG6gBYsZdkjKZuOhhTlFhDgj1shtxAdE4NlK5Zj6tQpMDQwFAyAqak4d+YMHxunfjIFM2bORPjjxyw9du7cCcGHjmDzps344P2xCKpbF7t27eQ8I+s3rMfSpUtY6iSSpejJ8IhHmDRpIr+XMrVR6POI10dwMida2ZTs587du+jdswf09HX4/ZQs6uzZM3B0dOLnUN7iAQMHsgRFxEsBLocOHOXIQ4oGoyyMgYH+mDljJmbOnIkRI4Zg+/ZduHXrLm9wLVu2YGln967dGDioPxMeSXj0txbNW/Hpp137tti9axcnZ5o+fQa++PJzLPh5ESfwoaM0hczTcZei/FasXIGuXbryCYuiLEmqHzVyNH6Y/wPCwh4xvpTsiZIxUZj3g9D7HCVIUask2dNY9e3Xj/WjpNohAgvwD0CjJo2RlZ3FJxTa0EgapIRQV69eRZs2bTF40BAEHw7mBFE0rvcfhLJah9711ptvon6DekyEFKkYVK8uAgICUFRUyKcjIk1qJ22apD9nPbpMBgMDQ05uRZ+MjEzs3RfM9/84/weMHz8OLq42aNWiDbZt3QkbO1v0H9gfY9//AN9+9y2aNWrKp4+HDx9wbhZKKkZ9IhXHkeBjGDSkNxPY11/9iA8+HMkRkPROCrmfO3ceevXqyVk0t//6K0a9MxorV63E5csXOGqRNnhW6JQCBw8E8xqjHDOLFy3itUR9psyGpPdt1aoF2rfviCtXLuLW7bu8mdAcJmPpO++8g2+++YalSNI9+/n5cAoGL093JvHH0dHo2bM3IiIj0aB+fXTt2g0fjp8ESysDWFhYIykhFYGB3nwa69a1CwJrBWHo4KFYuXI51m7YiMGD+vD6IqGL1CV0UqNkT9RPyk5IQs+1q9dQqiqBi4sjq2po7HoP6I9JY8Zixeo1mPr5DMyaOo3HltpNaaEp1w5t4pTkKyziMX78YS4+/PADFkJIPUV5fOhvlGNmxozpWLhoIdzcPOBZwwtHjh5C+7ZdEBsbidLSIoQ+CMPwN97G/O+/wEcfTcO8H+Zh1qxpWLN6I6tBaaOYNHkSJk38CPsPHMDSpctYHfbbb7sQEODH3PaPlrxpoRMJ00CRWoOiA0mq5rSoYWF8xKL8DJTngY5cYqJ/IhcKAKHwaArxJcmQ9GVE3CRhkPRCkkqdOnXRoUNHzpw3ffp0vNa9J+tMaQCd3d3Qpl1bnD59htUfdrbWGDFsOD6d9inOnjmN2kFBfB21b9yE8RyqTnkNMjMymVzpvd27d0fog1DUqVuXj+1z586Fv5c3q2t27tqJcR99xNKCEC4bi507dnLIPakgZs2ajdDQUDZm0aal0CEjhiVmTp/Bx69xEybwYl+2fAWfAtq0boNOnTth8aLFeP31YYzLqdOn+cRCRzWahJcuXWQ9LeRyhEWGY/Wy5TAxM2byJuxoUyLVEumI6fRRWlSMr7/+Gl/MmYOwR49w4vRpfPTRBE6qk5qazgudcrwQYZGETCelxMRkliB/3bqFCZMkycGDBzGRX7t2jcmkdu06nMyKjvRErBR2T/0mvDZu3IzvvvsWkyZN4kRDdBSmMacNfMKECRwaT6kDaNF+8823mDVrFof2168fxCHlP/38E6vGVq9ahw0bNvCGShsgZZcj/S8nv1eW8jyg1AgfTZyIQ8GHeA6RfpxUJ2PHjuUMdpxvOS6BUx/ExsUxKVEGONr869Stwyc6spNs3LSR9aFTPvmESYRyvNja2f6u4CSqVCgFwZHDh7F61So0b9Ecb7/zP+jqGCA2JhEbN6znrHrvvjuGN7xJkz/Bu+++iyNHj8DMxJRT2NIp09LCAtdv3sGK1Ys4KnXs+xOxbPkvZV4rVy9dxY5tOzj5UuMmTdC8VQuWUCnhVp26tdGmbeuyHCUlRUosXLiI50X7Du15DVAuHLJDUEbCLl07w1DPALt27kSrDu14XAnztm1ac4Ir0jm3atWSC5acPnMG/fr25URbOtoKVsGRvUdbR4/tIg0b1OekaiePn0S9en4wt7DG7Vv3YWZhxuudQuDJOBkb+RgNGzXCtVs34O7iynYXUnWRmowEPFH9RxGoxA30O4X7U3g6zTnij5yCfLjbO7FBMSw6CqaGRnwqILsPjTWROHELpWl4HBOPtatW4O2334SFhSW0KAd3RgZvxPROwe4TwdeWKpUoKsmDtpYB8vNyOQrWxNQCUOggPzcFxobWLJGbmOmDsOWM6RydrMcpAegUSnnZKdI3vyAfZH/V1zeochGOaid5E6gkYdCRiPSzJE2TSxcROZEyLWYiaNotCUwiZvrQMZHAoGtJ90XkSs86d+4ckwXp0GmBikYskmBIH0yW8aiwCF50NEgGxsawsLQuyxliam7CxhGyNNNkoNzGYv6ExKREJmeS3OjZtKAd1DlHKE80SZ3UB1oMcZHRTNh2jg7C4lYbKGkQ6WhLi4CkGJKkSF9OkiapUkzNTZnI8vPy2VBj7yTkiiYpj9Q9hAFNWLKoU+g4TXwyvJIdoKi4WJ2oCny/lo4Ot19PS4st6eKH2ieGbNOEVoCS8SiRmZHB7zY0MSqz0JNRkyQDuo7uGTRwKDZtWq9OQESRn8KiIPsAhYlrPrfcMYB9MwTPBLnwL72votue2rynURBBdKMTPR8EY7XgWUB6ZNIry2TPcZPjggNgzw464kdERvCGTs+leUG6eBovJnpuD3mSCMZksagD/6xOWvZUCakKodTlwGtGN5bHTKudSyq6C2g8NzkxiYsvkKGQpfySYhQVFyEmJpaNvL6+GqlXK4f+VXYv0fz9edGFlZ9TNbWs0IfnRWqqlGz4FwwF8greI+QJIlffS44Kck3vgYroqOt/il9S48obyC4IYnxCeY2PJ55AX4RHRWP92tWswiRuEPILPOtDkZoabSeLhto4Lq9QuaRidLNKVV7MQvDIIS8xWleix1fVwlmrHXlX9jYRFuiTC1n8njpPJE3XiL7IojuTSDDli14YQXYDozMi/6riZPUi1uRKRWtTdLuj/ZKHT73OBIc4gcDYb0CTXNQufOJRmd2h1B4fZf3iCUFTS3QvFCaWYNSSsf7v6o0bnGmt12s9hXbwkVZoB01oTUz4XaJxTNPjRi64Dpa5CNK96jlBC4L7XOkjPkd0TRPc5GhRqd3T1O5q4jMpL8nbb7+LTRvXqec45TcWVrkwZkKpJ/EjTFDB7UyYsBoLTEW5PdTtZb8itYGvgheRcK8wfkL+DUrCJHgHCUP4lG6V91LtSURGNjL2tWnb5onxEecM5SsRU2iUp9LQ8CMVBuEpq1rwMKrKR5MPy+9Su7qpsS6no4pkJJCi6KJImy84y6O/v29FXCs15Ll1V59D3s/j9d/t63PIu7TM7ZNQY+fMsg/NeOZ16irx+u++6BkXiNWVRBJ/zoMehUVyOgh3N0Gwk2mUohO7UX67SLZi+Skib8GbSNhoNO6ohIG4LoT1oOahFyVvpVKpEsntj2Ij3ffyECAdPx1TSQIkabyiNPry3vNnn0STj1RQ9O+LZEL7s++V7pcQ+LsQIDlbc2v+w5uJ2k1ZFOzKhZsXe6JUPf7vmgnPea/mrlwNm1fWJM0kXS9rk6lwkqkk2Yr++tUZk39L2zRPTIKQX5757t/Sx6r0Q3M+lpaUoqS0BDrqLKIvRrUV31YZ3z+yfriG5R+5sSodl66REHhRBMoCp9TqJs25Sfp8Mq42bNjwRR8rXf8CCJDxjvzNyfuIDNP0O3nhcJk3T8//TPi9qB4kN2KKmdCTKdCzT28YmZmysuevyy1ZtcH6RxUg/lN6t+dJuhp/e6HdtFKDykO7yw5CrANjowvrjgXdFn+eoscv0+1TKLAYJqrW+dLvLOmSel5Tj1yWAVgwnGhKSKQnF15Trl8vi2KXCfX3ysmxPG+xpu5bkzzFNgl/F5ESniOm1yVdduVPZamNQ53LpGrhWWS5p0Cew4eCUdPbG3kFeextIxgIhfDwnOws9qn/ecEvFUasPG2BgK+o66/Yjop2k6dOB3W3BJ1/xYD/yr3SRKDCz2oJVRxj7rswBOpQe2EecGg4529WzxoKEVfbAoQLxZQDQkvLx0p9vcZ7KupP6V4VSmUKyMWQdrVNgLFRz0WGv9LJRpxWZEMijx0qNrJk0WI2fJ86fYorUNX0qqkOS1fbUPh1KjbUCYipfQ75nUJkM9t+1J3gqzRSOJStFI1c12VzSW3r4fGlepFqA3eZTUac14Qj3S9iQu2htaLOkS2+Q0h9UG4L4u/LzF3lumdxlRJW5IhA3jkUr2Ggp4027dpDm4LMaLnJS0Hm/VIyuqpTilM7StT2SRXbnSilhWAnoznO9ppSIepapIE/KjxL5F3JGK6muvK1XYGMNJdpxeXPHghqgxtPYRowdRg+kzf9TP+yp4KsPJV0uTVMbRxU5ybRNHeoiZzfruZ+gT9FEqTcEIIRUCRKYQ2VH3XLDJc0yZVKKEtVZQWTOTxfTgtAsILTRKOam7q6OmU+tMIEEyajuJEUFBRCV0+b76UgBwpSEaMLxcIC5AVD3+nq6KCgQPhZi3yuS4VIQ/ac4Srp2shIz+BQdPLS0TXQ40pDNMlpbVBEZkxsFFfxXrNmPQci0b25eXnIzs6FlaUFX5ucHF/WPn19Q+5DUnICjI3MYGxigvi4eC4yQVVVKKyZiuRSQA1551BELBfZSE0t8yihwrWpqSkws7BgbyMKfqLIX3IVe3D/PszNLTilAUmn5CFFvtaREeGwsrbma+njVdOb/c/JVVTfwIDLdcU8jkZ+YQFQouRiG27engi5dg0yuQ6cnR3g6eXFAUKHDh5k7yovXx8mkBMnT3B+aF8fbz6FCBVtVOyDTZ5ZlFaBPH5cPWuihpsLzp4+w1GzLVq24ACyR48ewsTUBE1bNGcXSXGjI68tco0jtznqE3leLVm8BN06d4ahiQkTMb2TfMyp2DIFXPUfNgT79uxBVlomSqDi4C3ykCI/7iOHjyAgMICjZM+eP4s2bdvi0cNH8PBwY5dSEkR++OEHTpPg6+uLkydP8DUnT5zid1NO982/buNSZlcuXUByUhLad+zA3mZUgITqTGZlZ3OULAW3hD8Kw/nLl3j76Ne7D7sQk786eRD17duXo7PJxY9cc99/dwz0DQ252Ae5ihYW5ONxdCS7gfbuMwAXLl5gSZvmqauLM8dC2NrS3MjD//73FidmI1fe5OQEtGjaCrfv3WLPtYjIcNRwd4NvrSBM/mgcps2Yjs2bNqF2YG0eA4qutrG2QK3a9XhDoHxB5LPeuXNHNZG/kOgIJu/KivOnSiWv6EtywyNHf9Hvklz+KJCCgnHIB5mK31K4L7kEko8mDQgVcyWAjxw5wrXmaBLv3LmT/W43b97M0ZTkI0wf8iGniUoDS8Vw27Ztg+BDh/CIK9HUg4WFGW7cpOixm0hKTMam9ZvYL5UqrlMJMPI5pUVDP9PCJj9WCqz57ttv2bf4yuXLnA/h+LFjaNysGVLTUtlXddR777Iv9bYtv3JCmqycbNjb2cHF1QXJKalo264tkw/5Jm/asJHbRmkCaOGS/yr5l16/dg1vvfE2R1F6eXpBW1cLdbkauzYOHzmAoPr10a5de/aFJuJYtWIl+x9TEMC3333HkmyN/7N3FWBZpVt3UQoSoiChgt3d3d2OnePY3V1jd3frmGPX2IUYGNgFigEGKA3S+T9rn+/AByKC473j/Z8595mrwved85439rvfvddaO29eKcXGquGsa+j+xl0YnBGRYWjVqpXQjckCrVypkrBHFy1aDGfqMmTNIpohuexyCXGHpCQzM5J+HmPd+nV49PARbGytcf/hfUm0EiPPavCdO3WSPiLxx9X1hTy7RPHiePvWXZ5PslOb1q1x+NhfePr4CT56esnpIiA4EF26dFE0aeLi0aljJyxevBCdu3TCooVLBJdfvUYNcAOhRgnrevbp2xd37t6UvmL7OnXqjI9enoK/3blzN377rRdGDB8hPAGWvGOtSlLcWWD6qYuLjBsJVidPnkTlipWwaeMGdOv+q9TcrF6rpmCVueBXL1+KIUOHYffOXWjeogW8vD7i5s1b6D9ggOzPs2fOQI8ev8nGMXzYcCxeskSex3vwfSinsGv7dtRv1AhH9x1A5y5d4BcciHVrVqNFizZ49eoFypcvB29vPxQqWBCLFi/GnLlzcPf+PZFsuH7tGowMMwphhzh2E2MT2ThcXJ4hK9m1Pj4oXKIU3F+6CRnsmetz5M2TR8q8rd+wDm3bt8clBwdMmDhB1gTX2oEDB1CrVm1s2rRZCuNycz1/7hyuX76CBo0bIZt1NinZtmD+fOFO3HW6iQLFigiz0tfbB/7BwVLrkkQql+fPBbY6aeIkbN+xXcaC8N2aNWoI45E1I2lzSOWvXbMWbt28iSbNmkoJMq5NEtpYetDGLidOnzqNEsWKCJGNhbFJ3CIG/O6duwK9veLoiMFDhmDooMGYMWcWbjjdQKCfP/QzZhBcOcM+hsbGmPP7dEyaMhk37zrD/flLDBsxXMZq7eo1oppZtHghDBzQHwcOHsP4CROQy94e/gF+CI8IE9vRskVLjBoxBnPmzBHWb+lSJfDqxUsULlgMZllNYZM9O9w9Xsu6KVy8FEqXKopd23cKszeDoRGiImPh5fkOr9xeCHN23bqN6NixAy5evIQWLZoJwzK9109nvHl05s5LI8sq3KRFE7/NiTN10mRMmTpV4m/UCgkJCxVMOAeUk4EGfcuWLWL8SQFfvXq14KD5ffHg4uPFyyKSg3RvGnruprdvOKFWnTo4f/Ys8hXIDwdHBzE6NOie7p7IamEpcVbu2u7ub1C7Tl3RbKAwzZq1a8XQkp79zuMt7jjfFm9h88ZNqFazpkxU18dP0KpDO1n4D8kAi4sTivi+vXuFrt/tt19FRIcXj2m7duyUDYftJa35yaNHwv5r264tHC5fQq/evWQz+evYMXh/8kO//gMxauRQDB05Uije9Da44bGeI4/AZKKR1MKiw9u3b5eJEhIcKKEOFmYlxIxiPTdvOAnemWQO9jc3pHLlysLE4G1OlgAAIABJREFU1EhqY3LBW9tkR+WKlYUh2blbdzhdc5RSYvQAgz5/xumz52STIFNz+pSpUleTBKJZc+bA+c4dOFy8hLFjxuLWreswNskkhAvS3t+884TLMxfcc74jG6uFtaWQZmjsIsMjlYr1hw+iV88emDJ5Gi47XBID8+TJA6k4w/EdN2ECHj56Ivhn9i3b4XD+rCzAsNAIDBs+Gm1+aYNrpPK/fIllK5Zi/vwFQqxasXw5xo0dJ1IM3Phr16sjld4HDBiAM2dOi4fI6ufE9ffs1V3o/ixiO3fOPDx54iob3eDBg1GmTGlhnw4fMUI828OHD4kXShIRySs83cRER2PFsmVo17kztm9lXdFh8Anwx4Z1azFjxizs2PEHHK9cxa/de6BmzVo4f+E8Pr37IF7ahPHjERUbjaxWluK5kr26desWCWcQ/UNNHm8vL9jnzofHDx+gMpmkIWHC5uvapTMa1a2H4qVKCJt16LBh4nlTu4c8CUfHq2KYOfY8YfGUsnblamF79h/YX046gwYOxLLly4VYwuTd44ePxFEICg2VzY3vZ2FhiiJFCmr4C1lx1/khtm7ZKk5W5SqVhHzDuU128kuX5zJnBw4aiBfP3cT40gkjhb9C1SpSZ9bjzSvRFMqVJw/mzp0r64QFqhmC4Vi1b98eQwYNEu2Sq1eu4ML5c8idL59s4twEPLw+YNa4SdiyfQeeuLlg/fKVWLN+vdxn89bNouTIItlduvTAkgWzxYZMnDRJTlGUtbCxtkaHjh2wduValC1TCv3798G9h/cQHRUrRvnoiSP4HBIKX+9P6NihHQqXKA0zYzOMHDgEPXr3RBYrS9x2vg2LLOZ48ugBmjZvCQcHR1mnXINkdHO9p1jEOxWLLjhv7aN2eq3/f+LzNLBk4pHZRkNGA8zFcvT4MTkuc1A2btwoC5aGmSy+LOaZ0bJFc1HvY6KleInSchyjseIOLMSL+Hghv3Cirlq5Ej179cSTJ08REBCENm1+wbZtf4jyF5XuuHHwuWRgimEYN048Z24mJHZw8XMTIQmIRBuyD2nc6cHQ0HFR9ezZUzwibhQ8jmfPnhP16zVEbFwMypcvI8xEvivfk6cIGireg4xMJoboBfJoRQ+FTDduNteuXkOvnj2lf44e+0t0J/r174v+/Qdg4sRxCZoWwUHBcLx8OaE+54kTpzF48CAsX75CjKlFNtbhDIPr82d49OgBOnbshAsXLuHWTWc0qN8AtWrXEolRtsnc3FTeiRtlNmtr0dU4cvw4fu3UGS9evJY287hOiCNVCKk62KRJY6zbsFbCHWQ18rR065azeGGUFXC+fVfYdZ06dUSz5i3w4MFdORKzH3PlziUhHXrINC4RETGozc313Glhvk2cMBlXr1wTpiv7l2MVGBgMGxsrbN26TZ7N6uekub9wc0Pp0qVkznCz4JHbyeka3nq8xaaNW9G4SWMRK6OBbNioodTQPHfuPKpVrYFFixZhwIB+okhXpFBBOaHVq18f23Zsw7Tpv4th4Zi8euUu3ylevIT06blzZzF16lQ5Ss+YPFPmEVmwZSuUEUlRzoUVK1aIXsiaNWsxYsRw8cZXr16JWTPnwuGSI565PIexiQlatmwueipWViY4e8oJHTt1gHkWIxFjZVy6QIFCeHDfGZOnTBa50UePH8P7ozeKFS0Bjnmx4oUkZEXFv0qVKmLKpCkYNWqkzL2pv0+REBJPu9TB4cmDRba50XMjCP0cIqdMkaioXVuWeueOnUWrJ0dOe9x5+EDkI3y9vRETFydOEQ3//Nlz8PvUqcJZMDUzxcvXr2RN8VTZrVtXqaPKcaVWS50atbB06RJ55nNXN6lrSl2calWrIV/hAhg1egymT5uK43+dgKWluawJhr+o6mlsbCrre+DAAUJfP3PiBF6+eo1nz12EEUGHokmTJtL+BrXr4PSZs3j/0VOo+pwzbMOmLVtQpGARlCpRAkNHjsDqVStEqIvaKLQ1XJ90gEgQnDVrlswJykLwdEkHhU4S17+NtQ0+fvQVKYyCBfOjRIkyoh1DB7JTl05wdXspgmtkP//apSN279olTgsdTTpVzC/QTvGUnNYY+E/neXOC0BhwYvbp3Rsvnr+Q+BPDFRRQatW6tRg6GmKyLBnbooHjZK9RsyYCgwJRvlx59O3dUwR3aCyoCMgFxHAKJ2nlylVx5PBxtGrVArp6OtixY7toOHByMZa5b99e8VZptLnQRHUuIkI2CQ4kNwXStVmPkVKd1IagB0mj7uzsLF4iJxWPbNxdafArViyPhQsXo2uX7jI4xiZG4qmQ4s1wEEMufB5jc9R2YbiDFHdOGoaEeG8a+T27dos3y0nh+txVkkE8OnNzoZeoaj3wXe/duYuQ0FDxjN69fYd69evB3y9ADFvXbt0RGBSALFkyS7+2adNaYuampuY4sG8vevTojl279qB3n154cP+BnHRIhyYdu3zFili5chWGDh6M/XsPoFPnTnj04CEMjY3g9vIlsmbNgiJFimL7jj8wYOAA8WQ4UR8+fCSGqG/fPnJPxtUZXuncuQsOHjogx2WGiLJaZBGhMS4wSXjFAoMHDcbkyZPEMyRtn/3NBUshIoZxeB9qQzjfvo8yZUuLuly7dm1w5doVXLrkIJsPZW65OKiYyBNeVvMs8jwHh8tCT2b1boYQKERGD3vpkqViGDiHTDIpzEtS9jdv/QMzZkzH6tVrRUWQJ0WOIzd+ett37jijV69essGXK11eijzTWI4dPw6W2SxkPtHr/PVXng7XyPNIXx86ZKiIMHFDqlmrBmbPmS0SBLdu3ZRT0HOXl5g6bSIKFymIrl17iX4MPeu7t2+LcmLDxo1ECCk6Mhrdu3XHtWtOePz4kTgLXbt2EY2bTRs2yjsQOdL91+7Q1XjBdGq42VApkI4D5/3smbNk3tFj1jUwkHnLWP3USVOQO4cdhoweiSOHDsPczExkHLhJt2vfDpfOX8CJv05g0OBByJbNCqfPnBK9k0MHD6BYyRKoVae2zHUaweJFisoz6G0XKlwElx0uS8y9QMECcHn6TAzpxQsXZLyaNW+Cixcuyqb9ydsH5pmz4OHDB1izZg2iEINdW7ejTLmyIo526dJFWe90eqjR8+n9B2zZshXFS5eUk7HqsG7eshWfPD+JmmjvQf2QxcxM5sS+fftkrjBkwpMZGd5co5R1oKQE7RPHmuuN6zNvnnzw9fOTGDxlMa5euSp5Bp5kyVIODAoSbRtu7vnz5hEpAzVcLeJijo6yOdID/5813nwhTm56luysYkWLycCyQ/PlzyfeAZmUNKI8RlJQiMemK1eviTJgz169ZKc9duSwLCAq6XFh09vmfTgQ5pmzIjj4s0xQKujdun0LLi6uqF69GooWLSLeNndB7vI00PRMqF9CQ0JDSaPKDuZCp2fCCcY4KQeWsT0+i5+h9gInNEWddHRjUatmbTx69FSMtqqTwIXPuD0nCmn2/DwnA+n8vD/je4yXckFzE6hWtSoGDhgohprGpijjjv7+0n4mVTihuDBInafUJRcptT1owI2NTUQalgs1Ji5W+oUe8JmzjEm3hb1dbmTKxIrxH/GMG06liqKF/MrtlaI1Qdo7A9J6ujhx6hRKFi6K4iVLyP2ZUGLVHYrfq/romc0zC21b9ZAZn2a/m5mZStKU/c/K8dxgGJuNoL6Dvr4SKomKkBOUaFfExYnWOOPh/foNxJ69u8QrZUKJXg8XEz1IHv95guD3uBFTErhBowby/IwZDeVetWvXkTAIDTGL2zJhyeMxFxjZdJQdoCA/E7AMb3HzVSnyamEGyTHrMvGrKZagwUGr6AFtbDDZqQxBcIEKmUkjBawmgPlsJhw5v9eu3oClSxfKUZqfU/LeCntPRWBQdElZ9GyXcu4l2kMSxZpks1Cz4xma4C+VIgMJ6CANUigRbfKVJJkUg0hEbKh5e2KdE4otKDAqRXzrCzhOYoV3MicTrySl25NS57Xw5F870VOyITo6ChaW2RRpgIgImetZrLImsuy1kS+axH9ypib7kHZi+86dyGOfBzVrVIdeRoNUCfh/J8qQCslUbBnXON9HTSKn5Vk/HdpEG/akzF6FpqzCg7ThP9qVlymJpiKflI5KSv/m92hEedyh8eCk8/BwFw1fbYidj4+3eNX0gOiFq0UTtAs6KItUgRypEzwJyiMZjEuhXJPCn1RzQXuAUgtdqc/hZwL8AzBhwgQsXLBARHySwvcSNRM0Kz/hEepunlA1R4eJqihcu+okaIq27X7RxNx4D6XIBNurAF1UXpkCU3vu9hK3nG+jY9t2kpRTZQAUlI2msk0yerfGzCS2R/M31TipqAcV7aL2sXJLhdtGNAoTPWPGjBKjmqT/EI9IDfpFxeUJ2kaL3hwXE4upU3/HrFkzBSEifaKhmCeFbn65dJLCD9kL2pBEFfGbHMyqeWstuKfyPomf41/Z1/R4r125JicengaVftBUvRFjrXwnXqlGkgg70lojRDQp46WMnQLbVHU11N9p3i3BoKeCcNCChCYYZ2WfkPdnU1SAYPI3TzqfE423Aif8+jOTrKMULJj0HeeYRgdBIIHy97gEJJbSCYnPSILS0tI2ofNw2fEK9HX1xHFjcjF9eI8vG/g9IWhtJFhavW5ZH0SbaC+UtFj8/8+fodfPWDZRHqqs5s/0vjyGMTTDJC2P9ukZ7OTvQc+eCoaMVXLHpzf6rftxojGsRUgZTxqqqtt/to8UHZrQkBCEhlONLYsY72+1NXmbmChkqIaLVE9XL8G7/c+2/dt3V8p3ETOsVFKSTT6ZAUrtLuri166O9O2n/vuJ/0QPfI/x/t52CD1e25v93hv9f/vef3MQvqfvfnT70nM/bc8xvQb0e95VyBcaD1PIMykKQn37zkq9QsW34v+nRxjv23dP/ye0jS7/rpCwKFmWeH3tXb82Xl+cXNPfrDR9I3EOqAQwpeTev9d/rwd0oqOj49np/3b8f6/T/31S+nogRkM2YpycpwNNODh9N0mRjJXuW/zQL6jGmzFPXrr6BkIOIqNRT1dHUCIprUsh40RGSnGI5L/XjlP/0MYmuxnJm0ziv37tDn9/P1jbZBNS1fdurP/Jtv5/vffPHzbRxATDw8Jw8/YtSVAxZED0g66GYqp6UknjVcm0kpOMYFJ5TdEp4HM0N/i6/6DEOr928eCrXqlH9lKfTknTO0llMpPrFGu35u/6PTQmxM0Sa9uoYUOBQrGW5v59+9GtezfkypcnwWtN+Q2S9Q91PLUuJUaqCdeqGaSE33/ZejI/9//5J06dOC15j7Ub10tiUltiWZ6oCmAr/0gwIMkNifaJQZkziV6jIg2s3EshvSrQUjWnkHTcFZxycsMpn2f0lXMJ8aJ9QU86uZesygPoCO0/Dvt2bMMLl2eYNGc+Pnp5Yef2HShbvgLqNWiQkFth3F8HpFTH4/GjB/Dz8ROWpAFzDgmSvZpTRZIamho9ck0CMxZx0GeuRqOBrN3rSig+8R7aBxy179R3CQn+jJlEo5QrK6CC/AXyI0PGDMIqZgxZ+kGT8FSHmM1MiJEnVJbXyh+p+QcNc1+VTVbzDcJIT1BfZV9rSzJrR98VXW2NHoHyeI6X5t347qpsM9uUyJtm8pXzQCPJoKU3r9yCFHelPyXtIP2sSL+q57l4xIJ9rBevhCC5ycm84v9k8utAhxLmajKaPSLzLjEpndbN5ucPm8QrgHziYnv27iVwJiJICKEinVnbWGq/NFNcX7uSC8oknRSppVNStd1JMu7pSXwIY14GTzPPtL6cqv5ysuZ867PfmhT0AIncII585IiRAsEkSuX61eto9UtrYbT9nUsmb0LCK9mdkndYPODq4iLIBpts1tA10EcmE2Nl8WshMRLeWZUZ0CSRlcWlLOgEzZlEAISynlWPPkF/RJOgVYtDqIZXs2VpJ31pmLRJFQnhCuq0cJEjHvoSxVa2Ym1DT4SJoEfiaGSA0yeO46bjFcxcuEDK57GyTuHCRYQOzjEhSiUmmnIFxkKIevTwHvx8/FGhciWFgGagLxWOmAdgEYxMRkp9VJaSY+1XUvIDA/zkmboZDWFiaCSoIBYMiY2OlnuI1EDoZ0Fy8BnMp+jqJha2YMEQT88PUumFHj8ZrcaZMgn3gdBCPjswOAgBQYFiGO3t7KX/X79+hYz6Bshpb4+gkM9SM5Y1Lc3Ns4gjRvIK4XjsH8IQWfzbytoK2aysBXHk5HQD5uaZBUP/wsUV0eERiIqNgX3evAI+uHDhokB3Sbtn2TLisjk21lbWQhIiDrtyjWoCzaNuTlRkJAoVKYwnDx4KbJGfIcOTkNzCRYpIMfKTJ/4SAljpsmVQpny5hIlKw00GNUvsEbJqoJ8Bt2/elpNHkaIFhRvh/vYD1m/ciJrVK6N27Xo4cvgYnj1xQWxMnOjzGxgZCRLOKJMexo+fgJ079qB+g3pwc3uJ+vXrCnQzrZcY7+STK61f/k98jpOOFwdWiivExkmpsarVqknncJAJ8SEF2MLCEt7enwQ1QRxvSGiIwOYIXTMzNxdIHtEZYeERAkPjhOKaeUtdifBwqTjy6tUb6OvqIG/+fPLZDx88kSs3ESjxuHHjJsqWLS3tIASQmFXqaJAGTOQDNTmY6Hvy9IkwEWOiowQPytJgxNJ+8vYWQgChasR8q0Qcvh9xykw8MulH/K2dnb3UZCR0jmQTHo3z5s0HPz9/lChZAm/eeEhx3JYtm8lkJUSRJbRYRqlOndry/kcPH5H+of7Hvv37Ubd+PYFd0ginlFikweHxm33Gi+3koiU5g7hclrJ6+uSpFG4mLvvYkaMoVLggbt68IdT1AyxpZm8vdHcWgia9mkQfLgiScyZPmSI/53uShVqhYlkc2LsPb909oKtngCZNmwnZqmu3rmjdtlXS6RQPub/zrVuIi4oSbZERY0ajX/9+aPtLW5EAIHqodKnSWLl8ufQtoaA79uzBmNGjhCRDuCbrhnp++CCEi1KlS2PSxInYvmMHRo4Ygam//y7G5/z58wgPi5B3IgmDEgN+ft6Cvya2/c0bd5EgoHwAZRpq162FNWvXCE1aG/XCuTvz92koX6ECrG1tsXLpMvyxe2eSRDANNyu0kzh0+uRZDB0+GI6Xr+Lx/QcYO3GsGJsdO3aKCJSLq4swewkbrV2jGi5fdsL582fh8fYNTEwzIzw0FOXLlsUHb28pX0YGKFEra1auEAgt3+327Tto0bIF4uNjxMhkMMwEl8dPhFF8ydFBiiNzDjMJTU0Vwm2HDBmqVJnSGG/OkR3bt6No4aI4ceIvmRusC8v1RXmGK5cd0axxE2zbvg258+YVaQiuWUJ5a9SoCfdXr+AfFCh1Qzlf9+/dh/Yd2mPzpk2YNHWKlHdj+bnnLi7w/eiN+w/uo2Wr1iK7wPvwP5bLI6HOLJOxbBLlK1aCwyUH1K1bV8hcBw7tTyDhRUdGCmmMEF++W/FyZWBkaIj3b9/j8MGDAkEmk7dh0yYiDZHDNrtUV1q1Zo2Qesi2dbpxA7369IaRcaaEeen2/IX0EyHElD3o26evyG/wzy2bN6Jth7b48OETatSqjT59uuHQoSNCHnvu4orwsM+wtrXBidOn0LVTd0yfMVWw/24v3sjvybDm2q1Zu+Y3vMfEZfJTGm8aNiI+qMdAT431A0lrpiciHpMGo/ng3l0R76FnRWEe6kyQDELluY5tW2PfgYOYN2e2TH5iqbkBvH/3HjXq1peae+aZM6Nc2bJYPH8+FixdgiMHD4mnUrteXcFClytfDt26dpGq03t27xHDcfrMSU2JNkPERMeK4WrTti2OHj2KO7fuiDF7+vSJKOOxkOrgIYMxbNhwODhcSuJ9Ed9NFiYZaaNGDRW2HjVVDA0zISYqHkePHBbyiqmZMULDQ/Hq5Ssh//TvP1COq/TIXJ49kwKrPIFQ64GVu9euWSP0Zep1kAaeO08esOINjWfyYz6NDTcbvisZiPRWuEHSc5o0aZJsLNxE+/bvL7UsX798jUKFCmLBgvnCCqOuBAvVktZ86PAhLFu+FJ8+egmtOlee3PD84CNHUuptkEm2YdM6hIeGw9vrIzy93qNI0SLo26+fLFwjE1ORN0gIdcRDakPWq1MHdevVwa/du2Pu/PnimR49eEQYizROZF6ePHlK2INDhw3F7l17cPHCWfj7B6Jc+fJKBfMHD+Roz8LMhICyqDF1N0aNHSNV79kvVx0vo2MnpfAy+494d+qwkNY9Z94cqR9KjDzra7584y796nz7Nnr37qMcszXwv+WLlghJ4/Wb17jqcBnb9uxS/HaNquSdu/ekyj3/rR8XizoN6+Pqtetwvnkb4yaOF4OzfcdOYeOR3FOwQAHZqBfOm4djx09iyaJF6DugD4I+hyC7jS0unD2HRs2aYdbs2YJzv3/vPg7t2yubW6/evYUgw9i5ubmFOBzQ18Ebt5fo3LULnri4yLwlSYaII+9PvvB46y5ja2NtlWBEuHYe3n+AShUrgeHLuXPnwcw8sxhUbvYXzp2DCb/v54vK1arCMIOh1Lkkpdzz/QecO3NWvNwWLVvir7+Oy4mHGwnHpGylCkLd/+j1ETmyZxcNk9CwUHTv/qsoAAYHBUmx5Hnz58PSxgp3bjsjNj4O2W2s8dfRowLnZey9Zeu2cjKk9x0S8lnmfFR0JAL8AmCXJ4+sMz0dPUyeNAmlSpQUfD9L4Xl6eQoJ68Chg+KcHDx6RDZzOkOElBoZGiVYy5UrVqFJ48Zy0qBA123RUzonVeonjZ0o7MrI6HBUqlJJuAEUFwsLi4CfTwAeP30mxjuTsTEunT8Dx8sXsXvPHvj6BmDTuo2oWrUaAgL80alrZxFpS8v104VN6BFzoZMcw522RfPmmDZ9Gho3biLV1AUzHRsrgk8XLpxBmdIVkDWrGfYfOIK6tesLK466CP0G9BZPleSZDh3ai6HhJN68ZTMqVKsiXru5iSnqkjZ76ox4qIQGsvwR4WhvPDxgYWUJA504lCxRFrt27JfN4er1KyhcuCDMzc3wyu21EHJY+Zv0Viq2kSFJASfGjC9edBCDRDak083rWos4XowQxYxoDEaSrrxlK54+eyqLmkJL02fMEIZps+bNpFislZW1iPqcPnlKPkNRJyqTsQgtCTwk47g8e4Ijhw8L65BiWmvWbJKCsPTi23doCwMD/SRHfXra9FY/h3wWb7lwwUKoWLWyxAYZ06TOBz2LgoULCfWdHvTn4M9CoGJFcxaoJZuSJxZutitXroC3j48UH+ZiueF0XTxeGgcaJctsVrIZ8F6eH7zkM926dkOjRo3xzPWJeL08Cis7NDB/7lxUKF8BtevXxYoVq4Tabm+XE9vWb5R4b9ESxZHZPAueU3gpbx507dodR44cgse7l1i4YBF6/tZXihxTsoCnleKlS6N7586iCzNh8u8YNWKoVKtnDkWtmUpWLosvk0RF75UGcdmy5diwYRNsbKyliPK+P3cJ03fH9h1YsGhREtjKgvkLZI5SG2fmzJnYuHlT4jqMB645XsOnj96y8ZhlMZWivo6XHXH//gOMn0AJhlBs374DefPklr6iBa1duxaqVq0uBZMpbdCufVsEBQcis1lWODndwi9tmmPcuPHYuWMn7t9/KLov3EwofPTo8TMhZ1EagKp2trbZxUunaBvJaYROWlpaCPlsxYrlCAsPw+LFizSnRGVToljU8WMnxMvlv4//dRLFihaRU2HTpk1w6+YNWFhmwf2HD1CpShUgVhcf3n8QnZWatWpKST96rDzZkGm4YvkKGXueMoaOGIzz5y+KuBbDNr4+ymmVmiQ7d+yWgtR//XVCCiWXLFlc5CjYv0WLFMeWLdtQoUJZYWTmtMshUhFcGx/ev0N0jBIy4YbLOUvSGZnQO3fuwi9t2uDmrduoVLEiXB49RBbrbFi2agVWL1yGq7ecxJnhpsQTAUNK6nX+4mVcOnsOLVu0QAaTTAj+HIhjR45j5LDhOHjwsDh7HDtKPmTRqFC+feuhnArPXxTSHjeKmrWqY//+gxgyZIjIebx/567INxgbyzik9frpEpaMuZJqTJZcWGg4ChUqjIcPH8Pb2wedOraVQsGchIzjOVy6LJ5ykSKF8fjZMxHboaGfOWMmWjZvKrEpJuCoCPbo4WMZiMNHjggdPW++fBK7y53LXowMle9oiIsWKy5qeaRMlyxVQgy+rU127N93CCNHDcfhI4clsy5yqfG6EpJgvIwKgDt37hE1OMYD6TlRxIqTYPbs2bh951bC8ZlOmp+vPy5duoyCBQtg7NjxWLdurYRm2EY6aUeOHJNQjLW1lfzs7Nlz6NOnFw4dOCzaHQzVmGfJKop3jCHyXevWqSPefPv27YSp+P7De1HO46QwMTUWI8620jCpF5l9j588gYmxscQmK1SpjLfu7hKDo6bHhIkTE2LdXLhBgcEYPXocRo8eKRM2MDAIXbp0lvDHqtXLJcbJNpAJS24NtTtYhZ3GVVdfR8N2zAgeQRkSoLfM6vD7DxwQb5/HddV407N94focdnlywcnpplDVqcjI8Xr08CH69e8vGwrfi30kFeWPHxOP8YrjFQkJNGzUSLxpepbZ7e2xfvVKDB40CJv/2IlBA/pLPoU0dhpwzgsKHzHsxFCR96dPIn9QvXoNCcHkyZtXDFHZMqVFkrRJ06YiKqQSfBjO27xxK3LmsJNTxYYNGzF3/szEsAkTmbFxOHvmrNyfm3u3bl1w/PhJeLi7o/UvraRQ9IGDB8WR4Dyk8eE8GDlyuBhXnhhJweYzDY0Mkd02BwoXKSQhHhpdL89PKFyooMwlxn7DIkIknPLRywehoRHIaWcrTg03ZoaEOKaGGQ3FkyxfvqzEmFu2bCHPVWuK8oRGSYXs2RX5AK43hky2bN4q8VrOATJ9KYNQulQpIX01btwUf+7ZB1vbHAgI8BVvmkJhHAeVas7TZs+ePaQdDGVwA2OcnhXT9ZFDAAAgAElEQVTfOTfYTp7+yB6mV8vNm+/F+VuiREk5ZfGEww2/U6cOYhi5wfDExDwBNz/G8rmRUIaW36OTUbFyZZEN4L2db9xCcOhncYJaNWuOYydPiAwF6eqUyNA23tFREVg0d57kYSrXrIF4HV1s27wFPX/9DVmzWUnSlm2+d/8+cthkR43q1SV0ROfn+YsXEv5k20KCgqGvbwBbeuKZMqFcxXIyv0i1T484lU5MTIzgvH8WqCAnHHdMem+ke1M0iPFgCv/ksLEW400DLwvJ0wuurs9gmz2nMtFzZhdhI7KluAFQzIpeFw0JtZC5IOhpON+6LZrG1WrUgImZCQL9AuSenJg6+npiQP46fhzRkVGi9VGjZnXccb4j2imMT9PrjomNliKjPBqtWb0aPXv2Eq+AIRyeHhhfFxnQ6tVx7NhR/NbrN00ldyWTHRQULEY+s7m5aLTUqV0bHm/fIptlNhgaZcSb129kc+HiKlasKI4eOy4bxeOHD2URMGlbqXJlvHr9Wgw0dU6iIiPkGTTW3O1pIBieoVfOWC2lASiWxQ1FvRhWCAsPF9JKRFgYjM1M4frMRUINjP9JUlgrmchN59z58zIxaTjpsVK7mrokTZs1wcePXuKxMi5olS2bnHy4eFjsl/rLPOISKUSVuPz588nkptBQSEiYGKCEyaspWEAjHMr+zJVLjAblA3wZu9XXR04es52cEBEZLnIGr169RuvWvyAiPEbi3KXKFJdjL40DDQL0dREREizJKy8ff2TLYiGbGX/PExI375u3bkl/EfZG2B4TYCQyUfmOR3QKSPHoGxAYIGOVUH9AE8qjFg/7kouTz6xQqbwYkoT1FQ85hTBWziRWhowGePL4qYR31OLHpPYzVMK2UcY1c2Zz8UgLFiwkCcXLl68gKjoWpUoXR/bsNsiYwQhdunbDpEnjkTu3PczNskqOh94uhaEss1lKW9QkK9cBNxp6zpwvihxAjCQRfX39JGdEnRZttAnbx89zs6JjxRdnaCIsLFxyQNRVP3bkCIoWLoISpUrKePCeNKB0sPh3kW0ICRHDT+eHay44KFBOb7wiIqOEoMQ28bN8h7i4WDH4/D5j8NxIBC4qzNl4fP4cIvOdDFTOLT6XCVfKOrA/+XmeJBXGqlLUQUdPQcIop3gW/lY+R4dHTXSroS5txBKLLhAhxA04Xk8Xjleu48yp05g3Z5bi4Gg6TMN7lBOmCudk0WtKLhgZGcr8SAilCW8hrb520s+J8eZL/Cz4TDV2qE1HV6FC1M9gx9GAq4uBWhT0ZFlXjt9lLIsXq10QKUHjwVgxDa6StNMRo8xLP4OBJlapIx3KZxIlIFl5apdEMMNvJJ9h4QBlcSm/FxgUa5zr6YnEJycbB1dZIPpKVREN/VoZqcSqNYmQNQ3lWYOCUO6tQI8SdCs0g6tighX4kVKhWiaBphq7RBrkS8o9ksK+dGTxkp3JBA4Xp/YlrdCgQFj5J6HYjzQ66YRRnyGgr4Rnf232aSqhSy0KLh7tz6kgRxWo9RXyjYaizfeloaASXa06tVCpQkUJn8k4GiisRMYZ/T75Yu3aDaIQyNhjUskEflqBekVHxwpjMyFMk/CamjZqkDEqUiWhSkwiduWLNaNCBZXvKCEHVV5Be30lIFMSGqdNl1f6jAJfXPhKsQUV1kijE4sHDx7CxdVVtOiZ3KZO+u5du/H7tKnIkMGAszLhbdQ7s4KLMq++rJiUOMLfNiTJYY8yLwFJet91viOJelvJXSiTSv7HOiUqnV0zsdU1rcgMKPNPek0LB6poymgOYlowxpRNnXKfROUBrfmkkddQYZ/aFa9UOJ86NRPbpV1lStMGVUdG6svH4/27D5I0r1qliujsiL6MBl6qQlg1r5Z0GSWTS/hO251Ij1c75Gcx4t+3FyV+i53IXZ/HFCZvvlykf/cJ/1vfp8fDzSu54f5fegt6XxTnomeswtuStz82Klo+w4SxoRFDGv9Lb5jYVr4rr+SSBerJlCcqxknpBVOqgOPLk0FaJA5+dI9wrdGLpufLMMB/RzLhR79F+u9Hb13doAWW+r0udPofrWzoP5vn/Z3vkeLXVFSKcsxKO37yR7bhZ7nXF97ez9Kw72xHcg/wC1czwRv5zgf8BF/76jtqiVv9CIPxPXND/Y7658+4vtg29QTPfuKG+CM3t8QT9JdeelqmjzaJie1LLzv2p4MKpuWl//3Mvz3wbw8oPZCagU9LH2mH49KzEajfYyycRpFx55/tUttIo8g2qmJm6XnPr72ThFI18Xfxgr/D61adS3XjS2/u8acsxvB9k0CVvlS//ffYgCm1ITk5Pgm1WOJggL5Qo5Uria+fnuO7GrhLKE6sTbn8eu8olOfES6MimvIXtAWY08XlVwoox0Qridmr1xzh5vEGjRs1Rm47e0ncMMnM5Ki7+0eUKlkc5cqU+FJVINkzk0oCMDqu9ZPkigRa3UHSc9JYuja3lh9MHIXkZ69kKtNpj7Ck0p7vm7tp+RYrlCtJOkX7VPttlLmveIJ8Zz2F7aupaK59dxqctBsJ7b7k85SOZ27mwtnLmDtvOgoWtsfo0WNQsGCphJhz8lC+DvngHCfG2zV5GVVGmBXYxfjJiDNPwM8ozFMRxVU4hIjXVzjkiVR2ZeNKzeMXtE1YGDo0a4AF8+bj0hUnvPL0xbJlCzX5GiVZybYwhk3deNEqV5ObfF5CCkRK3icYaSbOd+/eKQglPqNu3XowNTVL6Go1di6bKxOnjN9r8iAyQjq6AhDYs3s3TLKaS9UhAhHsc9qleR7+9MY7LUdHGVxNhysjzc5R+jGlBIu6U6Z07OFUSlCxIwpHTUBoJSK0siLKxFOzzBr9BDHyyZ6vLrW0eEqijcGkJN9DyYMobdJkZNQkmPqu2s9XE6rqu4uWgrI65J6q3VMrqEiClVoUadhcEo7KRMsEBuG333pjz+7t0M+QAY6XHPDm9Wt06t5VqtgwiVimeFHkyZ8PuvosHMCMfkwC4iYhsWxgIB5MDFEBugrSgP9mUplJYP47PDJSIwSgA0MmpuPiBBnEl8poqKAWpKCCvp4gDQwMlJ/x37yYbCbDju9KHDX13FVkh5KsjZdnpeViH5BWLnTwwCBB1HDCEeJHuB0LU/Nozpg0vT2ifvgnK9Kzk9V4MD1WksT8AwKkbfw58fZEZhhoUBnECjOOzHZnNjeVeqVMlptlNpWiFox3M8bs5+snnyHSguQkKytL6OrrSSFe1pqk0BV/b2WVDZ4fvQQGmJqnyHdksp/gAEHFsJCEgYH0GxFeTKSuW7NecOS0fWwH8du8J+PwRFTwYmFm/oxaJxmNMiIs9DOMjE3hHxAEY+NMMmZBQYEwy2yegD6JiYqS0mo6+vqCXMpNpie1+Fnd3tJCWM1MVBPCS6o7n5fa2PFdGtSph8OHDyAmTgdNW7XD2VNHxC6wb/Wgi8xEy0SEgzAD36AAYTtyjpFvwblBtAvbaZHVQpBCnDscMxYpJ0GLcgSsC6BvkEEMOfuOiDU6Nxxnwpr5ZwYDfZmfzE+w/azk9PDBwwRSjpW1NXLY5UyzF//TGW++JLHHnIgqVpOJGO50fGnCzFjVhVAqFtJllpudS4PNScYJ/+TxY1SoWEEmLO/F3zNrzwVPxAUnL5Na1Efh5CKkjxOQhBL+W2BVciTSF50FQvqYRWebSMsnzI+L1vXFc8GKMglIeFymjEbQz2ggFHdvH2+Z8ATh57DNIboQ/BwnDQf2a4uHv/f55INPHz/Jwqe+AzUk2F6+R0h4mMIW09MTHDInH6FXLBL79u17uS9/Tpjgc1dXYXx6eXrKz0lmCAxk6bMsUjGb72Ui3kI88ubP+1XbxTYRS83Jrgs96Onqiv4GKdwtfmkt37tz4yYO7d+PUhXLw9LCUpLEn7y8UblyJTx4+Fg2B0L6+GyOH0lWNFbsP0LxrK2sBFpVuFBhIRgRVkg2H+GBTx8/A6vycDyJR5fxf/RIDL7gsX0Ig4uXhN3RowpElLRnJqkJ6eOcIv6e0gbPXJ7JPCEe2P31a7lXRGSkVGlKS9yWhnjd6jUi2nX+/AVUq14V+QoUgrPzHXh4vEXlihXkLEBqOzezIUOHyoImFZr3Z5vU+ccKUCwFxjJjDDuQHEKjQLTGqVOn8dtvPeHq4ipwv0ymxnhw/4mU0apYqRxu3HCSSkgsBTdr+kyBplKbg/VP5y+aL++1btlKKXQdp6Mjnx8zejT2HNgr0gGp4Ym5Rg4dPCQyCST4cN3QcJJmv2LFSjRv3hwXz5+DiYmpkNJYJPvBo4eyWZKIU7hwIalFOWvWbBjoG3BhCtz2/r27KFysJG7cui1zmBvR5EkTBVvPTZkIG2qLVKpQAfkLF8KYEcOx6889Arvs16s3JkydLPBUJmgJUeWzWfRZG/qa0iSuX78xVixZJO+xcu0GzJgxReqxCrz02XO07dAeFxwuomrlKjhw6JDUtqUgG40v4ZCUqVi7do0UJWb5M0J2yVuYNH4cFi9ZioMHDqBq9ep44fZS7MSlS5ekhB/tFaHKrA3ANUGiECGo0bEx2Pvnn1iyaLEwuNdt3IijR44KfLlb9+5pmofij/1set7EQ27YsB45cuSUSf/W451MCB7D/fx8hD5OjYnuv3bDggULBe/MBREdGYEM+gZCge7atTMcrznJQBP8TmxujhzZpRSW6/PnUmyY+gwktpBRRm0GGjca1SKFi+Lp4yfCKuNxp0HjhlLfkkxDGkkWACaChaSCAQP6Y9sf24TkQXyvcUYj+AT4oW6t2rh92xlWtjbiHRBHTey2aKQ8fiRsOJnUKVyEATo6OAhmloubOGNS0gf0HyDMsMDQYFlQnBCcDKbGJqJxwerhTjdvyQQ4dvwoli5ZgqkTJmPYiOFCwuFOX6ZsGQX//ssvKFyomNTZzJrVAm883mDC1ElfNd70dkjeIFQvMjxCcOcTJozHtOlTUbJMafGAXR8/w/49e+EXFCBkhY6dO2PMmHGYOX061qxeiRJFi0n/E5fOyc8K4ucvXRRdEzc3Fpytjvnz5qF9u/ZCoGjfuQMWLVggNQg9Xr2RSU/SEavlVK9VE05O13H7ljPKlasAE1NT2RSIxa5fv45sdNzAiVm+du2GbNJ2djkRGxMtLMnfp00T6YLjx47LZs9FXakyMdV5vun1cAOpX7uWyBDwED92zFgsWLQEL91eisdslMkInl5e8jzOv0aNGgpWnlXNeXr65PUJv/XsKTyCbNbZ5PvOd5zFSw0ICBTdGJKCqORIXRDOw06dOqFihQpSvo2bAucsT4jEg9PgbN68CRPHj0cWCwvRl1m7bq0Yt6MHDgmjsl3HDpgxY6bA2UaMGakhgn39qEXWLaUpWCaO1abo2Dx8+ETqStIr5fs5Xb0mpDWSUghd7Nixs6wDOijkLnDj9Q/wk5PIW/c3yFegIJ67PEdsTAzqNagv2G46E9ltcsDL+z0e3HuAW7fuyGkzl72dSFTs3rYdppnNYG2THadPncSMWdNx4uQp0bvJmctejHbLVi0VpcmvBBvoeDRs1ATDBvSXzaJClarC3D595ozIPEweP0GIXH/u/VOYtNERkfB4+w4HDx7AtOnTERzyWfpt6LBhaNa8qYwp+Qg8XQzo1w8jho+QMWnYsDHmLViI2bNmihxHQGCQOE2UfuB6Yd3ZsePGC3mwZi2yRUvg+rXraPNLO4wcOxJ3799DgXz5hZmb1vj5T8ewjI2Nll2RuyoFpIwzmQiFmpXF8+Sxx7z5S7Bq1Qp06dIBh48cE5JGaGgYoqIjYJnVSvDerVo1w7NnrlLnkTvlpYsX8PLlc5QvVxGuzwkdtBfSjNsLN7h7eOC56wuw2jrrLVItjFpd1Fehh0bxKg7WlClT5N+Ma5F9SGYk6a2nT53C6NFjsWjRAnh9+CDFUknm+RwSKswqekANGzaCg8MFvH33FuvWrsfUqVPEa/naReIKGZsU3KEKG73TVq1aiy4E20DGKIsq29jaiMd4cN8BIe9UrVETWbKaIzDQT+pPDuwzGKPHjkWR4sWQJ08uiUWzxBuryEdFxAo1PiYmWrzR6TOnf3XSBPoH4tIlR1Gs8/b+KIVV9+/bJ0axTdtfxHjfvXMfhw4eRkYDfRQqWgRt2rXF+rXrhF1JghDriZI0QtaknT3jerpCiGnRspmw87y8vDF39hzUqlED169fw/LVKzD992moU6s23N++FbIKNTZ8fHzRmQWPHz3CoUMkZFUX7RS1GlDduvXxxv21yNpykZLlWrlyFYUsYqArFGuGAyigdP36DTmJ0TPPky+vUJPTwnmoX7eeMHe5yDp36oyJYyfgzZvXaNS4PsKjouF04xZMzUzw4oUbateuKZ42iVg8Mnt9/CQV51evWiVKeGR/nuc4xMbKO4nwVe3a4rlSfoBjzw2gRJHSuHzlnISAAgKCxXCtX7tWTpxGJsZi4EmWoajWoAED5Fl8N/tcdkpR4EuXRGaBc4ps0tQubvA8abVu1QZ0phiyWb92g4QMBgweiMDgz1i+aBmWLVuCW7ecRcunUaMGuHv3npyOSGenJAWJdoMGDZQapY+fPRV9lLDgz2jcpAnKVSgnIYdcdoXg8c4Vjx8/w/mzDjJGhIJyDVEGd/CAQWjeqjVev/fA2OGDcfT4SVxxuIRmLVvCMENGVK1aBUamRnIiTNEZYtikcSPs27UHFpaWsuldv+okjhsLWq9ZvUoo/BvWr5e+sbCwEo+b78B7c7NiuOn336ehVu0aQhwkOSuTsRH69euLuXPmwtvXB7nscmHTpq2oULE8ypQpLdo4XG+coyYmRkJgO3j4KMqUKo66dRpi0OD+Ir3QqkV7TJs+AcFhoYgIDUOnjh0TSrx9K4z300EFySBjhXFqjfA/PV19VKlcRUIZpUqXxIRxk7F560ahFR86fFhqMIaGhgi4/+Onj6hZswaqVa0Bt5fPMWrkaIyfMB7u7q/w7t1bVKxYRfRA8ufPiy5duuLBg/s4c+YsTMyyiIdLam73bl2QwSCDHOV5X+6a9PxpLPmzMmXKSVuolTF40FAcP34EK1asQa1aNZDF3BTXnZyE0cnYIPVHuMh69PgNkydPEe930+bNmDZtyhc1GLUHSjXeffr0gfsbDxHwadasOc6dOyOLfOmSZeJFs82NGjeWdvGIRuEoak2QTkwjNWb0WHTu0kW8kk6dO0gcmNXKhw0fAreXr3Ho0CHRW2C182nTpsrJIqVdPzI8EtevO0nY5HNIsIhx8cg5b948LJi/WLyQixcvwdfXB6XLlMa9e3elD7Zu3Sb6EHv27EH1GjWEOMUFzsURFRElBoI6MQyxlCldGnPmzBNatIvLM5HHdLxyRQwZ6falS5eRODLvxZPQ2bNnZYO3t88J2+y2QstmGKFY0VK4e/cOzl+4iMjIcAQG+ktclOp3K1etho2tLfLkzoNGDevLpk5DQSNHtiqp9fT0ybZMLaxQv1498ZjZV/TuCxUojK1/bEbO3DlRp2Zd7N97UDxfYxNT+Pv7SjjB3j4XYuPj8cbDXWjXmzZtxrjRI9Gnd19s3rxZHIcXbq7ivTJxVa5ceYwZMxZDhw5F3rx5sWHdZjxzfSAFssuXq4yQz6FCqbfLkRPnHc6JrgaNMhXu2vzSXij0jM0XKlwAxiZGcjLh+HPToXgbQ45fuzivGMooVqyUjEPevLlw0+mm6JTzOXoG+lgweyGy57CFVTYrlClbWk4ICafg6Gh06doF8+YsktNs/QZ18dbrAx7ff4T8eXLJuDdr0Qz+gQEYPWoslixdKKefg/uPihwEjSPjxEaZ9PHh7XvUqFUH67ZsQqvGDeDy4rUo9Nnnyo0P7z6gY6f2MMtqBn2dlE+ynCNLVyxHh9ZtULlqVdHs9/X2gdN1J+EB0KumF0za/Es3NxQqVARly5bB8+cvJDRL54jsXjplTZs2w9OnLpJnyJXLDidPn0Drli3h6vYCue1yibdNp4/zh6dLPpsCXFnMM8umq6NngCB/H9ja2iM07LOEBA8fOo6GjerB4/07GOjpo3TJkglMzf85480K4xTOoXAUEx2vX78RRTzKP1apVhkL5y/GqlWrMGz4YDRq3ERCGNQEMDE2wxuPV2jZsjnGjpmMfft3y+S+evU6zDKboGz5MvD3D8LTJ8/QulULTJgwEaNGjpSYMr1GTm7qXNjnskflKpVw69ZtMY7NmzfFnDlzJEwiBSB09WWB0Uvbu/dP9O7dSzxP6iowNk1vNC4+Ds7Od0VIirHlly9fwcnpqtDA8+fLL3ExbSaZ9iDRC2T1eHqp3CBII6c2BSvUT5w4QUJEjMGRaXfrxk1kMTNHoWJFYJLZDA4Xz4s4T/VqtWRiXrl2FWVLlZbEVdHiRREeGSGGsHGTxogID5VwETVeqBvDBcIjb0rGm6EckcCNjpKYPeOyDFXcv3cPRhlIFfeDlXU2ZLXMCrPMWeDx2l0OsSFhodIf69dvEG/d2MhIBPtpRIKCPisnGTNjZDIyhFHGTPLO9nnzIDgwkCIgiImPg6VVNnh//CQbC40+NxD2wetXr2SSM4RkamIqv89qYSEqgVw4TAQKxTo8QqjUZOVS8IgnLNsc2UW218/HR6juZMhaZLOU0w7RAzS8qSXBGjdqhOXLl0sYiLkPHvXdXrjKZpE/P4/MwRKqM8ucGYFB/pI/4abBeRIaFi4nBcZt7exyiIHg/GVIhQlQxtTVzYOhKhpxUtVDPofh/v1bsMxmATu73CI1yjgx8ysvXz2X8WZehxu5qUlmcRS40TPkQV0ROhEM29G4cMNOjbTGcaHIGh2pvHnyIyoqDpcdHFCiZDHkYUEO5lW8PCUkyXXD0Iyvr7/kg3hRA4Ua3HSYqJSXJ28+hEdHIsg/ELZWNvKzbDbWMp7MBfFkwrZ5eXlqkpuGwm5mIeas5lmR0TAT3N68QVZTY0TFxEOPaBtdXUSER8LeLgf0DPWhJ4Uqkl6cq5Ta4CbBkCYTglJwRRLXIZK74lgw4cjP0tjyZM22cx1yU89oZCjjrND6TSRRzDViYmIskgDUhYmOjUamjIYwyJBREptc2zxx0/njSS5DBn2hxutnNEJEaLAwpCnpSwYpJQB0dfQQgzgJ+2Y0YEHvb5lt5fc6wcEh8aamxGiqQLh/lszCTqQx4eKh98OFzo5gR9I4+vsHSLjg06ePgiogaoGTlFl1SimyUylMT9EXXsz8cmIwFsyFz8VMdh4XD+9LpT3eW7QYomPkKCeiWGFhMoD8jKoRzh2XiTGFSWYkn+FnSUmmN8FFzM+LXkhYmBgUFV3AHZiDymenlhhTs+CqDgXfn22joiKlaRkr5DOlHeHUfogTT4DoER5xmSFnHJvQIxpbniKYOefv+R32F70aJhDZRvYb78FwU6qXVpUTmTiaGca+4PuyPwgTlPomcXEiCsUxZFyYAkRUiVMNCCcvNziFlaY8lZ9njoGhGSkQLvUcFTyhgtBJhIYpSBwVtpUysy1x/qvFGJRnCTZXq6K88nS2RwmV0ctl8jDFTUxD+mjZog127doB8yxmiZ/TqgifBDOnXSle1dbgeydU2NHudaXVPBHxWD948BBRZFT7RKG4K72vKfej+XcK2MUEmOmXBi2tMVUVRbN3336J57du3Vriy2qfabpOA1DVijqrna+pcKRVhF6ZN9p4v4R/JEpFfNEjGiSZUjlHKa+RJniUVkvTZA/VdiX/M2229JufSnztJIBHBbymqTL0zZtofUAnMPBzfObMHJAU0cnpudc/8lkVLE+DmBa0wD/SyL/xUL4fBfZ5tGZck4JP/yuXaMXExUlegt4kdZB/5istDDy+j78f4W2msmkr6ybtDs+3oKL8PUMI/I+btkos+af6TW0PDT4dkf+Pa+yf6tu/+1yd4ODP8fRWE3f1tE/Ev/vwf7//bw/8b/eASmL58YSw/+1++blbn14a+s/6Njr+fkHx5lmYqGITkzO3/rlmax0Q/7lGpPhk7SNqmg5jX2n/j7rPj+6eJGfaH3Zz1eP8z9z9hzUzHTfSZvSmbrxpLITZCB0JLaU9bJG25qjkqb9zX7aRpeCY99Az0JCbomMkJEbJWIZ5+HeGHUWCVcJbiiAVQ16ESP6d56ftTf/Op5T1xtgzi4fwVEP8/JfX1y1P0mBHmkPTf6fRqX5X56Onf7y1jblWS/6OQfr77VSDNzzCUrKTyR4lrpwhrXH8dDbiS9nTr98gNYJ8eh77o+6Tnmem5bNsVxwgFbFTpuQnb7n2Xb/GsmcIgIm5MuXKSQyclGT5bPJQbfKbqf/+UXR0rftos2D5mORt/27qfLJuZqKXhCHG1JnwzmmXMwGOqN2X31IoSN4F796+lZwQE2lM+BEqmRJCJi1dRyPs6uqKl66vJC/TsGlDREZH4dG9B9CNi0V2++ywtLTCK7dXQhqysLSQ+qh8NpPArFpDjD2ROykZ8OR9mdowa7f3x8UAElvApPChA0eE99G4SUNN7Fzb5sVo6NHqGkhsUSwZ15rG847M8CRcqc7lZDZV89lEhYrEL38Nr57S6tXx9PwQz3ptSqf/s4abDZRkVXycJAmJ9w70D0Ct2rUFTmaQQckoJ5HJ1tLwTYnireSLNNRyzf21/60kfzQGXO3UJBoh2n2SdIS+39PQ1utWc0+JdRBVXQTlXZXna3tX2rT+tJhk7fup90zwhLUTbcqTNLkwjR65ZlYkPDN5JzORyfyRbsrTjt8jxG/ChAlYu26dYiQ1yTo16cbPCOU/Lk4GV9uoS9s1GtoJT9BUe0/whDT6yEpiVk/mjyYDlKR7lKmgaE0k6VOtT6n9zerq0la+ryox8JXO1h4P9e+qhMHxo8cE8irwsYoVhD2pfQoR1TtVT0NLikF7nOSemj5jX7AfLl24IPch85jwRu3i1trNjI5VNOZV/Lp+CuqadJTOnDkDM6MM2LhhMxYtWY7gkBDR7mDVJnINihcrKgxY3mvG9PRnnJsAACAASURBVGk473AFd+/cEYggETs+vj6CX0++gYiE7efP4p2z7cYmxsJcJhrIzNQURgYZ5VTChD83AX0DfUWXPyYGlhYWAg7g74mO+dp6Y/tZeV6VVpBiDgYGMu8IEyXCiJ42+4jcEZK4iHJp1qKJIGVI0ycmn/OGFZB4Ann37r04GUT0kNVLElXe/HmQwchQUFFB/gEwNlYQUHQsyeRlYRb+jnDHh3cfCOSQxKvwyHCBHJKnQFsbEBQkOuB57OwVAtTTp+B8s7G2Rr68uYXYlJZLx/3N+/hcubL/PJ53TKxk/ckeY6Luo6eX0J0/eH5AnXr1BH7l6+Mv2gjEF/PYFhoWIRlodqJRJkMhOAQHfYaNTTZERkULJpZYWyOjjHIsDAoOga+Pr5B12Gn0jlRUCGE9pLTTW2THEqJlbGIik4uMMyJaiNJg3T9VwyEtHa39GU5olVGnJIRY7q2QTDBS1nkRzsWJwcnAWpOcwERrEGNO4gaPsOwjlXLNicqJTpw04YDsFyY3ibbhpOHEZyEGekf8PZ9LPDHhUY+fPJJFZ2+XC3Y5c8H16RP4+foKJd08Sxap/F2tWjVpCyv8WFhkFUYhCTLOzrel0ovU3hNDl7Q3iOrhJsyiGL926y6MRuJqWTGbJc7InCxQuJAUnmWlFl78PaFvlDbgOJQpUxYnT5xAyRIl8PzFc1SuUkUw46/c3BAYFCxGkYv08MFD8n5kYpKBSuZbkWLFhDbP/jl57DhatmolDFqiayyts0l/k0dgbGoi2HG2h3161fEKfmnzi5SCq1ipksyB5BfHgOQbon04P2hg2K+EghLuSdjhqhUrhc0r41asqLBtOU58brWq1QTOyrlE6OVlR0e0bdtWvGDOEdLlCVHlPdlXxUuWwI3r11G/QUMpVs0xI3GGjg3/Sw5v5PdYIIHhAX8/f/kMYZLJrwTtcOhgyeJl6Ny1s6w9z/ceqFytOm7fdEaBAvlQpHhR0e/o3bOXEExWrliBLl27yruQgNatWzdFqkLrYh89ffxYeA9ESnGucF4z9HLq5EkMHjxU2Jgs70bCGBFSTGzTo2/QqKFsDtz4CN9MKVmqorOWLFgojGSuCZKCihZRZBfIO9i1cyc6deosSLTTp88gi4UlPnx4B9vsNihRsiRevnwj9oHzL1tWM+TOnQ/r1qxD3Xr18ekTa60WFzZuh3btUKRsScyYOQPli5eCvpFSpalM6TLyjm3btMWmjRvQoWNH3LhxE5+Dg1CqTBkhGA4YPBi3b90WyOq7j1745PkRd2/cQt/evXH1xjWBHxORVbJUSakIlpZL59Ubr/hc9lbQIywroZrFP+eBh4eF4vepvwvdNDAgQIw3J8jwESMwYfIkKc9Vr05dXLhwFo2bNUNwYDD8fPzh6vIYpUqXgZl5FsTERSPYPwQuzx6hYMH8UuA1h529FGEtXa4sPD98hEUWC5w6fVIYlefPnULz5i2lth7rQsbGRSGjYUYUKlhMvIypv8+Am9sLhIWFCCyRLNCqVaojk3FiLUjVk0vuHaQUj+TCpNYEj52kZG/csA5TJk8TrLidnS0+eHrJAm/erBnuP3iEmJhI3Ha+hfbtOmP+3HmYPWeOTPgXL92k9BcnNzG3OXNmFyr93Xt3BSLo/vqNGDaWLctinlUw12SHcnHcvHldWGwsoUZSVMjnEOTPR8Olh/i4aLx//w758xcQ4/3n3v0YP2ECLl92EANOkgkJOosWL8Ls6TPQ+pdfhPKcHL5FhhzHslr1aqKV0bZNOyHyFClSFJ+8PsLfLwD37j3ArDmzBcNMA8fNpE6dulKgmYbN4dIlDBsyFGNGjRJdjTv37uL12zfyGVatf+vhIRTp0qVLYcrkKWjbvp2w3hYsnA9Hx6vyOXpE1FHp0a0rNm/ZItXOaUQsslkJ+YI1Kw2NM+H3338XTQoKLy2cNxc1a9SQDbNytWowyvSl5CkNBecMvSUvzw+wtcmJR4+eoH7DBoKLZmX7BXNnY8yEcbh29aoISBUpVlTqcAb4+KJKteq45HBZxoP32rt3N/bt3y/yCAYZDIXmzjZREuLYkYMoW64cdu/ahRUrV+HwoSOC675x6xYaNGyAKlUqpxg22b5tuxBliPhp26YNChUt/FW7QELT4cPH0LlzF2FkZsyggyJFS+DalWsoXqKYSE9QU4aOB6n7rD06d95c3L17Hx7ub9G5SweYmHBNJNoPhj1JKSfblV78Hee7MDQ0EPbi1Kkz0LFDBxkf1qOlZ+710Qu//fYr5s6Zjz79euPGjRtSOPhrzFeuL66nzp06YOWSZThz7iwoRMiC5RcvXoCpWWYsXbIQJ0+ekDEgzr5osZKCQX/h9gImJpnx8YMnfu3xq3xv6MB+WLBkMebMmoNlS5di566dsqGTjPXm1Uv81qeXEMVaNG0uHvSeXbvRuUtXvHN/jTp162Hi5KmYO2smMmQyFM2azZu34OTxU7CytkTRUqXg4f4eJsYGyJcnN86ePi86MS9fu0l/Dxs2XEqxMX+QlkvH7c2H+Nz21kqdN0Z0dBJDDGm5wY/+TGhoMIYPHYGRI0fD9bmLHG8G9B+Mzp27Y8rvEzF92jS0atEcL1++QIcuXUVaMSToM06dPob6DRrh+o3bsLLJhpjIKAQG+KNK5cpScb13v744cvQoatepDfPMWUUrZeOGjdi9Zxd27dwmbMQ9e/ZKhfMMGfRgYZkVT5++wKZNG3DxgoNQyMnC4nGvYMF8aNCgsSRytC8aH1LOGfJRL3pO1DrQPk5ywjk6OsjxkTT2nj26Y9PGbWI4Dhzci/v3HuDCxYuYOGECXJ+/gIlpJuzfvw/Dh4/G5UsOQh5ifUOKTm3fsUOOfaxS3aVLJ9GfOH/+vNRwpCbIjFmzsPWPbbC1sUX9evWlajjFkAIC/ZE5s1Ia7rmrGz6880Q2q2yy0Pf8uUc89779+olXuHHDJsGsc5PgxKpVuyb69u0nzNMgXz+Uq1BePNwvSqbFxYvXfP36VWGF9u7dRzYKd3cPlC5TDOXKlsGbNx4oWbI0Pnl7i0IgNWFYq9H7kw+srbLhc1CQiGa1b98BZ8+ewctXr7B8+TL069cfLs+ew9XlmVTzLluuLJYuWYq+A/qha9duoo9z6uQpIU3Y29mhXv366PHbb/I79h9PChy/w4cOiUeaI2cO0W/p1aun1EylwaHWBQlhJMakdGTnCYZj3rhhI0RGhUNPLwM2bdws+ik8ARHzP3jAQOza96dUdN/3537Ub9QQObJnR7kyZeTUR+YqT1YkXR04eECIX46OV2BqmhkrVi7DpMkTYZ7ZEuvXrUThwkXk1MSK9ZyrZAqylmLD+vWkwG5KMe8dO3aK4h1DBRxL0tZTujjejteuyqnOIms2PHz4CC5PH6Nypaqix1OpckWmW0VwrZhmA2CldDJpXTl/3nuhb98eMMjAkFRitJqGld4pcx49evTA/v2H5MRKAtuxoyeRzTIzypYrD4dLjnKapMgYCXgXLzji8f17qFytMipVryaBTD2Bd6fsWLZs2wad2rQTCrz7Ww+0aNZMTj88dU2dPFX6lUW8iVMnT4ShLIrJGRkZ442bGwYNHgSbHDnRplVLLFm1AsuWLhMBsj+2/yGnOoY7li9djuIlSqBc2bKwsraBb0AA/ti8GcNGjsLH9+6yuU6ZNhMrly2Fjq4++vTthd27d+HsybM4e/Y0eg/sh5CQKFx2uCjFtENCgpE9u63Ux+XplKFFhfuQNudZ5/1H33gb66yKzm48a1n+s8abXuaZ02dx984D5MmbW9TnihcvJZW2hwzoj169e2PHrh2i3cDdmL9nTO3CxXNC5T186Ch+7doD2XJkg268DjzcPXDhwkWMnzgemzduElowWXncTX/9tQe2btuKvfv3YMTwkdi960+R02T4grKmgwcPQK+e/XDJ4Tycrt/A5cuOoqRnbWWDatWVxa99cQGoUqDqz3mU5lEy6YDE48qVq7LYyAbs17c/1qxZLZrYx/86LqxRFt6loX3x8rlMsL1792HUqBEiidmrZ08x9O07dIC3jw+ioqIlLEEFP2p55M6dRwg8Rw4ewvyFC7Bm3ToxKO3atJVj+I6dO4UsxJilnX0uvHR7gfcfPIUtyJDEgP4DRXWPzNYcOWxFqY+aGySM8JhZvERxaevKVSsRGfIZJmZmcjz80nhDBKfYttWrV4nhvOF0U+KRVGtr1Kg+goPCkS9fbuw/dABNmzbGdY2QFGUL8uS2R8VyFRCvryPfPXHiuGjRrFqxGs2bNRWdk4+enhIiKVyoEGioevTqgfbtO2Lr1s1SaDp37lwScmFceOGSZViyZLEUkWZR3owZDUQwimNA40Z2JhcQT0N/7jsg9G8a1wnjxyXIy2qPN9UoR40chTkz5yEiJgr5C+aV085fx/7Cbz17iNfevFkLoaRT+vO2s7MYbBbNZT8XK1JIjtRkAZL2vmDRYvyxfRuePX0mc3TGjN9FB8fMNCvmzJ4hCnr79u3DuIkTsGv3HmTJnBlxujooUrAgihUt+oXxppOwbdsfYvQZ1qExmzp18he2m6GpFStW4JN3gGxi3HTq1K4pWtM1a9SWU13lqpWwZesfEsYisa1Th/ay4dBj5AmNoReykZMbHuWUeUPekyccytrOnjMbffv2xqaN2zFjxiTxaln1/rnrc4RFhGLosEGIiozByCFDMXfhfBiaGWPZihUoV6KUFMVOfjGk2LTVL1g0Zx4++XzCvQf30Zxe/p07EhocNXKMaMnQxPGkUL5CWQnJUdmwZKlSOHfqhFDYo6EnAmpZslli2NAhGNh/gGwa3NAYxjEzNRdSG+9rYZkNZhZZcPn8OXT9tQcunz8j4bFlK9cit10O2GTPjTx5c4i2jecHb8lNFCyUF7p6Bpg5eRaePX2Crt06on2nDnC44ijErEmTJqUqW5D8vcV4W1qYwUBPFzoUe/+HjXdcbBTZq/DzDcSu3Xvh/u49Bg3qgxw5rWGSwQTt27Rn5WCULV8BXTq1R3hUJPQNM2Lb9m1oUL82sltZo/evA9GsZQtkMTdBwfx5xDD0HTQEEaHh4pFfuX5dtJTXb9iIufPmwOmmk7DZDhw4jDy5csBAP6NUM2/duilq1miAa06XcPPmbbi/eQtzMzPERMehcZN6miNiYpeqiShOWPVKOU4HnDt3XmLzPJr37zsQW/9Yj/v37uPwoRNo0rSReO+8D3UpChYsitWr12LR4tnImMFQ1AQpmENvQPAhcbGYO3ceChQoKEptM2bMkJif36dPWLF6Ff7ct0+0hPv17SMxWnre5uZZMW/+fAkx9O3XF/fu3xPvmrHODu3b4OjRI0LtL1mqNG7fvIvGjRvLAnz12l02gNmzZ2PJkiXY/+dO5MiZE3369fsy3x0fKycWxka5MCtVqiJ0fB4n9+zehf3792Po0OHQ0dHHqjXLRKCK4YOmTZqhRPESIhaUK6c9Bg4ZiH59+6FY8WIS7ujUqSuev3DBoUP7YGttK6cKR0dHjBs/Hp9DQ7Bx40ZJnh0/cgy6sTqoW78+cubIgbWb14nWDcXK2E80TH/88YdQvGtUq447zs5y8pBx1I1Hzdq1sHzpMhFSqtug4RdGg5v1lcsOeHT7Bjp17wNrO1tEhEXg9as3yJ8/n2zaXp8+4PDefVJRnYp2kZExuHTmPMwzmaJCjSpwcLwseRh+/vHDu5J/uf/gPmpUrYPXL18gKDgQDeo1Q0B4sIRGKD1LYa/Qz5+R3cYWgaGUGYhBqVIlk9SOVMMJDJMxaUaKfc6cdl/MWb4U4+YMV0WGRMHAQA+2ttlgnjUzfPwDEBwcBju77OIMMG7OMAg95AKFi0g/KcJeUeL0kPGcfBJIwjI4WIw7wzxEs4SEBMHXzwdmphbIZJhRwmE9evQSGN9lx0soUDAvypQuh8uOl1Gnbh2hzHu89ZAx5txJvqb4DMoQmGQwQpxOPGLi4qRwuGhoZ8iA0JBghRmqocu/fOUuxrRhw4bSZzHREZKoj43TgYGeAdzcX2PJ4sVYu3qNjDmdLNm09HUFIkm4pFpaMSYyXGjvsXxWRiP07jcIc2fNELkFavETk+J04w4YDm5YvxbidXUQFv4ZrLWqb2AIIyNF65v/cR4wb5FmzzvA1y/ezDyzZLN5MfP9M1wcbHqxotGdJYtGyClaFOFevXqJ7La28Hr3TkIZ3F0jImNx5co1NG/VSg5t4ZEhyJ7dDjdvOuOvv45i5KjBMM9sBQMDQ3xwfw1bu5zw8/FFVousCAsLlvfmEdvXNxBWNtRmoEB8RjH4GQ0NNSWPdJWKG6yYw07W+04wk9C/SfDQVO0QKrhyL2pLc4Lw/tpVTzhhOcD0oI4fP46ePXsmQaJwIambBz/H76uTVxsBwWco3pMi5MPfCY1dgzpJjkJRixZ8a0Kl9nsmqCiNSVlMVT9Fu72kgjdr1kwWJY0BNy7S1HnxvlycLVu2FA+WbU1pQ/yniRcqk/TMqdOKpnWxopIDSM8MEay1RvKAGykv5hi4SacmlPUzrNfvbYPKwlWTrcz10CngSW/dunXiidIW0NtlKOrvFDeW5GZ4JK5dc0ZISABatW6qmUuJo6QWueazV69ena4iHVxvXJfUS6cuPcfywL59cHF1xbgJ48WO/chL5+MHz3hrW1uoJbR+FuOtDb9KXMQKTEqtqSUQMg3MjD+NiYqGnoGB/IxQZf55585d3LxxE0MHD1JCQnrU3lA2KIGssbqMCjWjFxtD7QtdxZgKRCtxM9M2bGyHor2R/ivBcKnGSWM42fcakFuKtQnpHY0cOVImNye1+u7J+0o1yqnBDFMytilBClWjqD5L+23V36nj87We4CY8c+ZMUQMkqka7EpBqnNX2qKcW9TP8k54bVR0ZNqBIV0ptV/v0n6Jv8/k0OBQXYuyTaBgiUNNjvLXHMQGyGKuwOP+/Gm/tuaqOIU80fF8aavUEIY6lBi75vWOs3CseMdGxoLyNvgEzfUk5Depmovb5t5wWdc4nP3VLeTVxjhTLqv7+e9ue0trS8Xz3Pp7wITnoy2RLu0HS9p7S+pLpN3WJ3/gCkqwFCGbdO+2LHRYTFwtfX295MStLa1EpUypN0jBrk1C0QPLJ75NKd6S9p5K+dWp4fs0wfNFN6sLm7s5J/d/o778zVknGItnApbft6run93s/qv3puo8WAYN/TY/xTtdz/v3w3+iBH0XB+noTkqzx+HhJSnNDSg6l/BsvAR0vT08h6YjHl05lK9VLSk+G9O809gu2mJAxNFdyklHChzU7nyBpNEy6L6xnWu6jEXPTeoHvNd6yI6fSESndV9vLFQOf7vDWN7aM5AWJ0zVQ2lzB5GWZkxKMkknKpak3Va8lXU1K+LD2e/+dEUvr0xW8bZLCtV/9alr4j8qXFe9N+XsKcPq0Nu4bn0t7e37QA3/gbVJre/LfqefbtMyH1D7z9bmVntaISmKiIUtzn+j4+PjEM5HwI935ND/93w/+F3tA28Cm8NivnESUTyYzyEnmmhrGUmL4TNAkXtoeTnpe9UexfZO9s9D+v2udJFpO1XqmapC1Oyg13zt5/3z9sySVkQVJbWkmLkmz/9FXfELwVJULSNu5IfnMStu3vt167ft+c0ak4sgpDF1lTCTcqRVd0P5d8hYl/2zy38clKLF+ed/U3i75eym7Mv9LO0xQ3kU13v8t7/nbQ/bf/URqXp3271KKR2r/7Gv3SSnuzDdMy3cVO5FIm091QqjV5VOyy1q0a/V+6ngr7VAmjnLx78mPlYSQqjT9OK14fKIe9xchLY2HqOpxp9Z25d5KbFdpD/+d1ARoh05Si+Wrz0l+MlHjnUnj7Sm3KiEHktCnX/pR2l6w2neJbdT0ZLJ+V7qZ40nqvY7onbCuohL3V/6eUv6Cdzuy/4BAWMk8JdbY0tpK6/SlNXYiL6FRB9ByGtX7aucutPtRfq+VcxHJ7CSyEokQYjVPkTA/NaZReT0d6GraoG7r6iExpfBX8nWj/W9F+iteQrnSbi2pCPVzCe9AZQX2X4JWvNbYqnIIGj0dEhITYuk6usopKeFUoyTIlfWhzEI1Ds6wh/ruhHwyA6dEH3SgqxMvmucqnZ8MUj6D4AB2Lcc3Y8YMEjrx9/MT8ht12lkQnHyPDBmMiHcR+LEaL/+WJdT5P/a+A6qqa+t6IghIF6SJooiKAiJgpdh7772XRI3GWGISjb333hW7otgFu6DG3hsqIKAigiiIgHSQf8x1uXglWOIzf/K98c4YGd5wzz1nn332XnvtteacKzo6Ood4VKXn/de345+7xT/z/ZdstQuaKKrPr9SEyG9sVZNrH0Nj5B9cqmgI1VyB8trK8/O3W7U9/KykMvO+SjQKB4Rqok852FQTPIq5qSYFJ2SwMXErE6IQMrJYhIKaIEzoZMuApRQAoVsZGenCTM0z9iyE8A5ITHordGPWUX73Tg3Jb3MLQ+hqyYAlRCs1NT0XIsaCtGl4+zZZqpSQAs26ozRGPFdHR1cqimioa8DAQE+IUIS/kRxBdA0TWIzzK6vokPLP2CHbq5QNoGQB8cjsC8L9lAk+VmYiXK6IdhGUKFVStC3IoLx75y7c3aoLmoDwRN6HTEf2L2svsg95X5KhUlLScD8wSOqAsk+oS8H2sk9sbMoIAYXtIa2f1XFYCo+Qy5YtWkptVSIlCLXkb0nAYjIz8tlzGBoRdpqpKDLcrSt0dRXPRMQNIZ1M9BJlQ02RKxeuIC72tZQcIwntxKmTgrIiKiro4SM8i4yUIhNk2JJg06VLZ6FcB5z2R5s2rYRMxPJ6LK1HbXgiN9iffEYaGlLJe3Trift3A3Hn7h1B/PQd2FckFRivZQFukrTYX2SVKpFDRFScPH4CgXfvolgxU7GCNdw9sXnzVkHJ0Dj1H9BHrk+pBBLWSPtnEXEW6SCGms9H3gL/ZV/y/RKXr11YC3v37EYpa5YYi0erdm2lziffD6/DdjOJT6TSxAnjMXbcWHlm/o0VjYjUYQ3VzRu8UKWKK3x8dmPh4sXCluX7pRzC28RElC9rKxyO7wcPEkPre/CAaNCwKlVFR0fpC44tjtdGjRph7NixUtM2LCRY3lV6egb0DPSFnc3rcnwQLcXkPLkAsa/iBHrMRPbRI0dRo3oVrFm9CuN+/x1RUZG4e+sGnCvXREpKApyqOEvloC851KKjYnNMzYwEVKGmRpz3l/zs7zuHxiM+PgFbNm8T+czGjRtIJ3Ci8KUtnE+mmR1ev34JG2tbYVBxMJAxSAGrBo0b4nFEBPwO+YnGAYkt586exbmzp6Gjo48unbugdNky2LRujQD1BwwZBj0dDalcwsFTvJgV2rZtjzN/nMXLuDgkJsQJhX7bNor0tMCNm7eEsUcaeXjoI5l0P/04HNOmTcOdu7cFnsfJmZqWhqbNm4k+Co9NGzdJaSeyFv1PnkJkRCQ6d+ks99XR0ZS6jaN/+QWH9h8QAgmrpLM9VatVxfnzl9G6dRtMnjIOv42bKOeYGxcTem/Ltq0U7DkTYxw/fkpqZZKJGHD6tDBFbUvboFvPHrh46RKcKztj/bp1UgmbGi0L5s7Dj8N/xN0H96Q24X6fg0KMehHzSijvq1etRv0G9XHj1jUM+n6wYHSzM7OxacNGuNWsIbUHV6xej8hnEXgRE4VXMbEw0NfD3bu34O5eB9nZGYKXdnZxlSryrVu2x93Ae1LPklRsR0d7TJk8GVNnzIDPjt1o2bqlGJTwsFDRJbG2tsHLl5Fw86iLMqVLoH+vXli1YTNuXL2MEtbWIntAsoS7hwfmzJ2FIUO+x7z5C6TdxI7TsN+4ekXwxzu9vQUrPnr0aHw/cCBi4+LwPPoFWrRsKf1MbHa5suVR060m1q1dh47d2mLK5Gn4fdwEhIWGo6SlJe7dvSPv1bNuLaFOj/19HEKCQ0T3olOnjkhKSoCxMQ1YIejp68L30AEMGDQYPw3/CX1694aBnj78Dh5Cs1atsHvvHvTq3QtxL17hyJEjmDlvtqIS0bt32OOzWxYrYtGfPo1QeII5mahWvQbO/XEWzq5Vcmn5trC2KQVDw6IyBzjWqFy4ds1qKZpNBUDDogZSkLlJ4ybYuHEjpkyZjvnz50tB6KtXr+DVqxgphh0XF4sePXqha5euAtEjjn/tunWyKLEfZ8yYJosFCWRcjFavXisOHxe7vbt341nEEzRp1BhPHj9GVTdPdGzTGt47d+LBwxCcOe8vTFvWmC1qVAxBgfcxfMRwrFq9Ht26dZZ2cgHPyc5CcPBDXL52FQP79oebe00c8TsBB0d7HDt+GG616mGT10YU0dWFoZEeataogcQ3SWjVphVat2qJg4f24uaNe7h46TzMLawEqke9k+5dOmP1mtXo2rkzLly8hEICk83Btm3bUURbU4g0c+fMxeQpU6BeqDD27dmNMrZlhc1KXRhDIyO4e7ijf5+e8PE5IDIP+w/ukflOQay3LKdmao4KFexl7m/fuwslTc1E1uNlTIyMM1b3MjExQnRUJOrWqYcD+/eLRhIlKubMnYdWrVpL/Vk6SrQtX3KovXr5JsfYRD93i/TPG+/0jGSpuFy9Wk0pFsyJRWA+8cEZGcloUK+JxP6CggORmZ6N6BcvEB4ehm5du+LXX8ZgwsSJGDV6NHx278PtWzeFIk1dhmfPI1C6lA3KlCkrlc+bN2kkELStO3Zi89Yt4hVQYIdbmDI2Nvjj9BmYGZtg6dplAs1jNemhPwzFfhpOc3ORlIx48hyVKjlJkdwHD+7jwYO7wnDkymtczAxdunbLw4meOHYcmzdvxvwFC7Bl80YR0LIuaY2SJUrC0akyhgwaJOQaegucMPQe6IG0bd8efn5HULVaNbRq2Rx3791GZkY6wkJCcePmTXTo1BmH/Q6LghmhkMuWLcX06TOk3uXMmXNw+cIlZGRlIj0jA5YWFuIxHT5yRAbZoP4DMWP2LIQ+DUXVqi5YtXQNnLZXwQAAIABJREFU6tavC1fXauKRc6JyYTgVcEqIL9zqX7tyXUgf7p6UHfBFbFwiIiKeYNKkieJF08AvWDAP1aoSk8sakzqo6eYubMeb12/j6bMI9O7bFyks7uzogL59yHLdJIsbNUounL+AmzevAWrZom/DRa2ivRPMTYylWvepM+dw59ZNeV9bt25F+w5t0aZtW3Ts0AVz587HjNlT4L1jp7Qj4mkEIiMiYO/gIDsBwvgaN2yII8eOiUdElUN6tmQAkolpX7EiHCo5YvOmTaJXQQLR0GHDpE0/DBsiHAM6N1TmGzigv7SbDsCYn38BSwm6ujpj6LDhwiK9fv0q7t+/h+Wr1mDWzJmIj3uNn0eNxonjJ+BStQq27/RGxw6d8PxphJCfZsydJbBU6vmQGUuHhYve4EGDpbCye013ODlXwvlz5xEZFYlS1iXxJi4eCSlvxfPkePHy8oKpqRmCHoQI24+Gv0/fnhJO0CysJVorDRrUlTbzXHqb1BShl8swQN06tXHz5h0ZP4x/+/sfzwvNTJ06XQoDs6bmli2bsXzFUrEvXFj2H9gvhrl9u3Z4GPgAlatVR8O6tXDzxk2EhT3GwkVLUK9eXfifCkC3Xr1w5/Z1dO7YAWu8tqCkuZlQw/keDA31Ua68LYyLmYg2D3U+7geGwNjYCId896Fataq4dukKBg7+HjnZangR/VLIZJUqOWLi5Kk4ccoPgfdCsGL5ErjV9BBxN86Ll9HRGDFyJB6FhCA4NDRXeTJHNEq4e2zUsAGmTpmKiZMmCdTYz9dPoLgsqq2upoGSJUuga7cuqN+wNg7s90OXLj2xf78P7gU+wOPH4UhJSkZR46Iw0NUVwTN9UxNcOn8RnTt1wq3bt4WcFPMiRog8rCfbrHVLPH7yFH+cPYv69eti/O+/yzsePvxH2Zl+afRD7WVMfI5JMX1F2EQpjfolZv9vOic5OQE/jxmDWTPniCwjjUedOnXEo8h5lwFPj7o4d/487gfeQtLbVNm20MD36dMbY0aPRo/u3TF5wiQcOHxYtmqkO3ft3g179u0WZtSQIUPhtWYtVq5dB0MDI2Smp4CgT7LMqHmRkZUhLLIMsh/r1JGgF/9OWrUolQU9ROMmTVDGpgxu3LgtHgM1MPz9T+Du3ds4cPCgbNk9PWvJfzQaPC6cOy9eOTVVXsREi/Qkt6OOjg7w9KyDxYsWy9aaWzWqAJIBRhW2Pn37YcuWLRL7u3TxKrzWrZAalLfu3JYK2J06dsHu3T5CZzc3NxXPfuuWzRgxchRWrFyF86fPIvpljHiM3FazyC6p+BqaWujavgsmTp6EqLgoeHq6YfmC5WjUtDFqeXoi/vUbzJs3X3YWy5Yvw6pVK6ChUQjHjp7Cs2fP0aFDOwQFPcCN6zelnydNnARtHW0ZeLNmzUGdOrWlb+hd1KhRXb5v16YNzl+4iGYtm4PhjMpOjujXdyA2bFwLb28fNGrUUCrfsx4mKcw5OVlYvWodWjRrhrLl7eBKj/PSBRHaIqWaIles4k3dkwXzF6NyZWesWbsGe/bulrayzunJE/4SDmE/8722ad1GFv9nkc+wectmwY3z/ZJYw60xtTEePniICnYVMfSHHzH655E4cfI4+g3oL+OM2tmUMu3WtRv27Nkj72rBgsUYPnwYzp4NQFJSCtzc3GFnVxbjxv2KBQuXwIvV4dPSoa2pBevSZWBpZYnt3t4obmqOAd8PxJTJU7B0yWLkaBRCWkoqVixbBiurEmjYqJGEOHivDRs34pdffsatW3ek/qdbzeqYMO531PT0EDU6JamLxa4XL1yCFi2aS2HtXr17Iig4SAzZvPnzsXDhPCxdulQcojOnzyI4+BE6dGiPoOBg1KtbF14bNopA2YED+7Bps1deuGzatBkwN7eQhWL27NlYunRRHu6azlbMy1do3bIF7ty6Dbc6dVClcmU8fHAfz6Ne4uDBg7I4BgWFoFuvbjh5/Cjat22LTdt3oUfnjnge+RwbNmxAzZqeiIp6Ke0oblUcD4Juw9m5quxoDh06APcaHti8fhO69ugOXQPWcc3Gy5fRaNKkETq07wafvdtw/txVnD17Cl06dRHnh8qaY8f+ignjx4vq4emzZ1GIO5ycHOzatVvkV2vXriXGe8LECbhy5YYs0AzfXbp4CWamZlIXtnmL5tjpsxU//DBc7uXltRaPgh8hKiZKdnFFDQwQ+vCh5COCnz5GYmIy2rdvJ+E5/o2yuu41a2D6tKkY8P33OHL0GIYOHSK6Qv6njkt4ijsFausw9/Elh1r86+QcQyNqb3An8VcKE3zJ5f/6OfTeKHhTxsZWVn8W1aVnwG0kdT1qe9ZDwJlTuHL5ssRpyYrkgKVGAAv09uvdBz8OHYYlK5Yi/k2CSDNS6YwrJL1kxi9DQ0KgbWAiLz0k8I7ESIMfBosAERlYrlVcMG36DAwa/B20tHSgo1sEu3fvEXo5GXTUCeGW1u+wH0aNGikyntQmuHTxihgfvojChQuhXv26EifjEeDvLzRuL4m/VROjRl0F6lh4eLhj4cLFmD17Ji5cuART02IigcvERpOmzbFpyyZZ+SdPmoHlixZAR08Xt+7elZ1Jty6dMG/uPNE1MTYuJkmT0jal0KtXHyxeshCxL17BvLgFqBXi4V4TXl4bMW7cWOm7qROnYfQvo3D7wV1Uq+aCLV5bUatuLdSsVgO3b90TTRDqPxw9fgxTpk6EpaUZUpLTMHPGXHTv1gXHTx6XcMCpkwE4edwfNdxqwNnVGaf9z8Kzdk0pFstYdyUnRzFQFcrbISTsEarVqA4T42JwruyEOXPm4mfulHx8hK6cmpqCJUtWSHy1ffvWuH79DhrU90DpcuXQo0cfbPJahVOnTqNUKWtZ2I2LGouWy+nT/tJHEyfNwOpVy0COBCe3z669OH7iBEyMTfDzz6PQvl17CXHx0DfUk4WWXmhqSgZ++GGYxFwpjJWZnoldu7wxdtwv8Pc/iePHjklcllR5xvsnTZqMJUuXyE6JCnjl7crB1NQEduXtxFiZmZvi8pWLEnqhJ8ctOxUUn0ZEwsnZCQFnzqBhbdKlgX379snira6pLtnGa1evipYOtVuG/ThM9KEnTZ4gOz6OJwpsqaupY/fOXajs6gK7ChXEyDK88ccff+DUyRP46acR8Pf3x8lTJzBs2FDZodLrHz9+ImbOnCm7RVY3pzgSpRaoFshxyT7t0qWrsAsHDx4sY5ljdceObQqGoBrEAZk0cYrEnKmMGeAfgBxWdS9UCI+CQ9Cjbx80qlcfPbp2g6W1Ndp1aotr126IQ2JkaITwR8ESZtq6wwfGxobyTFTXS05OwhFfX5QqURJFDPRx7MhxlLW1k6LZ94MCMXnyRIQGBeNO4D3Ub9RQwlnRL2LQqEFj+B87CSenikhMSIOaejb0jQxEnI35DU0tTZiZm+HihQuo6e4Gi+LFJdzDhYuGmdXj2dfU7jnqdwTtO7THk8dPRJ3UtpyNLNB0Niqyn6GB+/eCUES7sIIuqJaDlPR0XLxwHnVr1Za6pqXLl0VoSLCEqQYNGoRC6ho4fvIkKtiVg7ubG2JevJDFmURAKVwONdltcxdDx+WLPe/k5OQcdt6/BSrIB6AHxAQJ49n0jGhc+UCUcl28eLEM6GNHj8GyuLl4swcOHJCOp1fARAETUJwQ/EwhGyrVXb1yTap9N2naEFYWJbBpwybxuOjZeu/aI7FG0uA5yPv06gENZGH3rh1o3bmbCAwxucFJ/fr1GwmZ8KU/j3omBoe0bSa2eD3GHRni4TNQ8IgDnqs8JzS9H4XWwlskvEkQ3Wcmq4JCgsVzJiWak4+iUfzMScMJwuvSiDKuaWtrK4kghjR4cHvNgchEDsV1bG3LSIiEmsujfvoJ5e0qiIF6ER0FCwtLUR+kwSPegQslJy7jz/qGCi+Znoi+vokATh4FB6GYmZkki2zKlMml8Ocg9e1bxPB6xYtDS1dftoPxMa8ECaFraIDExARoaxdBWkqKPLuRsQlevoiWZ5FEohqp/imCaqEUAEM0Ca+TReSoe+9eoqPB90GRfy7YNMKamloi1s9taaZICJAmTziAIuPPeDEF/0nM4nhWRYyoFhZu1KAhjh49Ku1QzxX+5/cMCdFRoAQx1RppiChLy1gwJUsVyBAF6kaZKFWiD/Ijh/helHIG9IilfVIkIheulkv5V3Vt8s+//MgM1f9nyIgJURprjikmLQs6PnYNVcSJ8ndfkuD/mCumimThOTToTOxxznAc/1V2KPuLqn8MNyiNGv/G9/QtSS75n+c/6QNGADjulO1je7mb51zmwbnGd/yf0Pvzt1ctKSkp52MllP663/yf/yI/GYVXVEV3qK5KfJncutK4DRkyJC+5okRZqCI+3g9kBRJOrqNGzzAFj58+QYUK5SVOmhifJIZHq0hhZOdkoZCaonoPj4IQIfkniLK9qhNaCS/6YEUVLocCfqU0CKr3UN5T9btPtYPfKYhWaggOeYSNGzZi2pRJkpiU+wp8673xIDlVCcqTv6rCynLxsIr2EDZF/IkqXE7xS0HNMNzGSi3CgFKTzRsNnRiwvMsqquHku80Hg0WQM4UUhlzRM8pOz4W95coiiBGV6jqKJqlylT54vgJgZfx+zqzZGDFiBLSLaL+v6KPyfpXPRePN8IQ8h/J++aCbqu8mD7JWEGZSZQyrtjE/2kl1fHzKeDNMRa+6du3asqh/zFNTNUaqY1d1Tv3nM1ZxBVXCHg0v8xFM9LM4xtc6hvn75+9od/459bX9IXMhd4FXzmNVW6Bqi772Hvl/pxYfH59DCciv7eBv1ZAvu86HpIaMDIXHSUgV9Znp2RV8KLHL+WjxeSd/iONVGjP++6FcwLehI3ybq/z5ScXk5eTgwYOH0idMLjHxU5AGi2pUjVs/FXOp0HtQdonC7ucdn6s7+cG5uQb24+9E9eyvpHbka98nKTHZCuEn7n4YXvpAt+YTrNfPEkS+bPB+s7MKchi+2cW/0YX+Ey/2GzXhv/4yaomvY3P09ItCTUPhzfyVAph/R+9IG3JdQlXqiOJe+YxsPu7Ex2NFKpboixr95zu//9mfzNMXXTH/Sd/mKgVfVSa3PMInlGry5URUjbfCo1XEUGVnoFL3UH72TRqf7+X9BxjVL25OHgEo9yHySQx82KL3joJiTnyOJp1vFfmqUaG8TW5LPipZkLv8Kxmjn8xvfegqkPKienywGH9Znuxrn+xv/d2nRtNf+S5/I1X7J0ft44zYf6Lr1N7ExuXo6RuK8VYUkf0nmvG+y9g9hXKlB/4F+dO/dcD9Wy+u9OwYA2dI7f/Gruxb9+aXihep7Oq+WRMK0t74YK+UGyRTGuLPLSzvzReTY8rjz7/6Z+f+f9J9f8VA5+/JL7+v6kL44YKe//5fuY/88qZwnY+PT83R1SVtU0EH/dJM51+6y184mQzAk0eOCt7SpmwZycSy8gmLvNau7fmJ0MhfuMn/Tv1kD9B4MxzFEmDEd6sa7/xbdlUWakEXzS/xynMKig8XFNtXvd6n4rcFifOr3kd5nYJyFgW1+f1572PqBcWglfdVfPeh/y9pBomDqs4p5f8rZQ/e51GU5ytyPorEqKJvFbkFRd4hv1yCon5jQaQO1WdVxmKVzyBBsnc5uYlExS7zYzHxguLOsm/5hBwD26RM1Kq+B9XdXP5xoBovzv/eVZ9beQ1l8lh5LjH4dD5V8xN5bVRuZCTHVCg3j5Obs8l9DpEryKXi50k6/GmbmZuNEemAXOPNfAgp8hJpfL9/LaQiO03+hezccnKQlc3ktTLxrcgV0PYq58lfSe6qvYzPyjEyKAQNal3nJp3+SduWk/UOD+8FYvmK5Vi6aoXMnp9//kWK3jZq1OAfX1z+yb75O+5dUPyUfyNtmvAtYqJVkRL521BQMja/cVaeo/rbT8kK5J+seRM0t0KRqj6J8lzVe+aXNVAuDMpkOJ9HGRLKM2gqCSf+LS0tQ2BbEoHKUUw4HkqqvjLRzPqhSQmp0CisDh1dbTGKiYlvpU4jYWPJb1NE1yKDlVK0tcDLEK7K3xFLXFijMCKfR8u5xa3MkJXxTsqRaWtrwNBQDy9fxikgecnxsogSaZSYkILoqFewsDSBkZG+GC2iGUgOIxqJ7SelWyEdYIb79x8KKqty5Uq4fOueJOnZfisLS1gWMxO2pnWpkqhQwRbJKcnyzvk9kVNEsjABSeQWUS7sQ6JJ+D2RTiS2ETXFthEtxNwTqeuEBZL+zjFEmQMiT1xcXIQcRUeMpKKKFSsKa5o5CE9PTyk1Rq4DESp0GkjhJ4pMCYEkL4KEJrImeQ8mRVlrlJWhjvj6CXCB6K9rLH9Wp7YguchebdakqaBfpk+bBmdnZ7Ru11aq8rC2ZueOnYT7wILRZN/GxLwWNnXnTp1x9nQAatasBmvrUlJUIS4hEUlv32Ljpo2YMWMmMjOyBOhQomRJ+J88gRbNm2H16tUYPGgQgsKeCEy5X7/e8PbeJXBNkqKIp2f5QRKdJk+eivYd2qFVq2ZS3YmkQZaKU3JDPjff1VJSUnIIX1FWsvjcD/7u79+9y0RISChmTJ+FzZs3Cb16xIhRQg/3rOUhrMY7d++hQYPaiHjyTID4hBRFR0bB2dlFIHTsBDV1TRgYasPaujQin0UhLS0ZlZ2dYKBvgNt3gnHj9hUp90XiysEDvtJhHEyOTvZSo4+EDJbIKla0GErblkHdenVk9STRIyz0CU6ePCVaFm7uNWSg7ti+E3bly6Np0yaSLCQjMzMjE507d8QO75148SJSBj2ZW5aWVrh29YZMiPbt26KoiQmWLVsuGGPixq/fYsHWQJlwXbt2QVlbW8Gws17l9OmTMXLUSIFN6evpQ0dbRyjlhCW1at0StWp5SkXu3n364NmTpzAwKCqEDN/DR+Hr54cJE8fB3qGC5Oqio2LhtWE9NHUKo0XzlnAoXxFq73KwYOkiMS5eXuulqrZ7dQUundoY1Wu4Ydu2bRjzy2jMnTsbTRq3Foo/6dgs7Hr29Fn079cXRiYmGNyvP5avWYnQsHAEHDuOyOgoYSyy6C+TqbduXpPaiw4OzujSqTWOnTwF761b4eTiKphoalv0G/Qd1DULw83RBUeOHUVgWDB89+7FolUrsWnjFryJiUG/7wegKHU1soGfR/6Epg0aw+/YEQz6YQh2bd4M69Il8OTxc8EBP4uJw/eDBqF3147YsGk7nsdE40loOK6ev4g6jeqjkqsLjvn6obi5FfYfO4I+vXpi73ZvDB81AlGxMdi5cStGj/sVVtYlpd93eu9ECTMLhIaHCX6d1G+7ihUxa9YsrF21GrFvXgnLtzrriz6NQCENDWhrqGGv9y5MnD4bSxayyPBv2L5rB3p27yMGmJDFMwFn0ahZQ/w29lcc2n8EUS+e4OLFy6hezR3+AaeEmefjsw+dOneAi2tlSa23b9UWnTp0hqubK5YvWSCciPi36XBwqICjRw+jZYu2SHkbj8S3cUKgMtA3Q8yrVyhZ0lzIOV069YCnhzt+H/+rlJGbOmUWlq1YilvXrsCyRCnMnDkNkyaNRzFza6xdsQIdOnTC4iXzpdZrfFy8GHNWkRkxcjj2+uzGyDFjMGzwDxj7+yQxWFy8CN5q2LiBEIv27d2H7Zv2oGiRwnCp7YHJ4ycKlNe2nD0m//4T1m3yRvkK9shIT8ceHx+ovUuDpo4uXkRGC+HO1bWmFGpesXIBlqxei149e2DB3PnCUrxz95YsNJRiGNTvO8yZMw/BDx8IUWnbjp1YuXoltDTJibCBvl5RFDUywvAfyeC9iA6tWmKnj4+UoytSRAs1a9WRoi7GhnpixEeO/hlzp89E7foNcS7gKDr27ItnT5+KlEXnrt2wb98uZGWriwYKNVzOBJzCr7+Owcx581G/bkNsWL0CG3dswbSpU3H94hWs27RBWLi0X8OG/SgcjC851LKysnK4iv5b4po03mRikaW3Zcsm2Y4OHfoj2rVtj9S3SahQ3lGA7d67tqBZy9bYs3uPFGk9e/aMiPLYVbCTlXm3z16s91oltGBWvU5LSZIq2lzxm7doLRoeVV2qwT/gDP64eFqo6vcf3IedXQXUqFlTXjxX/UP7D8Fnz2707d9PBsX9wDtISHgrFc/nzpyBMb+MkYLAW7dvl+LB9IC4mJCJx3sRD07Pw8W1CjZ4ecnqzlWXDL9iJsXkXvzdgAEDBAkxe9Ys/DDkByF/kFLbvUd3LFu6FH379cOxo0eFtk2v6uyZM6hVp454dKxraGNTGrOmTsKOnd5oWL+BUJZ37NoptfzYB9Q5Ic045kWs1AskAWrHdh907tIJTyMey8JSrXp1JL1NwvChw7Fq5SqZYCtWrsDESeOlWjzbZGNdWujjEydNwKJF8/HLmPFITUvFwoUL0btfP8ybO1cIKRnvsrFh1RocPOyHhvXrY9yvvyHoUYgsWIThGRgZ4ebt6+japQusSpSCXVkb/HHuHO7cvg1nV1ds3bYDxUxMUK9+fRgXK4aGnnVw5cYNxL2JxaFdPihrVwGh4U9R3NIM9Ro3QGEtbQTeDkTsq0h4eHoKXr9kqVKyMBsaGqBO3Xp4Gh6GK1euCVt35ozpOBEQgEdhYUh5m4xTR46hdp3aOHzkKHSLFEFGVposGiT1zJwyHdWq1UAlV2ccO+SHYaN+AguYcMHs2rUrjvgdQVpGOnwP+0G3sKIy+v4DB5Cdmo66TRriNPHrPXtIApn8AxNjQ6xashJTZ83E65exIiGwxXub1O58GfNS2Hw62kWECehSxRWrlixHcmaqcAzYJ/v378PSpcuksG6r1k3RoGEDFFJTx5DBwxD6KEzqgR494gcrCysEhgRBT1cHZWzLiDyEk5MTTp8OEI88J6eQkMQaNqqH0NDHeBbxDJ06dsDcufPQoWM7TJk8CYuWLseVc5fwOOIpjh07guXLl8LYzBwTxo1D48bNsXPndnTq1A4P7z8USj7JLGlZWXgeFY127drk8gWCsXrVKujq6aFrt25SwLpq1WpCFtLR1sXToAdivBfPWwxXFyfYVaiEOXOmYtmK5bCzq4j0jHScPn0Gdra2SE7LQMSTCBw6eFAIU27ubkh+mwRji2Ko4uwiDFrq+9AuULOlU+eOmD17Hlq2aomoqBfISE9DbMwL/HGBhaerCBPSyaUKGtarh8Q3cdDVN4BHjero2bMXMrKzUb9eHbhWq4E3r2Oldu6adesx+qfhWLZsJUxMiuHxoyD0/X6QFMImY7h5y9Y47HdACGokOXEnZGluIWSd4/4Borl0+cI5XLx0AVOmTBXimnGxorh7944wp3/99bcv1pdSe/fuXU5B8aZ/CupD4/3wYQhmz56DLZs3CfRk+PARaNO6LTZ5rUe7dp1llVQvDGS/y8HKlavQs2cPYSSSkFPapjSaN2uOI0eOSqFPknOoSpaSmiwe8fRp07F48VLY2dmiZg037N/vi4Az/oiOjpItb8dOnWBb1laMt6OjI0YNH4UrN65i8pSpQj8/eHA/3mWryb3UcnKQ8CYev/7yKzZt3SJbrx07vNGwYQM4u7gI4WXNmjUY9/s4pCSnCJOPRXJ37dyJPXv3QKeIjtCylyxdioWLFqFYMRO8eZMA2zI2oqHy8mUM+vbti3nz5qFnr15CWqIHTOIKGX8Uj2I0jRRqquUhOwszZs2ER013rFmzConJibh3774UVNY30BW67us4Vgi3lmvMmDEbAwb0h4lpUWTnZMPIwBCxr15h3NgJWLJ0Mdq374hFixZi4sTxGDhgoDDr2rfrIHTv4SOHY/aM6Zg+c7aIaO3YvgN16tYRJqmZSTFUcHTAzNlzsMvbG61atITPgb3QKETJzFRhqWZmZwikkUzA0jYlUKZ0GWzbulWo9k2bkVW6WchGMVHRaN2mHX78cTiCg4OQk5ON08ePYeXyVShT3k6Ey+o3bgiNwpq4c/MufA/uxw8jhkt4w8LcDPsPHBI2LMWHHgaF4ND+vWhQvz6mz5qLnd7bcO3WDYGDXrhwGfVq1xE5ARYLtq/siIyUNFFA3LxlK8yKmaJR48Y4fuQouvbsKlXWabw7deyEebPnQU1dHVevX8fbhAS079AB5y+ch6WpOWzKl0GA/2n07t1L3i2p5OXLl8XcuYsxc840/DRkKNat9cLFa1dhbGQg6oDFi1uidKlSKGVjgzp168P/+FHEvUmQ6vMlS1piz+59mDBuIpYvX4bmLRvBzd1djMWon39D+XJl8S4jFSbmxaGWlYmgR8GwtCwBR8dK0NXTQkV7e/geOoqS1iWE1OXn5ytEuJgXr2FV3EyYqydOnEbFCuUxd/4cLFq8BNs2bEEl50o4fPgofvppOMo72OHNmzhEPosRQz940EDxrDlfCDu2sLLCwIHfYdKkCWJA05JTcOHCRYW+jGZh8UY5dufMniNh0Qc3r6NG/br4I+APqCMLxa2s4XPwACaPGyvtzcjOgu/hwzAsooOM7HfQKqyFRyHBSM9MgYODPeJfJ8G1ehX88vMY9O3VW8IlJa1LSYimahVX+PodkcLTPj574FTJAevWrEM19+p4Ex8Hh4qVcP/hfTg7OeBdVg7snVzQr2d3bNm2DRcvXRHNGuYUdDTV8U5LB9u3e+P3X3/F7Fmz0bRRQ1y+ehVNmzdHTBSVDMti+KjRWDR/DrSK6IpWEb3vk8ePCwt79/4DcHVxxYYN67By6TLMmDYDAwZ/h21btkroiQ7UwO+/ywvRfc77VsvOzpZwfkEMr38ieZmdlYXbt+9iyZJlWLp0Cd7lZOO3X39D27bt8ORJmBgiepn6BnpITk6VmBbFlhinI8uRHdikSTPRQlDEys4p4G4aatDV0cWpU/6o5OgAd/eaGDxkEDZ4bYLvwWMoV84W/gGn4epaGa1at5CwBL2U/Xv3w3vXTtRv0AAeHh5SBZ2yjqbFTER5zNnFGX379sP48b+LEBJ/R+EmfX1wy2iRAAAgAElEQVQ9iVUyTEN1tKCgh0KXnT17Fnx27cbde/cklkYSQ+SzSPG6y5azlZCKo5MDvL13inEYPHiQxNdYyZ1MU+4siFFe7+UlYlzaWlpiEEid9vU9LLoVjRo1xvx5c4Q5GR7+BPb2Drh3/77ECYsaGwodn4mb48dO4ebNG3Cp4ozy5cvBrmw5qQM6dvxEtG3bBmN++RWjR41E2KNHIql58eIlMay7du7CoMHfizhRq5atpX8pOWpbpox4juGPQqUA7/Zdu7BsyWLZRZW1K4+yZWyFYcY4qX3F8rhz+64I8pS0Lo6BA77Hhg1eCAg4LcSTK9euSgJJX0cX+rqGWLt+nWiykCr9LOIxYqJikF1IDXo6RUT5UE/fQISjRvzwE5q0bI6iJsZwd6sh6ooc4p613BESGg7/E8ekluaiJcvRt1tXXL1+TXZd4RHPYFe+HMyMTbFy9Sq4uXtAQ62QVLR/GByCItpa0tchISFo0rwJTM1MJay1ZdNmJL1KQOUqLihf0Q6XLlxEufLlEXj/vsRTo2KicS/wnnh+9E6vXLoCj1oe8PU9hvYdW2P9qjVo2rQ5Ah8Gwa58GWHnsg84vmgU1q71wthff8aL2Nd4/DgM9vYVcPnyFVhblca7d1koZ2cjHiAdmXVeG9G6dStcu3ABhiam0NRQF+apv/9Zibv/NGIoNLUK4/Tp87C0tICjQwXxwrOy3uF1XAKaNK6PUydPoYxNWYntBpwOQOOmjZAQ9xp29hVw/vwluLu5o6wd2bZqEo7ct+8gevTohuvXrooWCMN27h5uWLJkiUjgMixGga3z5y+gerVqeBj0AKVLl8apUydFa4RCWOnJSXCqWkX6x9TYAFnZwPV799C+RQuUKl0amdnZ2H/QF1HPwmFd2gaO9o6wsrLE3r27RLflp+Gj8STiGW7euI6G9Rvi5s3rogJIR4BUdO44arq5Yfu2baJ1kpD4VhKMZB1zl0oZg8B7t9G/30C8TkxDwMlj8PCshfsPHsocphOFrHRo6ugjNCwMI0eMwM4d3rCxLikKhWQWv3j+DOoahfEyNhYxL6JQq059yRGwcAYXNgNDfRQzMwfeqeH+g7siH8C4u0ft2oh/nSgyH8wF2NtXhEbh98TATxnwf13YhAPpcfgT8TJIGWeMmYaZW/Y+vXvg6OHDsrpTz8HAqChCHj0Sox0SEoyyZW0lREGRm65du0vIhR1E7ejixS1gZmYmdHVKWtKQUbOAer9Xr9yQSUMDWqFieVERo+e9YsUKEcWi3gMTKdRl4IJw4fx5mcSuVatIAoSUdv6eCyC9GMbd+eIUokw1pL00WEFBQULhZ5KGA4uJM35vYWYu8XXSa1u1bi2xQSZTuPvh9zSMZ86ckZfbvn172UGcOnVKBiJ/Q+lKepoM1TDUQ50QJnsYt6ex5OeLFy9KbJ73Z3tocLnSnzx5UvqM/cBn4D0Zb46Pfy3bT6oFcgAyt0DZAVNTc0RFRaOKqwtmz5kjSWQOcEoB8H68JhNd7EuGjbjg8ZpMZnHSUrOE/cBFi+EfHkyK8dpcLPkd9SjYl5QY4LWYpCMdnO2kweQz8zr8Pf/jdZXSu/Gv4mSslCtXDpraWoh9HSdhNoZK+C//Y+iGk1qzkIZChMjQEMm5VH4KUzFnEv8qVjxf6pkzFKBnqC/iUkyaGZsYizId+5DoqDevYqGjrw8dfV05h2EYHV0daGprixQCn59JOH7OzMyS/qKON5UdOc4oFVxEp4gs/HxfPK+wppYI8/N5qXSZmZ0laAW+I8oE8FxKBmiQdp+LbGEMnrrlRD9wnFJ6gBh9XoNtZV6LbVHS9f+UyFUrhOCHD1G2bDk571VcrDgQdIik0EGuJSmICaqKQFF+r0wcK1A374s5qO7086NiVK+t+JyDzIxs7PQ+CBtbc0lsKtutel3l7/I7nJ+LIORvW/5n43jhPOX4Up7LvlXS3FXP5/PyHCZV6ZR87FBeJ3+y/XOe9p/AAv+2mDcz++wE6lmIvjjUcsXgd6Ftm9YS8+P3MvBZmVllUKiiEIgS4ESjt2hmZirJxQ+hXe+rUfOeH3akAgn6Z6q+guZNVI7ivh9CK/PDqlQREAVB4VS/l+spyTAqFOv811BOEmV7C2rnxwZ1/gmkbFP+f3l7hmGYtPL1PSQx4/eHAvbECtwDBw5G7z7dUK9evQLhhKptVEW15J8w+c9TTm7V/sw/4ZXtUT7TBwgXBe4ul/FSsOHIm0B5ZV4+pOHnDgi5jgABZUgoxoXgTlRK6UgbFA/xwX3zuPv5QcD5WU78GSGCouypaC9/q0B/Ke+lRCcXhGhWGMb3/aVSGkblzX1sDOa9GyUGPPfZZFEogJ70qR15fmOp+g4/eEcqkFHVMa06FhQ3z0ZWZg4CA4NhYFhEhLLyX+eD3/xVC/iZ81UXF9X++1gfqC6O37gpf7qcWkZGRg5Xln9LwjJvUignAwtkZWcjISERBgb6+VAxHydSEFWWnZ2J6GiKzeuKvOqnVsK8qfmJwr750bzfCoj/cej/3/36C74+5y69e+4O6N0T9vbBkQNkZWfj1q2b4tEyFv+vOb6YbvkhNFtpqJTPwVJeeUd+iYB8DyuUGtrbAixdLtxXsRYo2cNf0Vmq18n/8/zj8EvpRZ9rxre6zufu8/GJqTDeioX2fSm+fyKc+9XP8Df+UO1dVnoO1AqLzkNBg+9vvHeBly5owHx86/P5mcpY37+BfPT/ux//0/t9brvJ6ys8znysvG9F0vv8q/2yR/zkdfICAV92rX/4LFnk8+orfquO/hYPlc+tyV/o+a/cosDHKsj///hFPxUK+StN+bvPZWiVyLSvXYzUcrLScnLUNP81xvtTNNe/uzP/d/2v6IG/6YV9K9v9SR2WPNv914zDV/TSN/kJd6DMKTB+/s/vlFkLVXnQ4qr6/3+KE33h8+fXkGFRatUF9svwzzTejP8zH8J8yscF676wWX/TaZKXyJUZ/ppbqGUkvclR1zEU8fp/g+dNz4IJFv4nuhq5xXX5MvhSmKz6KxTSr+mU//3my3tgw7q1Um6LSUbCI6tUqybv6D8xLsw1MElMVA1DOIR/KhPCX94ySD3FxDdvYG5hId6Nianpe7ZoDpCUkIQjh/1w5Ogh9O0/AO4eteQ+X+sJ5W9b/hyD8nvVOH3+mHD+3ICyLUwAUze+bdu2krhWnqfMBahKsqq2Q5m34XWUn1Ulk3nu596Vahvfyx28lxhmQkCpmaKk+Sso/rnnMEmaQzp+roGX8xU7YsXOmPF6xbnKKjKKPlKmEZRyq4qEa/5+VT5b/kLchAoy4crkNZO1/212Qy09MT5HQ5fG+98RNsnOzBJkBfHRJIiwWAAHzMqVK3Hz5i2p0SgrKV+2yhZLof6l4kEVkGxRnRjKbT//VQ6e9wNPNfmTm4iSG6r4GiqJrg8U+ZQJntzvWSBAVtfc0kZ5E0Gp583AQ66Cn5IyTngXD67MPBT0dAVNW4FI0JTPqpNRzs/KlknCyu9KhAGjGlJ7MTfMQawt28JkLj/znkSqKO8hCg3vFIgERd3QDKklqKGhjowMohwy5e/KbPubuFhB4hBytnHjZqSmZ2DkyJFyfaIdaGj4fCQvpaamCSGFlHB6kERNEPlCdAf7he+VpCYa7cMHfREWGirVUH4YORwVKlbMpX3HC22dRJ+3yW+FZUqkCBEj6mpqeBUbKxOVIvjhoaHwPbBP0EV9+vdH/QaNJNHNe0VHReOAzwHcu38bUMuUmqNk4xLnzxqKsa9ipQ9YiIN9kJiQIHF+9m1RY2MxCqkpqYISYV+wuAb7jguXUdGikjNgv2dmZQghhtdjX5A9KYaEfZCYKEgaErYUSBom54hCUbw/1kVU9nNgYKAgmKjhzb5jP/EceuG8J/9GB4cQRo6VpMQkZEvxCk3oGxgiKTFRoHscq8ZFiwrqRlFgQk2qDBUkG6wcM4r+ipLiGIaGRngdG4uMzCypaZmQmJCHYCla1AjPWUShqKmgxEjeMjEpKhR/Ph/hcOw/TiP2A8deemoGzCxMERcbJ7h+fX0dGV8scZeZ8U7QPoTPvYqLE/URjik+Kz1qwlKtrUsiMvI59PV0oaOrJ6gk8iVICDIuaiKM5SE//IByZct99Bn/ikPwbzpXLSMhISdHSwcamupQI+oiVxTnn2pk1rt3eB75DNOnTkON6jXQb8AAREe/wJatXkjPgGBeCdAvYVVKCBQcPEyavXwRIxMt4tkzqe7OzH1oWKjAnAg543dK2E901AshFBA3Tm9AS1NRsZkDnfC+lJRkYVM+ehQEPT1DmSSsopOdnYWU1FSkEC5mbCyT8EnoY2GvvYx7JZhkFnKlgTUwNMBrVtfQ1MbTJ4/hVsszzyBz0GWlZcggZlEATupzZ88JOYiVW0iv5vH6dbyQi1i5R1dPH8+fR0qxAho7Mz7r0wjBk9NYSMItWy0XY64rE5iVwQmPJOyPRJXnz6NEIuDx4ycyUWhgie8OfxIuRiTyaTRMihqhkEYhhIaGonatWsJsq1GzhpB6SH54FftKypqxXzn5EuITRU/i8GE/KejK+1LPgr9X11CTKjSE9bGWX/jjCFiXtEJpa2vcuXsHUS+i0bBhQ9HWSEpIFF0Mn9275Xq379wVOCehg9QAYQmya1evyf+TpFXC2gpXr1xCFZcqeBQejuYtWuDuzdtS2JULEYsO37tzGwlvXqOYqSnuB97HjyNHwtKyuBjljV5eyEpOQVUPNzHyZOtNHDceXbt2QxFDfVy9dBmxr1+jecsW0NLUlILU4WFhwphr16ETWFCalHgugNWqV8Xu3bsFCVGoUA569u6FXT77UMLUCof8fDBv/kKsWrFGsMPEQ1tZmqNMOXscO+yL0aNHoV3bNpg7bz7Cnz5DaHAISpa2RtyrV+gzoC+KWZiJymazFs1x6NAhebaL5y/i2uVrsjtp1aql3JfvhtXgO3TsCB1DfZw5cRYvIyOFJOTk6oJTJ/2RmJgkNR9/GjFc5BZozC2LW2HIkEEorEkCVbrCISDSSvRc1MWQ0omYNWU6LK2s0KV7N6xbthLqemro2L47tm3bgho1qyD4QShq1a6LWTOmYsxvY5GZmSH46TZtWsPLawP6DRyAzWu94FTZBZYlrBAeFiKcg+SkTJiamSDyeQQ01Asj8ukLlCxpJfR2R0d7HNp/AHMXzMfT6OeIjY6WxZmVlvr3H4hpU6egZ59e2OtzAIO/64OktEwsXrIIkydPEISKiYkFpk2fgtatWkv1eu7i5fg3pQv+A0Orlvw2LUeEUESrVqE09q22jV/TLhrvxIQ32OuzR/C63M4SU52aloiHwY8wfNgQ/D5uLPr2HojbN6+LFsSAgQOFRVWnTl0sXbYMv/zyi3hhrMpMOvqRo0fRqWsX3LhxQ8gs1y9fF4JOgP8pxMREo5S1rRgi4qlpWAPvB6Jfvz4YNeonDBj4vXhp1D0pVboUUlJSBfNcsWIF6OjpYeKv4zB77hzcvn8PRbS0xOOih8Q6hY+fhIsuCWtqXrp2Q4ELzsqC/6mTiH+tEBySSvQlrNC0SRPMmjUbYeHhspiQwEOUTHTUM2jTe9LXF0yvo3NlMRSk8e/y3oXixa0E805D4uzkInE+3r9582bYun0TWjRvLvjuWp51sH//ITRt1hTjxo7DyNGjRJOEk+vx08fiAR/a74dOHTqgbPnSWLt2DZqRJLJmLZYvX439+/ZLXzO2Rjo28eR8noQ3iYKF375tOwID78kWldXYPTw8pcr6ju3bRVuFfVuiVAmEBAUJ25SU96LFTOS+XEQeBN4XD87Pzw9btm4Vpio93qjnUWjWtIksFvPmzMHoX34ROQAz82JCxniXlQU3D3eUZsm7ho1w5o8LoohIUaQGDRpIvVJSqG/dvIXuvXrCOBcrTsVEerYOFe2FVNSseQvMmT0PzRo3weqVqzF/4Ry8fPVSaOGEQmZmZQlWnc+np6MnnmgJqxLw9fOFcxUXwctPnDgRM6fPQONmTXH95k20atIcffr3xEHfgzgdcFoKTZOJamluhsZNW2Hv7p1S+Xz0qNE4c+4PXLt+DTu3bRctndLWpcVga+vqoNC7HJQqYyNeJfs86OFD8aTJf2jYqKFgu8kNeB4ZKQaY/RETHSPPrm9ghIchwdDSUhevNigoFPXr14P/KX+UKGENK6uSqFevjjgR0VEvZWdFUhN3dkV0NGVR53vxPeiLA/sPiC4Mw1FpGamoXq06Vq1eJYScFctWwtzSAvv27MWvY38Tz5vOj7unB1av9QLLzx3cvx9169VF6zatceHCeeFc2NqWxfTp09G/f3/ZdZyTMoB6MDYpiuo1a+HW9ZsitaBjoI/bly/L+C5mWgx9+w/E+AkT0K59Wxz2PY7RwwbhTXIKFi1ejGXLFikqE6ipY8mS5ajq6iJcBQmrcLehDN98jYH6F/1G7fXb7BwDbYUgIqQM1T+7LGXn5CDxTQLu3r4tULXX8QkyCdXUs+AfcA7DfxyCFctXoG6t+rhx85poWPw85mcc9j0s5AsSdCg+w6cgg4seG7URWIn7woULYnTMiplJvUpKMR4/dkQqVHNFp2dHL5fGuVWrFmjeoikuXbomk2be3DmimULabckSiuKhhbU0MWLoj0Jtz3iXhcBbt8XLJ+HEwclRDD0JP6OGj8Cps2fy4nU0AvGvX8vWnsableTr1a2Hc+fPiVc8cfwkod+T+KJdRFOMRtCDhxj64zAh4nB3QDU1Mh1LWVtLzcXde/aIIJWNTRmwnp6DowO2btmCxk0aC3mGlez37tmHZs2a4vvvB2Hq9KkywLlwRzx7IqGR/XsOoWf3brB3rIAxP49Bh44dsGfPXnit94K/f4AsftwJtGvfThTieCQmJKJhg4ZCAuICmJKagvXrvFC3bh1UrGiPrl26iVIaafHNWjZDVnoGtmzeAoviFmjZupVQmLmT8Fq3Xkg6fC6GyFYuX6nYYZibo6ZbDfl38qRJWL5iBTLSswSmePfubURFPkeHzp1gY2uLJvUa4vzlC+L1UyOmWdNmuH71mujCMHTSrFVzic3Tk+RO4PjhY9DR0sbLuFg42DvgWeRzdOvZHcMGDcHyVctgUswEMbGv5HyGfej1kxCkra2DUydPynORUENdCpLBfh8/HvNmLxDjeeX6FbRs2hQDvhuMAwf34fz5P+Du7i4SAFaWlmjSvDXmzWEbm4jDsX3Hdly+chUb129A46ZNYFOqFJxdXaBVRBuELZKyzxqmNN6UFXiblCQSEI0bNxJdknJly0pY59mzSFEPTE17i4iI59DT15fdKcdEm9atRfSNYRYq6XXu1Am6OjqwoHevri5qg9w5Mg7NozCVEnV05PP5ixdx5eJlaBXWRJ1GDXDj8nXxuJctXYaZs+YKH8DS0hzr120SSjjNyL17t+BZpzaWrFiLvt174OLFC7AobiYOAzWFGE6qYGeLDRs3Q1NTG67OzggPCxVP/OnTx2jarA2O+R2DWy13hD59irD7D2BiYizjonvPXpg5azoGftcfO7btxYDe3ZCYmo4ly5ZhxbKFivxpDjBlykx0at8WL15Ey/giCUsZlvwX2eGvaopaXGpmjoGmOtQFqPqJyitfdfm//iMOHBoEVoRPSUmUyuSdO3dDYa138PM7jaFDBwoFvGb12kjLSMLp06fx+++/w8/3KMqWtZEq1xPGT4GGphratG0rDEFek6JV27dvgb1dJViVLCEMP4YcAgL8xYul8aInY12qNLS0i6CKS2V4uNfArdv3EBYWJgaUBCEadnpfLPxKT2P0yFGiPUIKb+DtexKjowYIZSJDQh5JPJjaJ9t2bJHwDr0YhiLexCeIN01PsFIlB2FB0sCQfcn4Jj0XThzL3ErX9PxYr7NVixbCuOMEPHjwgHikZOJx8WGc097eXqFcWLw41q5eJ9RxMiKp7bFv317RUvlx+HB4urlJQWIyQkPDQ1G6jI0oI1KXxaZ0Gdm90Dvlv3PmzJLQBrH2T54+FnleJYOM2/XOnbog4LQ/tDQVW2xqrVhYWkrCOT09Q1ionNBOjg6oUb2mxGYDTp+BkZExmjVvIlh8tm30qBGYPmMm5s9fIAuAjU0ppCSnonhxMzRs3AjDhv4gnlqFivYSlgoOCoKpSTHZWXTp2hWLFiyCvZO9Iu5MKdPn0Xgc/lTkQCmjMOSH71GipAKTzjBQ0P0gkTq4efu2MEUbNW4kY0P+dvWq9EllF2dcvnxVxMhIGed1e3TrjOVLlwl5iddOSU8T6YMGDRuisIamsFW5fa9dyxN+fsfQu08vYeGyCvyVK5dFRsC1SlX4Hjok+heUd6CGDUN+zyOfw6myk4hEtWjRTJFshRpmz5kt3injvfv27ZdFn2ETC3MLmBY1gaZGYZSvUEEqpFNKgdXr6TwkpiQLQY0Lla5WEVR0dhKZhQN798GwqBGqVq8K61LWeRrT+XXJlciNGzdvSmycixUx5y+fx6BWbQ/8cfYPGUf0/BmiO3niJGrVqiUCZ9yduFapgrN/nIN7zZoyH4xMjCTsRgkM5m7sHezwIioG169cg1WJEjAqaiTh0GvXrsLV2VXUCt1reeDBwyApdM2cyZv4N/KsN27cRJWqLrh7574sAiikIUqAVFxkjoa5m9lz5qFnj+4SiuUOld7+PxlZ+OsW8eO/UEvIyMrR1VCTMEMBqN1vea8vuhaZe6f8qbeQBXf36kh48waGBsVw7fp53LjxAP3694C3tzequnoAhTLEK+ZkuXnjLmrUrAp//5NwqVwT2jqFFN5F5864dfuu0N6zM1Nx49o9WFiay1aa2ygaZXqzDItwu03xovLl7OBcuZIYuLUb1osxoMfGjD+9Hw4AruIMexw+fFi0OOhhP3z4QLxibmO5tQsODhENCYZ96tVrICECPhfZi3koAKiJSBBjv0qKPKm49C64UNCAc6LSEHKhorfOrSzbRK+VsXfGJRl/506F/zJWzFg+PVCyS5koZMyfg50eM3cHzBGQlm9dupR4ZfqGBqLbzOck7To8/LFowDx8GCSaKwwHcdAzxMFrKSuWM3HHfuMioNQhpq4yjTifkW2lR37j+g0R8iKhh88Q8ihUtviVKztJLuJtcoo8Z/jjcJQrV1ZCVfoG+khNSUNhjUISN6ecAUNCxcxMpS/5mQaDz1LSuqSMFcap2X9cKGNiXgq1muSu6BfRol+jChtjG3nOq5evxKgriVzimd+6I4si73MvMBAlSlqLTO6LmBdwq1lD7sXn5G4v7PFj0Zfp06ePGGheh3IIykribA/byoNjiJ/ZL+wv/p7vjQk9jg2Fx1tYEqJ8ZiXtn4sknQsqPfJ8jlmez7FVo1o1Wbi58DDsxxg9FeqYgEhOT5PxmpqYhIT4BFiXKS27xqTEBLx9myzJ2c8heXgfjkf2HccXP+NdjuRauCOhQed3fB6OD54jFP7MrLywGNtEJ4pKiTT0PE+ZpObilJaaIjF4HT1dcWDoMFELhe+XzgolBLg7YMiDjo0UVcgN86om9lWp/6SpM/RGohn7VIk2+a8x3mnZOTmaUrRQgar4Z4MmCrgQPTxmwanKJ0eOGpLeJiI9IxNGRgp0graWjsAb+eI4WOjhEYWQmpoCDXUiKiCJRho/Jhk5QDULayAp4S00NDXytoP0ZPh7GkNei8iFIlra0NAojPq16+PA4f3yW05EpRdCY6Q0VPQiORgUyIxUuQa/40DhwFEOlMKFtfMozIpCAMpKK8z4q+d5h6qQJtVBqUSkKKuUKCFTqjAvhazAOxmolBegAp/yYPyPfcTr83tOLOVgVlaxf7+6flgBRnWw5yfv5Ie6Ka9RIEwud5gpXqmC2CHXll26YjIq7qWEg+VeTbKxuVRx/kkJQXv/cIphkktTz08Vz71kAYmqT4DUpXmsfJItcWDtItR94ZhiH3J8KajsNDiMd1NMaty4sbme3acrzdDgse+VGvrKviqoz5R9z7FAA853x8VTOf6koHKurk5B3tFnaUifqIjzKW/rg55Tea/yHlTeEdv/p6LVKu9PpCbymP+KqzI8RQeDXvunMNqfslXsSy4Q7C9BWP3D4eAv8lz/4klq6Wk5OYU1siXe/W8w3n9qf57OByevVLjMPUX1c96QyU0lf/idwkzkoJCMEoVuxMeOd6Jlp4bwsKfYtX0nfvxpSJ6Q02f79lPchA9uyRPfc0lfvXotYQmiLL7pQFNpjyqcUYkN/vjzKJLXiiM/AeOzvfBlJ3yO3POFLJ183L585XU/15T3i5tiXH3CHHzi3TKkpRCK4qL9rUQTPmy7El/Nd/cnvPLXcmKUr/dz3VTA95+izn+8TG8BF8qF/CrfhHpOTt6ujaUQFfIuf34v+ek8+a+s7C/+/XM49q94/H/FT0TP+79xVfpX9O7/GvG/HvjKHsjPSfjKy/zvZ7l8if+EyZjXiZ90OFQdHsoYqMsuWFFCT0MiAR89vtBRyf970fOWrc1/4bbifyP3fz3wf60HGOpjWFCkZ42NJWzwv7n5dW+RCyDDTQQAMC+lJDx93dX4q0/tKT607ISwRj57JrmPJs2a5tLX/3xnhYCkqmX/3J7i/TX+faqCX9+zn/wlV0FijZkEVBbUZdadMfH/1m3V39SV/7vs39QDzJEwKUvYJRN21G5nsu3/Gq1blZKv2lX58yX8TjV3o9xtFHSe8lxlPuNL5yxzAkOGDBGEGpO/yoVQtY3576cqBa28n+JvhQTBQvKZooaNIkejYEYrWMlEuTDimJlFnHuIcCnI8hT0i1D7mafLkmvxb0zaFyqkoWBhI0fyIB9ju6r2AT+rpaenSwHif2W8+xtOEq7ALKBLlhrhdBrqhQTwP3TYcCnN9KnjfVKOOxTFmbmSy3k6C6qJO/k+94LKgUH8fEHnKPLESn3wj8dclddRXfvlb3mKAIq2KeSfVePVCo0IJbs/L5lHLK/yB4onUuiU52pIE1nBpLEygXC4VvoAACAASURBVJh7Sp6W+fswpPKm7++tzEF+zGNUxCMV4v6KhBa1L3g/RVV3Yo1JkefBhKCGRm5BASgmCqvGsG1EHXBLKh4WkRo5EKYgS5IxsfguKxtauYlmQV68TYaunsKTfZukSFznHTmkbKcLfJRMRCIbOJFoUHkfocFrFBYHgDRwXV29vAIFBb01oo6IRjEzNRPWLBPiZmbmAulkkpylzrS1iwh7mOcR7cTKR4QUahQuLLjzkiWt8fjpExQ1MIKevi6iop4LRJW4fVZfIsSPFPXQ0EeC2GFilUUghBWZmS3EG967ZMlSeBoRCUcHe/me6Bpeo0IFO0RFRwkvgQgltu9TRpGOD4laRB7V8vSQ3QG9WqJZrIqXFPw520CkSRkhFT2W90C2MlmgRMaUKWMrxY/J+iUm3cjQAIlJCXBwqISw0HBYFreU9ihY0y+lL/hs0n8W5ngVEwPXKq6CpvlUsIBjgtdhX0+aNBkzpk9H9PMoKdUXGxsnhUL4rEQHJSYlyW7HUFdHKsSztNrDBw/FsWMxcjJLQx4+gJlpcTyOiICebhG8ef1GvGkDfT2Uti2Lt2+ThCXM3VJxqxI46OuL4iWscfDgIfTq3gUG+joiE2Bmai7VjIIfPISbpweuXLmKMjZl8Dr+lQAKXFzJBP0y2IhaempaDskmyp74sp99Q6v6//FShMKx8nmPHj1hXqwobEqXRsjjCClx9bGDiShClzixCSsjrZ4QLkIGSVcnxI+DmZXfmzRpIrA7DlLqX5Cez+0aJ2hWRoZ8PnfuHEyMjQVbfifwHmxLlxaqOrfL9LI+dtCoMan5NkWRQadOBPUaop9HCyWeg699h/aC0Dl8+IjUDrQwN4eBIfUewqT9VsVLSIkuaseYGZvgxcsY1K5XF0+ePEZ8XCzUoQE7Bwdh8BEGxrZ26twJgXfvopJTJcFVU9tCCRdzcHQURmCnHl0QGRGJyCcR0DPQR3ErK8G5F+RBcFLRIJ7xD4Bt+XKwKWMD781bULdRQylTR5wyKezsDy6ypwPOwMPTQ+pXckKTXHXm9Fkp0hsWFgoDfX2RJbhw7jw83NwRGBSE8g4VBcqXRHgjS6Xp6ghs0sTIRIhGrGDP+5SzryAIDhqhSpWcBPLICuB+vn5o2KiBwPrYV6zeollYE7FxcdL2wHv30Kt3L8XCkE9PT/n++D5YSX3ShIlSFYnJTML72GbKHtC4aWlpIz09E69evRSpg6rVquCQny88a9dC8P0g1K1XD2GPw/HofhCqutUQT438hDOnz8DEWKFPwgLNNP4RT5/gWeRT6U/CN0KDQlCuoh1Cgh+iRcu2WO+1GZ41qqNl29ZYu2aNeIn16tdD4P17Mp5olFl0l8SZghZdnk9DzcWLRCqSi9huokIoJle5kjO8vDbBxqYkTEzNBEpLjZtu3bohMTFe5CVY17NGDTcpvM0FhqQ5JycHbPBai/Hjp+B0wDk4uThh08ZNaN2mFXKyFOgpjntCewkzPH/2LCZMmijj7MNwg8o6nCtetXr1aoEabt2yDVMnT8H8OXOlDKH/mQBhxwYFBcOqhCXMLa1w88ZN2FpZIl1NTQwwq2GxcHBUVATcPGvB78ABNGrYBBFRz2UM3Ll+E/aOjkiIj0U5ewfo6uvjzs1bAm+tU68exo4ageFjfoHP7j1wreSEtLRkPI9+ibq16iI+4TUunzuPCVOmYJ3XOtSp5YlDvvthaGiMoT/+9MUaLGoZqWk5GqTH5won/Tcbbw7yOXPmoFKlynj96gX8/U/h0JHjAiH82EEjQigYDT/xzzSKxHRzctJzJ+OLRBllsVF6NGTbkSFJ4kavXj1lpSeOl9tfTpL01DSZyG8SE/DqRYxApdw9PMT7+tjBQcxdQ0pSghB7du/2wehRP+P61etiBEit7tajp7BEy5YrK6v4+QsX0L59G4SGhkBbq4iUgyPDdPv27bAwNcP5ixewboOXTPxIeilv3sLBxQXe23dIe3ft2oX169dJvcFu3buLqh2rppOA8yI6WpidP/Tvh2Nn/HH29BnRebGwKgHbcmWl6nlBRkAZh9yxeZNMwFp1amP6hEkYNnKEeM9Hjx1DyxYthchEIhDp5H369cOVq1dF+4R9OGXqFCFfkSBSrWoVKdg8ddJkjBv3O4LDnuDC+Qto37E9noSHIeJxmExGemBVqlTDggULMHXqVGEnOlerigMHDgjmunv3HkLJr1qtmlQ6X7l6qdDNFy9ejLlz5iEjM1timHx/s2fPht+Rw9A3MPio8eZzEvs+b+48IavQ88zMSEdYaAgsLSwU/euzRwyckVFR/D5unHhiLGI8d948zJg8BdVrVBe43LwZs2Dv6oquXbvg6tVrOHvmDH79ZQwmTpqE1q1awcnJWSCyt25dF32cmJev4EPCVdMmyM5KQ5069bB5qzeunD+PNevXYvPmzdKPJJnRGLOy+cCBA/Hbb7+JZ/+x98bFgjuKSZMmYcSIkYiNixWClE4RLViXLIEdO3zQokUT1KzpAfVC6lLGkOX6OA4fPHwgC8+b+HjZIbVo2VKw26zl6r1jK6ZMmY6bN+9KkW8a3X79+6FWLQ+RKDhy+DD6D+iP8+fPYbPXBtSpXw/2jpXg6lLloyElOl2TJ0+WeciiwfPmzsWYUT+ja5fO8N7tjUWLFuHo0aPITE9HsxatEHDmD5QtZQWbcnbYvHmTvLsSViVx9kyAsJavX7+Gjh07wdTcTFQ0z/oHoGOXTrh27TKinr9AKRtbIWtxfHCO7ffehv5Dhsg7Lm1VQnZNGVk5KJStBgfXSrhy4aLUvV2yYjlKWFiIDAR3d3QsPhU2UbUPamnJKTmE5KjnGrD/ZuNNL4GswUaNm0C7sDrWrFyBft8PhYdHzU963vSyuWWkd0bSCgkqXJkNDfXl7126dMHy5cvFoJNxxwFds0YNzJwxUzwH6quUsikt2zjWm9QrogM9XV24eXpi7sxZcHR2kmraSuxuQY2hMaDHEx/3BmXKlJbK2/Pmz8WtG9dhXaqUeP+pyen49bexwhp9ERODJUuXoWvXTggLf4QX0TFSP5ELDTHrFcrbIf5NPBydKiEpOQnxcXGIfBoJda0iCHkYBHc3N/HsiltZwvewr1C7/QMCYF/RXhiCfA6yHVkc2v+P07h35y589x8UBlyjJo3FeH/s4LM8DgvH0uUrUM6uPJCRheatWki/0TgNGTIYW7duh1VxS5w4eQq9e/UQr5jGm9oUgwcPlSrmNALl7Mqion0FTPj9d4z9bSxy1NQxcuiPWLB4IZ5GRCDskYIOLjIEjg5ioClFwIWwaFEDMUY8unfvid279woTdeGCxaJtQkr14kVLpBA2uQJ8Zu5saGh3790rxKaPed58RrJmd3rvxOPwcMFic7Eni5KFo/l+ZkyfKZR/auYsX7ZCGMK379zGuPHjsWzxMqmRWtPdTaq3nzl/VmqqsmA0DeL0adPEiHK3p6Oth4oOFXH+3B9SnDsqOhpbNmwWMSgab0cnJxw8dBSvX8YgPiFeZB6oP1PUxERCF+zLMWN+wfDhw3LFtf4MjVByCJTStCz4S8+XcgtxsbEwNzPFTm8fNG/eVATNeHAu0EDevf8Aj588Qb16dbFowQI4OzmhZatWErYIC3+MdWtXoVOnbrhzOxAVKpTF3r17RYKBEgvctR486ItBg74T4713125UdnWBgZGBMH2V9H3Vsca+Z3upmSLkt63bsGj+fPTs3hNz5s7F5s3b0LlzJykKrldEE42bNYPv0WOwLVMC9vZOOHb8mOyeWzRvidCQYNjbOeDIyaOi+2NmYSF5ia0bNmHAoCG4d/8ewh48kvdbRF8Hj0IeoV+/vvhxyA+YtWgBvL194OLoiNTUJERGx6CkRQl4NKiNtStXYcKk8Zi7YCHqe7rjRfQrGW8/Dv9BQoFfcqilpaXnCFkgl6Dz31x1hp432ZksTkzvZ9D3g9G+Qwc0bdbok8abTC16IxYWxfH8eTSuX7sugkKsUM5CyayefeLEKZwJOCneMw0kPZi5c+eilqcnTpw8KQZh06YtaNCgvsTb6BmYFism4Yw161Zh4cKFsih8DPnDAcnt47vsQuLtz5kzF7NmTsWNG/S2ykv1cdfKlTF79hx8991AFDUyxPz5izDkhyFyP2q2rFixUry39eu9MHfeLPESGDp6Gvn/2LsKsCqzrf1SEgaCCtgidhdi64zd3Tp2d83o2N05tmPHGDO2ji12C6LYCoKgIBh0n/9513c+OCAoOl6H/95z7jMX5Hyx99p7r732Wut910tBLT559Bj57e0xbcosqZDNDaFwkYI4cOAA2rZrhyOHD8tzCNm+cf0m2rdvK66aw0cOy1GefCNU7EWKFEWZsmWSlalqeZNCdccff8jz6Lpo1bKVbH4L5i/A9Bkz8fDhYzg45Mf6DRvRs+dPOHnyBGrVqiXgovFjx0lf3N3viYumWIniGDp0KKZPn44MFunx1549iImNEV8lTz20vCkDFnce9+t4oTNYs3o1GtSpjSdPn4g7pHGjpvj7yN9o0aqFEHfNnDlNNje+h3wZhGmvXrlKeHKOHD+KyVMmo1mzZh/3URtuiIiMRJUq1XD27CkcP3ZM3D2kV1i9YiVioqIxfNQoOe2uXbcOvXr1xKlTp9G/Xx8c2ncU4SFRMDI1QM3aNYRga+SIEbJxEjLev39/7PtrH8xMzIXhsIBDAWzbuVN4ZMgqWKJkCYGxUzmTz8fd/Y5w9JBFkPPi9OnT4gJ6+dIbPXr2FMoFGiDcGIkzSAkUIxuuh4fcT6Rvnz59JYb09t1bmTMEq9ENwer1VOgGMEHJkiXRtl0rlChRUojSSCm7Yf16OVGVKV0aZ52d5Vn8kKd8585dcHSsIL5zXkOqBv6N86Nv3z64dOm8VLcnzL3WDz+iZImEurTJTTYiUbl2d2zdhvYtWwtKtnL1qnjy5KlsgnTDVajoKCfA/QcOSI5+0yZNxQfufPasALEcK1SQ+Mhtl9uyERAgRXfo7p27UMmpMgoXKSxBzAd37wmZHAtbV6paBVcvXICZhYX0sXHTJrDLlRN+/n6wMLeAsYERXnp5i3X/+OkTZMlsCRLyccPJY59XdHFqArIG4eFkFTTVwrW1Maz/wtRBTj4e+7du3QqnipWFHpV/W7hoAUxNUw5YUskSQk9XAydhpUqVGTYTKHv1qlWlUjv5P7hYfurRVfyC9BVzMZBPo0OHDuIPJ8Iyu112UYRyhGZwycIC9evVxd/Hjooi5RE9pXQmDuzMmTNhZppeuCOo+Lp07YSHjx7BzcUVlStVQf2G9STwSHZC8qZ07twVb/z9cfjwEWTImAE1atQUms0rV65i587tclRmu2mpZbW1wV3XOxjYfwAyZsqAbdu2olPnTrC1scWhQ0cFxk1YN4mZCN3mKYa+YPJ4cxLSXURXENFxhQsXTtGC4yJjXIAbKQNd/I8LLHMmS1FGhPyTdrZY8aLi9yYcPV++/ML5wQnNeEGA/xuFroA83qyUkiEDXnh6ii+e8PuoyEj4+/nB0MhY+K3ZR3LX0N3DxUcFxVOFiVQgIdJbIy4x3sfvaCGTt4TBMkK/Se5EK5P95uYaERkBy8yW4rf91OmCSGEyQ3IOqYsxKjxCoOVmGYgQNhTLX0H3KpXjYyJiERMVB2NTIxgYQ/yrnCf8yY2e7YuOihI/MwPttGyLlygpQTJaxXdcXcU/zBiJUpyAGQxE10bGo4g5l/g928+2qahgvv9TQWZex+t5P9vMNqmBdH7H3/lMKkEDGKNBg4bYt3+PWJJU7mQJZX85/znufBb/U1HFvEbNrKG82B62m21iH5S2EhlMlLDCRf+pNEq2k3No4ODBWDh3HjJlsgQrtBnEKSmEkimi5c5X+e/Ver58F/ujoJUVeUkmiIGBWOXUCb179Y5nYZUMEkNDuYfti46KwdOnz3H06BEMHz4URsbKd2qwXgtphwYK2lr136vEgKlJDzUICQnTkMPhP4UMS435/72uUdOS1CofqXkvB40BJ/pMSX2qVCHRVv1Iivz6z4DrUrRgfXxfw8X1DooXKSzWj9DPJfp82gnGxU6LlCcFTib6IFnkwCSdotSUz+cQlt/I0fYR3loX/UgeZp33fAGikGNOmlEuvPKO5RMrXN1qHonqpan9TnQYT/jHJzERKY+BfKOFkuui/dUHx3+vZhClKFpeoChLRUkrSlfNMkq88FOfN5ya9ZCaa6igjh45ISehEyePSJCbLr+9e/eiZcuWYlWnxrJMzbs+dQ3bQVfcnAXz0LBOffF/xxoARl8JilHftXPnTpE7C3ek5OpkltSli1eFoKtmzWqSlaJ+VDhPQjMSWKU+g/NNvLo/fAjRZMjAXOdvtAj/qcT/g/fr5m9yoqdmAtG6IH82Fz9JrnQXiUZnEX/bJfL52cW+3L/3AMePncSPdX5A6bIl1ZizjgQ/v5skWvDaFL6PH5QUnKA7SJ9/R6qG9Mv2nYRHfuI+2axj4/AmMECq3jCzIPHJRrftnwNg6L7oU31O+TnxCZxaSHjSFacmUGqTKD9bNUC1etV9R01f/YL9O1VD86UXidzjmAsdB2MTJd00wXBSep0ay/Kj935+WSS6RddYgzZP+wv5E5Ltuvpcrn9FBSj8LbrjSW4hWnnCgcMrtD8TmQPa/uhW8PoSWRuEhkVrTE15HFCe9G/zeX9J47/HtbqT7qsm3Fc18lPMEV/1QP1NegnoJZDGJCCbrxZX8TVNM4iKVuDxsjEYkJ7nv98C/xJBJX8U/ZInfPm16jt17/x+G8eXt1d/R9qXQLyVnvab+j/TQrpeWNuUGUzMBOMYkc88tSrYIDZOoyHU09BICVbqlfe/P3cYZGJONrnKCYQoUaK4pLrpFfi/Pzb/X1uQEmT9/2t//hvazaAoA8yut24ib758IOjNLkeOFMFHSftsEBsbp2G0nSXBkidf/L5iSsor8Km3J7WKdf+t+5ykz/hS96riS1SIKZNWileerUSYEvn2tFcrf0twXyYLgBBfs/JsyWoI+gBX1zsIZJ1Li/QoXaaMIMV0racE65zvVXrEQ5i6+QopbjKHKF2rXvd5KQEz+FyBzWtRa/IiiY6nDOlXn5vYB6vF6KuDIcU/VNi+RtotY6Y9RibQEFAmjMkrgWIjic4n3CvtVqN/9CVrg7bqkVSi+NIQLaeBQlyv0AokcV2LbLSsAfFtE75rbaMVPL/2WcqvhPKTiVwRivIupo4ZcD0JhF/pm/a12qCiMldSinsqvnoNYjVx4iuVrAot7zbXqgyBgYGAmiS7gcUPomO1rM4GApDh+yIjmKlBSlQl6ySdiZG0ib7o6CilsjxjOozn8B0sVcefahEJ3XXD93wIDtbC3a0QFhJMN7LCnAc+M0Zg3wSDhYWEICxC4de3smSN0jB4+XhJqiTLrjF9k/cxhTOTpSU+BAfhlb+fyJ6pnswk8vF9hZDg9yherKjwvFDOWayywtvzhaTosvo838l2scJRRadKCI+KxIP796W4d16WK8ybR52u8V1hf4nV8PLykPYTxVmxohOePnuO3HlzSqZY8xbNJcOHmVP377tLgJUZMg8ePsKt6zdRulQZyfe+eNYZhYoXQUDAe2GrDg8LgoenBzJltEK1alVx/NQZFC9SUBDQma0ywdGpMpydL8LNzQUd27eHdVYrLFiyFDHh4ZImTIR17To/prpMm0F0dLSGA5aa4N33UONKKo3yURVKShanrj86aUBETY0S/SCLkuk+cYpriKk8MdHxqWExUTHK3w0NJY/YJJ2JLADmHfN3ppGxYrxWHwtnBD/v3gYhSxYrWbDhERGSFkYFzPQy5ZVxShEIU5YpeyMKONm+xGlk8d29e09S8j4EvdOWl7JDwUIFJf2NdfeYhsiMkPIVKkipOJY3iwiPQtZs1siZK4cAQK5fvirgCMssVsnGLwgFJ38Gq9kwbYvRclYiSi5qrgIy7PPawySdstCZ337s2N+SttW6dRvcun1LAEuceEz540RnyiBRqVFR0WjXtp0s+I2bNkshDWYbMM3w4qULCHz7VopGMF/6j23bUaNmTcnBJccGn3P8+HEFfBQchIHDRkrh4WcP3GCRPoNce/LECZQtV15KZFER8HRy8NB+9OrZS8qqMbWT5eaonJia5nz2NEaNHSso2UTU8No5wtzzzZs2SY1JFhAePXq0gIOYGkZ0IPu4fccOtG7VCs7nzkktU/790IF9aNuuPW5cv4VixYvh8aNHsMuRHU6VKiEiKgprl6+SKvQPHz+UNEGmufG+4qWKf4QQ5FylbC+fvyhz8PTZsxj982hB0y5ctBB33dwQFR0t/WX1HFI3lCtbBvfd3QX5y4pEVtZZJCWScmbufY0aNfDXX/vRqnUzFC5cUOqScq7a2NjB/02gFL9mwsLMWTMxZMgQeXbST1xsnCgzyrxXn954/twLNjZZhVeFdBEXL5yDrV02ZLfLiQ1r1qJBs+bY+ccfmDJxPNwfPEGe/Hnw5vUr5M6VB5u2bBG0InPMJ02aKCmoJ0+fkjRIKn47O1tYZs4sPCZM6a3fsL4Uwu7dpx/uuriibPny2LVnF8qWKYNM5hY4eew4Rowbg7Ub1qNo4cIIevselatUQ85cuWVf192j6ao4d+48zp49iaZNW+DF82dwcqqEGbPmoGevrvB54S1AqXbt2sPZ+ZxwjRB4wwpUQcEhMNIYYMb0WVj02zLs2LIR1evURMCbD7C2tELWrJkxevQozJu7CLGx0di+ex9GD+uPcxcuIToyDOkzWYliz5DeDOtWrsLq9eswfvIkdGjXXoBBxJ4wnz21BZLTnPKm0mVaEdPzqGCYV8wUvY+sZ41GykFREVH5MN+6SZMmwoexatUqqR1JQM7s2bNx5fIleHu9EDdE3Xr1pIiwq4srsmTJKsAHVsEm4KBO7dqCfCO89Y8dO9CmXTvMnjNLIMzkxGAaHf9HRCNzle1scgoQ57ffluLX8RMwcGBfMccIyqhavbqkqLEd5BPZsHGD1ClUq6cksmriNPht2UphkZsyeQr69O0loA0iN48cPiS7MfNKmzdvLvnLR44eFcAKa06yIrmX1ws0b94ELnduo84PP2L0qFHYvntnsscvKgZWcycilMhRKicu2OSY6zgWG9ZvQNEixcR9U6lyZZw4fkxSCyPCwyU/vEGjhhgzZoyg2ThmzPnmTy7og/sOSnFo1vBkpe87d5Wi0oMGDYKn5zMBwbjduSPQ9CaNGmHbtu1SNJmV4Nu0bS+MbISur1+xAktXrhXI9JSJv+LY4SPo1rMnzp9zRh77/Dh77pyg7WgdNWvcSODV8+bOxfhJk3DkyN/IljWL5Ea73LyB6fPmwjx9ho9qcqhKc8umzWjcsCF69+2L9Rs24Mzp08hnbw9fHx+ZZwTnjB49RtrN93GOLlu6CNOnz8L5cxeQzz6f1FGkoi9VqjQiY6KwbP5i9OnfDy99XuL08ZOwz58ftX6oicxZrT/azGm8sAZqdHiEgFzuud9DRScnFC9RSoAjixcvQd26dfAhKAiZMmYSlxqt2ZiYKHh5esqGmCtPPhw+fFgsvsdPHmDE8JG4cuUarl67IJvPgvnzZYPNkSMXPJ6+QMdOHYRoq0u3Lli7dq0UH/l4wUEMGAKGps+YgY2btmPAgD64e89NNrG9f+2BnV02VK1SE7v/2IZuvfqJFZvOUAOHoiXgcvs23F1uo0Xr1pi3aCkqVXISDhPXmzcEI3DwyCHZUPz8XgvXjE3WrMiazU5K+DVq3BD1GzQUAJW5iSl+6t4dCxYvRBWnyogNi8TFs+cw+7f52PXnbpw6cQoVy1VAm3btBbuQHAKWOuPY8SMYMng47rjcQunSZTBkyDChRGAuYdfOnYUywPfVa9kwpk2dCnMzMzSoVx/5Cjjg+TMP4d+ZMm0y8ubJgSZNmqFw0aICxCJ698jRw4iNicXQkb/AsXRRPH7miRLFC+Pps2doXL8RqtWogRpVq+PQ4cOYs3g+2rRsgcuXr8jm1a9f/1S7R6UYAyduWrG8qTCI5OIEFks4JkZqAya1WNlmKh4qVQJhJkyYgMaNGwswhsqBlge5GkgO9PjhA7wNfCOKnjUA9+zZi9lz58Hc1BR+/v7wfuElFgULv8ZER+PH2nWwfds29OnXD2GRIZLcTxIqMo1VLO8kyomKmSCJx08eY83adZg4foKg+vr07YcD+/aibv36yGZjI5sKeUFotdPaSu5D4icCP8qWLSfsZHfv3sHx4ycwcdJEjB87HvXrNcDs2bMkT5bBCSqXadOnYf/e/ViwcCEmjB+Hho0bwNbOFpt+3yCbh+v9+zDg8TnJh3Ij5wQJusjrQeua8P3kTgQETRCxGeAfgL59+0o9ThbNrVqlihQ5rlunNg4fPyYwcAKHqBD69OmDO3fuiOKxzWYLE0NjqVN5190dzhecRalww6OVG/jmLR4+eCjgoorlHGVDYT59UGgw2rRvI8+h8p42eSLmzluMYyeOI+CVNwID32HY8OHCuZI9Zy4cP3ESP3XtKsq0XLkygswrW6Ys6jVogK3bd+CFpwc6dOiIK6dOYyDpOclIl8RrQrlQcV48dx5Vq1YV+PbOXbtw4vhx+Ts3I6JnKSsaE5yjLAhMFr1ffh6NwYOHwfuFN8o7OeLylcvInjUbzjufQxknJ/h6eWPwkCGAsSE2btgoGzyL4hII9JGFGxcn42xkaICGDetLhSueevLkzIdBAwehWvVqYnGT4IqyIXGYh6c38ubNBVcXFsCOQob0psInwhOCmXk6mJtbiJX755+70bBBcyFX47y1zpxZkH7kWeFn7cZ18m4CvD5qF105BhBSrt/Xr8fwIUOQNastXG67olDhQti4eb3IqEGDxjhyYD86d+uG58894fHkEdzuuaNXj+44f/w48joUwLwly/Drr79i3br1GDywj8D0yRXDdfba55XwCNWsVUt4b27ddkG5NyOIQQAAIABJREFUsqUxYOAgTJ0ySZCMNWrVwsJFi2UDpm4gYG7KtCm4dP2mIHQ7t22DOnV+QJZs2ZJV3rSojx0/jCFDhkvR8DKly6D/wCHYvHU9oqM0MtdpKHDzmTZ9Ctb/vl5kcv3KZcyYOwehEZEIfx+CNb9vRhH7XHj3/i2GCu2rMRwdq+DM2WNC8zryl8lYMGsKDh39G0HvA8WALFeiFOq1aIkaVWvA+cJZ/DJxIrq2aS1gOrqTevfp9Um2RN1xEeWt66L4Hq6RT72DlSfoHjh85ID45TJlshboc9LNhW4J+q54VG/duhXGj5+AJk0aY+cfuzBk6BDky2uP1avXoH37dnj92ldqYFJxUMHv3L0Xw4cNR568uREWGozHDx9j4cLFcm2+vHmR38EeI0eMkgrgpmbpRKFwAfN9PM4TGs4k/MqVK4mbxNQ0HZYtWy5oMB6viNbKnTunKLWBAweJ/2z+/LkpbpDPn3qJFTJ6zEgZuPMXL+LsmTOYMWM65syei9q1a2PWrFnYunWL+EDbtm2HCRPH4q+9+2USEwZfpHBRmJung1PFCqhcuQrc7rrB3CzdR6LmsZFgBW5ihEOT44MKKbnNm8p729ZtyJEtO67fuI4RI0di1ty5qN+gPkoUL4HFS5ZizC+j0btnbyxavAhurm5wqlAeK1euQeVKVVHOqYy4RerXq49zF87LaefC+QsYNXqUWO7v3r6TwsRsi6NjRWzatFGoYekKoPIMCw+TRUMSpOXLl6JunQbYuGk9NqzfJHK9fPmSUIhevHgJbdq0FqY+bpDu9+6JJeNIlr6DB2FkbILGjRphy9ZNGDZsWLJ8GFwGAW8CZVxJYcqq9jzBkcCoX78BeHD/kciV/x4+YrDQElAJEk03ccIUrFq1Ejdv3kLevHlw/vxFQZ+SHGzL1o2wtrLC0GFDxe0QFhYipyi6Mgi3Tnri4SZCuPrcmXOQ3VYpujxn7mw4VaskBg3J/d/4B+BtwHscP35SKsE3ad4A5cuXE5Y+jm9Fx8rYumUrLp67gIIF7dGhU0ex2n+oVRN/HTgmpzZPj+fC7fLC00vmdtZs2bD9jy3YuHFDsm4TxS3JyjAa4VM5ceKkuLR4OipfrgLOnr0gbqvqNapg6IDBmD5jOmbOmYOZM6dj6tRZQr5FN07Tpo3x519/oU3rtpg/fx4OHNyDX375RRTms2eeCAx8ix9+qI4pU2ZJ7IcIaLaPJ+gJ4ycKY2azZo2xfdsfciLhczlOy5Ytwrhx48Vw27v3T7Rt11rWYlKjhGOyb+9hXL1yFbXr1Iaz8yn07NkdY8eOh132rLLRjRw5UtyIRGOTjbJTp04ynnPmzsLhw4eEPqFI0aKYNXc+2rRoCf9Xr4UQLJutLSZNmoSuXbuKAcC5xo2enEY0dlq3bo01a9aIHIYPHy5+bvaLpzTKkvKjC5Gu1tRkB6U55c0gxP37j+B2555YDcHBH5K1vKmVHj9+IgumadMmQjjFSUkrYsuWzRg8eCiWLfsNv/zys6Cs6J/jcZrK19rKEksXLxFrkYNUqGgJ8TG3bdtGeBRKlSwhi5QLOX3G9OIWoF/O3d09vmo8LX1aCjwZ8Hfu/k5OFaVN5ITOkSOnTB4qIu6oNWtWT3FAYmOi0LJFC+TImQM5c+ZC334DhJmQbePxq2JFR7H66f8rUqwwwsJD5O9r1/6OAX37iz+X9y6ct0DaTNfEr+N/RbVaNT5S3txgVCItupFItkTfbnKWN63yxYsWo2b1GjK5aAGmMzaB621XCaaO+XkMHj99Kv7IAf3748SJ4+I/jYiIEhrO3LlzYPjIEaKASKpUoXwFWQTnnM8hf0EHvHv/XgoPDBo8SHy6vXr1kpMUlV0GCws5WTF4xTb+tnw5li/7DebpLVCkeDGEhIbi1StfRIVH4q2WI7tTx07469A+6Q/JjUhLyvFR4x90kY0bNy5Z5U1S/CVLlknaFoE89x/cE1AWFxr9wXZ2NvI7IfKOjpVw8+ZN2Vjy5csrpPs8dXi/9EbJEqWEOphQcJL/c45RWefKlVt8/+wPrWOy+Tk6On7EJaLGbgID/PHo4QOULFVKNtbHT56LApAq7hYWsLG1gbeXt8RoyO7ImAjfyc0gR3ZbeQf5qzOkz4DM1lkUbnFbWzE2CP+nQUGjIyQ4SO4h70h4WISMsVqxPpFrTwMhN2Pw8f6DB2jSpIF8zbgJ5aUEwo0Q9CEYhw/sQ9PmzZAlaxYxNuj/ZSqcGqTlpYS7K0VRIDLlOxmTYoCZaG/+zo1fhexLYJQhKy3HPItrK89TCfa1wWSJXyibTErwefX7eNp7DdCqVTv8vn61rCXVtakWAFcNGxVSHw/MSfRubfBW572ce+yj2sZEQX9tTI/9UlDbidubKuWd1sqg8RjK45av72tx4OfJm0t4FJJTLpzIJIoiOT7dDVZWlrCyshYXh5eXj1gj5AyhZVa9ejWZ0LRc6tT5UXZ1TryChQojJCQ8vgoG/Xo8zlJxejz3gG327DLRORChoSEglYDC6xAti4DuGY4hJzUnINtPZcEK4ySjv3fPXch6zLVBzmRPHZpYmajk26AlwQlPJcz2pjMxkcnEwaQv0NTMRAKu55zPY/++A1i4cL5kG3DSx8UqHBrMQmCGgaG2oIHuO9WAsO6ESrQIdC5WMnb4h4T8HOazyCLSWTPaqgpKmSjJ6tBmWWjTTxPSbbRZImpeUwqQAm4aJG9KnzGDtkpJHN4GBop1KB/d+9g0jUas+uIlisPE9FOMbCkjI3la4oMV/goWgYgRZU3yIqX/usCppO4oXSh/UqxtUlhganEU0jGd0dBt++fypYjuU29NArhOVMo96Ts+drOpT6GiW7lytZweyGhomVnXtaK8jKcXf/83uHz+vLBEcp0oY/WpPivfqVlQWvyltmzYp2T3ORl88nwf/yXfGx4ehalTpqNnr5+ElyfVH20TVJaF1I5sap6fKuWd9twm6oTi7kklkbBzJe20MuBKCppSvUVJNeOfOZG46yXslkpqmxABmZvH7+Aq10TCs3Un9McLUdL5EjUkIQVOBC7ljEgoFIONGzdJZgPpJ1mRI6UPU8t0lVJ86p9uoXvJYlP6y/6537sP1ztu6NS5gyhuBWIbq10rBpKuRgWe9JM0hVKdJJ9KFVRSM9RFqPZeXggmihlqa/Ap7VPHhCORDFRcTXX7xIIWC4VyViHF2jTFeKixTqfUJazAkaFNeU1J0p+G8usumHhl8jW1XRPpnH+Alk2qu3S79anvRBvqDFlK9yUV0ye1D5VcmJYUihtccnMrVtINSUnASjfxWRNkg0rpoxoBkgqpakNhj0rmjqS5nTqXfInmTKT3ldJkXEBcP0nXTCIlmnS/0C4JhdYg1dia1Oju1LtN9OCPVMnziy+iJU2rXWUj++IHpHADJxQtRf7ksTKtBJu/Vf/0z0l7ElC20wTtxayr//aPbvpxWtSR4vNOiw37b5kYuhac+rts2F9j0elanFrQRnJyUq2Fb42qS85n9zX9UOWg+vmSHhHFv6nTv6/dnNT2fu39/y1z8J/2g+PBw2FsXCxCQsKkCIlxMkRL//Q9ael+3bn+PebP18xVvfL+TjNGVaS6SulrFF9qmsvAFXNGGSln3vW3eA/bzaAlXVHMcSfgiFHxr5nYdGWRY5v/MdWLQTw1aEM5EfTDzCAG+xhg/trq6cwSYpsJOkmu4kpqZPm/fg3HgwUYzp89K7VAO3Xpipw5s8PQ+ONMpv8mWX1vq/urlHdMTIwgLL/FAv/eg0d/a8InsUMq8bHuU8EfJViiwKwZa0v8VBWWzPeo0emEYF8CVFusSYFtK0xhClBdC/kmgX9UJLyfv8C6FSvRuUsXlHasIH49+vniNIyaKxFngT1LQxK4ZnStd7oFVd+39F0LVeevXGgE3hDYxOwCBjPXr/9d8ZPDAB4vXojStTA3R1hwOEgFrPj6dCDgyrFA0KF8jyhnDUQJMmDKauVr1qxFm9atJZgnMHDtuxMVsda6vlUYvXraoD+UOfVGxgYwNzeV0nKs3WdoYgbEavDCwxOurrdRtERhCT6LYjdIpx1phaJApCy/UL6KoNSoPQ/zMk7kuo6Lkbzk9ObmcChYSEG2M7LP9mriYMSjvyDXlXFT26gWCFDGXPXDKih8+ZcKt+fNWmY4+RMzIbTfqzB2/pNMners1Mh4K3ETowTMPGJYzMDESGDwRpwL7B77Rn+/EeH8WjnH8kWE3xspbWZ8x0AjHNUS6zEA0mmtYt3gtDpnY4WplOOq9ln5KdQD2uB0vC6IA/zfvIHf61fImJHFKYwFSyAB9FjmxQPGhNxLjEIZDz5CYP38yWwLQvO175MNmvdJ5w1pysOAmSH8p7GSeUKeJaWAhIHQ+JqmSydFMbjhUxz0L8fFxMiI6RaR4OuZ0cL0Vr7HwsIs3rBg/IfPffD4sZTNi4uNFQCTRmOIuJhYWFpnhGl6M1y7egtFixRBZsuM+PAhGN4vfaVvmdJbICgsEprwEJQsWwo3XV2QjkQNsUA2u2wwz2COW7dvwyFPPhTInx8nnc9DExkOyyzZEPDGX57n4fEc+fIXQnDwW+TNnkvQwsZGRujS7Sc8ePQYp0+fEUg9cQqppedOcwjLL9kA4lN9krnpI6/EJwI86mIXRZPkWdFcTLrFmWMVRSdKVrgtGLDTLlpyWmi5L7S6RRYKlUG7lq3Rpk0bOJ8/hx/r/CgV3Rs1aoLSpVmoN8GfKJkfEnCNBSHJXKQM/HCiKhwXigLiwoiO0UL5jZTgEa9hmSymRDJFcca0mVIRh7wQLH47e9ZM9O3XT3LIq9WoKZVr6DuXY3FcnHBakDw+OiJSOCe48Jhhk8kqs+QQ0+JmzjYr8TA3NTgoSPgsqGSDg4PkHip5ZsjwXlMzU7i4uKJMmTKy8Nm3oPcfMHf2HGSwtEaP3r0lq4jFa589cReQ0oljx3Dk8DH8PHaccHPExRnAxjYzMltZ4trVa9JHVpOnTMinHB4SCm9PL9y54yqZOlxIxYuXxM2bt1GteiWYGJtg0/qNqFS1MooWKyb55evW/S6LkkAilgpTNxiWqdq9a7csHuaRv//wXmpQEozF8ljMdjl24hjOnDiF7t26wd7BAePHjZUgKWuS8nu/gDcIfPsOjRo2kHx6P79AyUMmmrdC+fI4dJD4hSiZE2N//VUoAJiCWrRYURQqXBib1m9AXHQMyjtWgO9LH0RHRuGxJ+t9LpGTFJG/bdu0xeVLlyT/n3nWTpWrwSTOELv/3IOtO3eIQqWc+GymnLKfROcytdHlhgv+3L1H3snq9A8ePkQmy0ySRcJSeKtWrRB0L2tbut25i1atWuD48WNCnMSaoMOHD5MskgXzFgqVg+RuN2smCGUqTqbqNmvaBGNGjcKAfv2xZPESDB8zUvLCecpaysIITRshJDwMJjBA+YqVJS+agKijR47Cy+MFNJoY1GtQF+s3bJFCDtOmTcW5s2exf8cf6D90MHxeeMGpenUMHzMaY0aPkZKDhsYGUoaNBaYbNmggQCbmZzP1kXiRuXNno3f3nujRrQcOE+wV6I9Xr17C67k3ylaogE3bN6Nfr/5Scm/turX48P69YEjevvWHnW02pDNPj9D3kWjVrg0mT5mKvr17CyCuU5cO8PbxlkynKRMnYeCAwQgJj0TY27fImd9BsBpjx/0CXx8vVK5aDaNHDseokT9LvVRiJZwqVcSunTsky4Xo6TbtO0ht1NR80lyeN3fdR48eS01HBuOY29q5c2cpunr69EmBmDMB/rffluP+vYcKzDdnTty6eVMsuaCgYKxevQLzFiyUlD0qGcKaWS2cyfJUQL/8Mgbdu3cTSDeT6J89e47Nm7egoqOTTEIiAgm1nz1rNqxtssoEnTp5kuyWp06elSK7XBBv37/FggXzRSFmzZIVx4/+jYEDB+DkyVMoXqIYGjdpJIqBleXz2uVAvSaNsHb97xg0aCB2bNsG68xZULp0Wbjdc4O/v58oTwI3li1ZKsAF1owsVKSwVBBnsVm2ac2q1YJQpEJg4VruJIS388PcZsK1+Qwuxh7desHJyQnFihUVZTJvzmx06doVe//8C63btZGiusOHDUXt2nXAPOf2HTrIBCLcmfZo8VIlMGTgIKzbuEFytanow0LDBWnJdL4P74MQ9OGdKJ3bt25JO/ft2yul01xu3kJkdJSAGYjmJISdlikt79+WLoOdrQ3q168rsPgFCxfhjPM5NGvRAu8/fMBZcpCMGin/MVc7f/4CsghYzo2oy21btmHl6tUwMDaCn48vJo0fL6jPDp06oW+/Xli+fC0uX76IMuVKw9Y2O4YNHoLmrVrhxzq1ZfMbN2o0Ro0eg/uPH4pLpmq1anLSmDVzJrp264Y9u3bJwmfJOoImbly/LicCS6vMcChYEE4VneBYvpwoOWZgOJ87I/OIFuLefXuFJGnenDnYvGULOnXsjLlz5wryl3OkapWqQrRUqFAhUfR0bxFYxIr0xBMcPXQYfq9eo2OXznA+cwYlihWHuWVGbN2yCZ27dsHkSZPQpWMn4Tjp0asXFi5YgL79B2Hvzj149OghNmzfKmQeRBMTm8A5w5x0AoqovMOCQqXQ7fLlKzBn7hypsUjrltQHVGxLly0VAFHrVq3xISgYIaHBKFK0sLSNtUW59jj3OH99X/li3tx5Mp8DAwJFqfNdrAv79PFTZMqYESNGDMfi35YJjqJjx46YM20qmrZqhnTmZshoboEzzhcEI3H5yhXs3fMXgt4HwcAgDtVqVsPBQ0exb99+WfuTJ08Sq3XUz2Pg+ew5/F77Y826ddiyZSsKFiwg64BzfsL4CdJ+M1MzKfPHNNoTx0/DPn92FMjvgNAPUVIoOCQkCIFv38Dz6VNkz5kX2/7YAZssmSX/vGGjRmJ0ubs/wEtvX9jZ2KBZq1Zo3KCRlEOkUi9QtDAm/zoB6S3M4ZA/H0b8MhoH9x1AYMBbFClRCtGh72GTKy8mT5qIqdOm4bWPDypWroSRw0fix9q1ERYeIYjUggUdcPTQQTRr1lzckIT0c8NJzSfNKW9awUTeXbt+Xaw5ghkIA+aOnitXDqlWvmnzJrEwWzRrLpP41/Hj8eaNn/hKyUtC8EnAuw8CZGGNv6VLFyOQ1VTCw6RgcK1aP6JRw0YC9SbIgZwE9+7dl11+29ZNaNGyGUJDQgVsQ+Tfjq1bJe+aO2Kzlq1kkrCWYs7sdqhauQouX7+Kp4+fSLtohezetQsNGzWWKvWcBERR0V1BS2z9hvVS+HjP7j1In95cFNXESVOkkCw5NFiQ9bflv2H8xF9x8sQp5M6VG1WqVMaB/QdkUk6eOBlTp03FieMnEBYeKiRFAwYMkE2CSFTKhTBuymLa1ClYsnQJnj55jDx57LF29Vp0694dhw8dQseObfH23TvMmT1bChKvWb1WXBQurq4oVLSoVPom+INHEW4sBC9xwzp44BBKlSwpLpMBAweie9euQhB0z91dSLTI12CTzRavfV6iSbNmsrkyz/3g4cOi3Di+q1askON3y9athNqAMvH18Ebg+3fCeud83hnjxo6VavDkhqleo7qwy9FaZM3OqZOnYufu3XJt8Pv3ssnVq18P1lbWAjtfvWY9rl+7ItYs4fOTxk8QqHy1GtXFmTWkTz+xlIOiIjBq9GixICPDI7B29RrZ1MhbERjwBoMHDcLGTZsEIMXxJTyfG1ydenUxfNgwQaYyt//4ydNSNZ3ovGlTpuHlCy8BwCxeuhQNG9YRLhpxv2gMxKXAzaBEyZL4Y8dOOFVyEuQmWfKYXrd18xb4+vpg1M8/48ypU3C/5y7zq26NOvjhx1ro9lM32azJ/0KAEAtRlyhdAo3rN5QNbtW61bLuaZFzk6ACoxHDTZ3uDp6wWMmdxg9RsTRWeKJjbGHOtJkYMXwEOnXujO07tguh2tG/j8qGznnDsSUKcMaMmdi6eaOcUrds3iyW7ktvb4SEhOLEiRMYPXYsFi1egonjx6NTx44yB8n70rJlCzl1te/cAenMzHHz+g00alAfrdu0hquLC65cvS6oUQLA+vbtJQrfPp+9FEvm+tixbSvGTZyA0ydOolJlJ6xcvQK//DJWTpCAMR4/eYq5c+aideuWeHDfXQwV6o6L567j6nVntOvQHhoDE1l3oaHhiIqMxkN3F+GaWbthA/r36QnTdKwqRhbGOKmfev3aNeTKmR2t27XHkQNHcP7UGcxbtACPPT2wcOESNGnYAA/c3dGp20+4fOkycufOg9DIKLz1fwF7h0KYPm0qxv86Ca9e+aFS1Uro23sgOnZoI22gm6d48WJYtGiJEFpRxxAMJmR3qfgYpDWQDmfEmzcBOH/hAqKjI+Hn90qESTKkGtWrIiQ4VIq/8ji7+8+/5LjBoxL5EGiVValSRQJhxqYmqFmjuig37sLc0XmsI1qvRq2aaFi3PsaNGoPbN2+heYcOcj9hybTQBw4aAL/XfsIm2LxFY0HIEbVIcEqzZi0k+EXFTgQoIfCELTNIuGDefPzU7SdxFeTJm0fg5/zwO1YsJ7KRZFkdWZTY7a5YX1QOw4YOExKjGjVrCKx52W/LMXRYX5w/dwX2+QuIBfnq9SvkyZ0bgweMwKRJv2LlqlWoUKGsIO54HCWoiBYej9LcwLhwZ86cJbIhUIiVrVeuWIU2bVrh2rUbqFf/R7Gkly//DUuWLAXr8hFwxP7wqE1ZEupLhjy6HkhZQFg0yZVYyJfHfm4Ya1atRdWq1QQ9aJLOGBcuXUaunHkQ+NYPNWpUR+FChQUKvGzZMnh7vYS9fX7xmdvYZhNI+08/dcO6dWvx9OkzQSZmzJAeZ86ekZPHhAkTUa9uPdm0CG9fsVLhPtm0eaNs4lRK6UzNhCWvfbu24rZo2KAxZkyfIVXhSdrE/yZPmowGDeuLu4VKdPDgwVI89v7d+wiPDEefvn0kL37kyDGCks3v4IAMGc1l4y9auAiMjYwRFR0rm0tkWDiqVauMdb+vw8xZs/D+3Xvs2vUnmjZpIkx4GzZsRJEihXBg/0HMnTcHvXr1Rb++fZApU0bZ/AlucXZ2RvVq1WBkaCJt/emnLsiYyVI2R1p2PAkSJUooOOeZrZ2doEvpsiDXDN0IDx4+RuEihbBu7TpUqVpZTos8ra5cuULcPjwpMehLo4HKmUyThGNzDj989Bi/r1uHiZMmwN39Pj68D4a9fW5xXYwZPVroCLhG6P+l+4UGFE8NpClu0aI5XFzuwPeVt8wzKv+mTZvB08MTOXPlxJ49fwpJGH92aN8BM2bOQJ/efWTzb968KbZs3Sq+Xc49svWRjK1f/wFYs3oVLly8KGueiEvOQ7rquGYoCxb5Jly9S5cu4j7iiXrjxo2y+ZMigHORJ+vt23bIvKMLjCdQIia5MROyb2+fD1lsbVHOsSKCPnwQpX/v7h2RHec/67laWVuLMcTNxKFAQZw5eUZOEI2bN4aBiRHmTp+JKdOmwsvHB7t27EL3Ht1lvZiZWcDb+4XI5+H9Z7jn7iZcO+fOOUvR8tev/YRO49ixY8Ks6e5+T+Zyy5bNsXXbFllf/DvHKbUB+jSXbUIlQLcDFR55DmKiYyXrgBahrU0W5MmdH9myWuOPnbtQoFB+6fT48eOFtpNKm/wBXKDjfp2E1q1awN7eAelMjaTSOBUcBc2jcM8ePcSCe/zgAcwtLWWn5QZBLgzC0Xlcp5IhGpOuFkLdb964KaRIVMycuAyK0I1DHzM5Ezat34JmzZtJtfhcuXOgWvWq8YFgul6OHDkiE5JH/Lp16sqxiYPJwA+Pfnv37hNr4c+9B9CufSvcuOmCbNZZ8O7dW5kIPFbNmzsfo0cPx67du1C0aBFBYfJoTCY4Wtv79u2TI+6LF17ye5cuXQVVSs6NgwcOivLMmCmj+LLpq161coUsMFIIcHFTIfJ4TZg6lfWGDRvQtXMXBAQGyt/pyrKytpLTDeUcG62gOqVy+Z07CAkOQa5ceeDp+QKFihQQ65cskYTFnzhxSmgAuDGT65mKkix2PC1wcySAipkhPJaS74RuCx73SxQrgauXL4sFyA0vmpW6YSDuLPsCDrhw8YJw1vB0NnXiVLmGGyyt+2IliouMaVk6FMgv40wqBaJ3yeXsVLmSnHgIN3K97SL0ohnMLdB/xDDhrDj4514UcMiP3PnzIlfe3Di07wDMzNMLN3XlatWFtnT//gPy/GzZbHD61CkJPpKFrm2Hdnjl64MtmzZJO1q1biP9pDVXrXp1IZPiqYEc1CQvy54rL65fv4Hnz57LJnxDy7hHOTdu2Eg2avf791G0aGHcf+CO4sVL4MULTxlHKkNSBHP+8+jPezgfKMvKlSuLa4YKjm5JIpBJPUDZ0i3g6+sHUzNDVHAsJ+4sMvldvHQRuXLmEpZOGjZcX5yDPElRubi5ucvcK168OKKiIsQ65jsZLOc8YVyEmwvdG7a2CrUArX/OL/rYGYwkkZudrZ0oTYWG1gDp0pmJUuO17C/ntQpT5xzjGhDyrQwZxBijq0bojA1iEREeIX8j5S6fo9Icx2liEBcVLW6kbLY2YtBRXrw3NoY85+kkjkSFzrhNSHCwbAT0pfNE9OyppxgXsYhG9WrVxXghxF6FvxPOT0pnBSSmIFolRmVEqm0lmM7TFNujILKV8VHjcnyOBLZV7vZUphGnOeUdERGGHTt2COEQOat5vKlVs6Yo84f37wujHhc5o+DWNjbw8vISvy4nGCcrFT0H/pKzM3x8fcXlEBQSgujYOPk7LVIqYnJqcIHT55g/vwPu3nUT/gnu+oSyUwHQPUKLgW4ITlxylNy7d1d4S3jUDgsLFSXHQeaEffzoiRzdQ0JDYG1tBbvsdvG7qBzDXr+WfjBjg1a0GiB99PAxIqMiUbxYMYRHREq7aXGRI5zBv2fCcW0jAUDPF14oVaoEIiPD5RhsZmYuE1l4UGJjsXTpUrHEOcnDwph98gOjAAAgAElEQVRRkkGOs6TbpMIm4pMBOFoJhPLPmjUbc+bORYb0GWUyM6NEskq0UHRSAGSxzqIEXqOjYWhkJBznCl1AKIyNDESOfDePfZI5YGSMdWu2oOYPVZA3b26RMe/nMZFIU2UxEgGrBGLV4zzlwQmcNK1SCirwDt7HgK6hsbboQZyWrFkbKJa0Fy3cWgK4cWLdUdnY57eX4KpcIkUfmLTB+yX6rKSS8B1xWtSoik5V+eUl6UajLTRrKNkqCayNCRkp8hBdSLgSDdf5my4UUEURqrUMlYwjJXEjCWTwI3Sfzh8SQd5FDXzi0J2AXKR8Tp9yRkDAOzRoWBvWLMGV0ucjBGMSuL5u9sDn0I4pJg/8A5wix1L9iOwSGiEoYG371Lod8dcqaUsJ/+R4a2Wv/FVxdf21+085XbZs21oQ2lLzIxEKVCqBaNO/pBRKwjO1COH4+sCpVM6f85wYCB9sGvowy4IKlLsz5zyVB6097sDabLyPUvbU5ut2RTdFLWn34lPDEsq1JAKFqPem9POj52nT7dR1G49MTjJI8QtT+wAlm05n4sQv3ASQeXyWifZZvEeqchurkyPx/ZQXLRRaSEr7lZcldFX5A1O2yFF9+sxpCTBlyJghkcLQzUdXU3DirQXdKjraRROfCqft26WL15A7d3YJOKs53InllmTaabvBH0lnZIIi0+YfSqJYwoUKrFruhEZWp5LCR9mRepYbmZAtad+RMA66/APaVFFtRSN1oampn/FjGj92SnqdklX0cZaSOipqy6S5SSZOSjoukexTtTZT++TEraAV7uXljffvP6BAAQfZ4P8bPzIG6v6qLWqUUj+lChI39CQbDONnEnDXWsja2ZawX+jQQigJjSlA+T+3sX3BAKQ55f0FbddfmoIEqLxTIvOK3+ji4uT4SUItWvmpjXCnRuhUPjy+UqlRcf5bGIL/NNDiy5VsaqSngztI3eX6q76XBJLskSohlfr6RAegb6ikU+pemnObfK9x+CfvUS03dfH+W8opRevhE9D5eOWd9GYdc1ftjy68XlWEihWfQMX5rSH4/2Rc9PcmOduohF661KlfIiTiDeJPbjxpKKCtb7EpqmtH9Wcr9LDKO9Q5pvvzS5r9n7hW3H5R0QKsYVqpoTauwFOwgGqElM5IsA/MZDI0UZhA6V6kf51pwF+DRv5UXwSko8s5+5/o+H/bM9VJxp+pjQynNRl8xNmm9e3qKmb2j8o56cJiX9SJmKKPNq11+BPt+U9Z0P+2CHiyYn45s1iUdLov+zCnf+/eA/j772Po1783qlWrIuNOTnTGmNq2bSvB8q/9UO7M7GAwlFkkPXr0kKA3A9yMp/BvDGR+a6X3pe1lO4lVOHH0bwkuMysnd16WUnTB3Xv34JA/PxwrVsSiBQslxfTChYs4de6sKG4mKTB+xN8pq+TKIH5pe9Tr016q4Kd68pF3XpdHOcmNGh3Kys/GQXSfk5j/OCw0TCmJ1rev7KREnh06eEgi9ZWqsHCviY5bIOXnJNct+qcJuPH3DcDiJYuRydJCUog2bdkqKY/MivnUYGtDYfGPjgMh34qQGJIT+HcqPpFRUVi/YRO2SGHYNujTs4dkS7ASCLNuHCtUkHqLi5cswcULFyT1rkmTpnC/fw9nTjuL+4W5xwQvKe5mrV9dx5r/qBKSkMlq/0eLzkAbTNTEKYhVOZNqPcY6RakV531CUFLlG9c9LcRPbm1bhKogvl06BP46R1vSgSbwl1N+SlBU9Z8rcU0lc0DdvOgfJdydSE+xvBhYjSNlglJ8mhkJ7JdA8rWBMDV+SSesSkshhQr4PwNaugp0nR/FSND+JPQ+Jk4w7NJXInsFWaswTErRbC3SVu0/FeCcObMkE6dixcqSaRIXFxNfLV59B/vEMWRsSdeQ8/B8Dvd7t2CdyQpubg/QqGlzCZqzAEfZ0qUlUK27ibMdAmPXInZVPhk+m39jUF1l2OS/hZ7ZzEQylxYvWoTFi5YIniFHzux49PApqjhVQpGSxWHADA4NEBMXK4F9ypIZJcqYxSBOYwTOHiOjdAI2Y6xZDI64OMEW0FqOiIwUMBLnuhIWMZC/E+0q/PmxsZLXTvItRMdKP8mHz5FQkw2YzeTj+ULSINt0aIfFC+dJWu/mdeuRyToL6jduLBY2wVsGiJbC4UyRJQDr4oWLUvuW6wkGRhLcZ6yB7k0idL+GJyjNWt4Kl4EyQUWgDFLJoCmLnN9zsnBCKJwISgECmddxPK5EyyIwNjaRLAkTYyXLgYOaSCFqyL3NAgoRArIQrgadD2v8UTHt278fQUEfcOGCswwKd9QOHTsjb9588kyZjKFhMnlkcRtAMlCI8Ap48wYmpukk51T3w7QxAmN+X7NcSpvZ2ebCyBEjMX/JIqmTySAtM2PURcZsFRMjY6WSOyejmZmUCmN6kwTnWO3ewEhqZwrgJS5WJgUXMd/NVCr6w7mYmJOryuGF5wuEhYRL+bchg4fg57E/S343+1WoYCEsX7oUo8aMQTRlamCAgwcOSIHXLp064sTZM7h//4GkQBIQIpwZ2lJe6gmFwUIuZF33Esfsw4cguZabmL19XllYlDGVrbmZudADMJ2MWSl8L0EsvJb/5n1cwBzb4JAQ5MieXRYqv1cVCq9jWlj6DBkREhQkwCqRkbGxyMHU3EzSI2Wzi2XBh3eCOuUC9Hvlgzy58iA8MgIBAW9EidMK5ALnvx0cCkjFduYY83nM9yZdAeceU8kIrWdeO5UTUxGfPH4Ma+ssgmFgqiUDYMx15yL29fGVXOsCBfNLihrfHxUVKWl1nB+UbaOmTXDtwmXJZTdLb4HAgACBZL/xf4MHD+9L1XrOFd1NkjKaPmMqav9YG5UrV5XMrYMH9wvSUb2O7yD4ieAwWuisb6rOC26tpH948/Y97ru5oXjRwjh46BD+PnEczZs0lRxrKbigVXB79uwRhKWSSuiGadOmybzbs2u3ZGDVrVtPanDqnuRiomLx4OEDydQiidqVq5ckZTHoQxieut9Hq07tRObcrCjvXTt3SkJDw4aNBOJ++/ZNxEYboWoNR9jnKygFwytWrACrzFkljZgpl0Q0Ej3LFNrNmzYJdYMmLlboGFgYvEixYjAxM0XxkiWkpqe/jy8aNW6MUuXKxqcTiNuEJRrvuIkeMk1vgVlTpmLr9m2YN3M2cubOjS7duokstm7dhiaNG0omHGXCOrpbt20VrEWDBvW1qYRx6N27jyCnmWFH8FNS/fA5u8sgrRFTUUjkxyAXNpUOSz699PGRBRIaHi75qkQxubndkcVqms5U8kgJNmBmAwv5ckdlzcrQkBBZOI8ePkSZ0kpJMi42XqdaUQysEXzACiCMuBPxpKtkQoKCpZL0tu3bheTo0aMHqFGzpuSL57PPLwuGk52LgDUDqXSZu8rNpE7dOvB7/Rqud+7A1MJc0hj5fvXDvvL4uXbNKgwfMUIyj7r16IG9+/YJQo4yYKV3tofHLuazFy1UGJaZLCUHmBPzlstt/PDDDwIwuud+H9HhkXKcvXbrhvCncEHwGMpc7aNHjkg7mfe8c8/uhCOpwm8kPj1Wi2/Rsjnmz5snYBb2bcPadRg5ejQyWGaE53MPaTPze4l+vHL9unBKMHd6xYrl8Rbu+vXr460t5sRTMSRS3nFx+OOPXaJQd+3ahWXLluLkyZMICg7C24BArZxYACBC6A+oJJiSyeOrrU02qTKeM0dOUZjkzWBF9w/v30mapY2NrXxvpNHA/80rNGreFKcO/Y0mrdpg/sKFssnweP7a30/6KO3SaHDHxQ2eHh6oXLUKenbris2bNws/yLVr15Ert5Ly2KhxE2xY/zv6DRiAmdOnY+as2dJntpnAGFrhRYsXEzAW3zNzxgyRE7ECVJiPHz8VmRKEwjz96dOnY+jQ4bhw/iIyZFS431n9KWOm9ChUqACcKlUSOP7ZM844fvgYSpYphfuPHkrhZip5ntDKli8rgCeCVmgd6lrDU6dNQd06dVClSnUBuN1xc5F7VN81icy4mTMdliAYFlXmc7UWA6JjYuHqdhcZLSxQsICDcO18CA7CnFmzpEwc55f6IZ6AgB7mvHOuE3excsUK4WLhpuR+954gWGlcqB+C5wh24qY9cNBg3Lx1C1WrVsGbN+/w7N5dtO/WWZQ3CbvoXmFqLucf8Rv57HPj3j035MtbCHv2bMfIET9j9epVUmsyOipW5j0BPeTWoQHBPG+ONTdef7/XKFiIIKe1KF22LEqUKoGLly+jUH4HPL3/EOGRkWjRplV8mpacun19cerYcQHmPHj8CLNnzMLmrVuwdP4iSW3u0LmTKGymIbPP3MB4ap86fRp279kjc5rIZTWTqX//gQKSU3LDv5wmOs0pb04k7lYUePCHYLAs2b69ewVAY53VGpcvXhLE3oGDtP7aCEy8UuVKAkChRcNc6Xz57CVB/sjhI8iVO5dwpQwbPkKqQfM5BBKo1jsV3KVL5DMpI6AAovnUvGJewwAEK6L/8cdOXL16DR7PPdG4SWPxa6VPbybQbcVS0eDGtas45+wsk9rrhbcg9VhklUjHpx4ekr9OqLyqxDghiPjctGkbmjVnEd7yGD5iOLZu2iJFWjnZ+vfvF0+cxLqaTRo2FkqA4yeOY+KkydImVp7mom3YuD7c3e7h4MED6Nq9uxRFJrqLoI2WLZpj5fKVAnknH8b12zfiJ4z4tjUamejczAoXLCwbxeCBg4Ttbe26dRg9ZrScIm7dvI6CBQogazYbVK1aXaDeJDdijUkqbyV2oxF0IjdaKnluGEmPhbQsN23cKGAcWsEZLDKhZ69eOHBgn4BzWPG9cJHCAqYpVqKkAlmOVegO8uTJLQuzWNHicmxmFfn27TuKoty4ZROMjUxkLJ3PnoOXj7eQCTkfPy2Fk7nh3b13Fw8fPRQEKZF14m5g/588wkvvl6hWowZatWyNPX/tFmuPRZLJUUKFTMVEHpyGDRriwP79mDF7psiFmAQqb27alBnxBB07dcC9uw/x99GjsuCvXL6Mq9euCHZgxIgRKF/eEWVKl5fixTxdssQeF79y6kov4BpyiXDj27R+syhG8sjcf3BfqsP7vPRB3359Uafuj5g5c6bMO+ITdOcX+XvYZz5LyWXX+h61J6Rjx0/IBlm3bh1EhIXG0/NycsTExiHQPxDv3wXKKYEoUFaz5yn4jf9rsWyJCJSTIYCnT57C388fZcqURvXqNXDx0gWMGjUGo0aMkJMGLXy6GllvVXWtsd+vX73C1i1b0LnzTzh34RIKFHSA14uXyGmTBU5VKyu0CnEaPHj4SMadci5WvCgKFy6Is2fOwdwiI65cdMbECdMEMDdv/gyZLxyLmTNmInPmTOjdd4Awbt6+dR1t23cU4jfiLVgZnmu/gmN5/L5hA/LnySfORhpDbTu0l7Hkhxsqmf8qV6yE4NAQZBMSr9UY/fNoOJ86I6m5GTJlkk24eo1qAvQhNmPVylUYPHSIGFllSpeW2IPWK4ZBgwZjyZLFoj847lx7uuP3Wcs7rcHjaW2PHv0z5syeo1jHmlgsXrxESIwqO1VCnR/qYNjwYYJobNSsMU6fOi2d56C+fOkjloNjxfJyZBUIefnyCAgMQN++feJ9gqplQmv29m0XPHnyFB07dhAWOw4W/djqh2gvsby3bcPTp8/x4P5DUbJ//30c5cqXQcmSrCCuDDBh8rTIRXl7eSFnjhxCbkVuB/rcyIVB60h3cfG+58+e4czpM3Kc7d2nDzZu2ghn53MywRs2bJBIeVtZZpZJQSTor7+Oh7PzBbFqCL/u0q2LvIcTuH279pg3e64s2kwZM6FlqxZiWXGC8Odt11vxfeRR39PDSwocE01IilZuTiaGRqJAl69chUkTJyDAz182Air67LlyCGJw759/ihVyy8UVPbr/JLSibDcDZdwkaS3zQ4XFCa66vTh+EydOEmpZi/QWyJwpM0aOGCVkSUSoEnXHic6+lixVXDZjf39/OWFZZbYWkjDmJTPfnQq2bt36wouRPVdW1KxRC5GR0fDy9IKPt5dwXZBQrG7D+mjeooVw2tDC37x5k5CGqVYoQVmUJV0HLVu0wf4De3H79g3Z9Nu2bS/Kh5vRzJmzhUdm185dGDBwAJ49fSpUCnRh0YdKBj76OsktQ/8nj8RUJDdu3pJNjKXC6Eai22HSxGkCp2etVof8DlLclxsPj9A2NtmkaHPpMmWw/6+98HjphcyWlvDzfY2Xvr7IlzefyKRmrWoCqyelAF116vzipjh50jRR7j/+WAsvvV/j6NFD6D+gfzw1rofHC6mFyqyJEsULCaRccUVq8OSxB7Zv3yXKOmcOGzRqVF+YHbkZ58yTQ9CXDMYJFa0GcD7rjAf37qNRk0Zo2ao1Dh7YDze3u3j04AFy586LnDlzoGIlRwFLqe6yQ/uOIHNmS2TMlAG1fqiFy1euydohsKxp04YCdFOBW7dvuYoCZSwhd55cMv4vPF/BPp8DbrleQOsWnbFz1w4MHzEQWbNmkw2FbTI3NUJ5p2p4/z4Iy5fMRemyjjKOBNoRHUt3KU+vlKGtbTbZwKisO1B5GynuVp4KScTFtUTF3L5De3EXUodwLHPksBVkOP+tFE02EnoMGmd8Hseda0GtR8v+832kB+BJh3Oe487NOrUBWkkV5INSe8PndoN/+j0nxtq16/DGP1AmR6nSJcTS4XEjZ47cuHLpshz71vAoP2qEuDyoQGkV8foLFy5hwoRx8Pb2we7du4VrgMc3Rss5ADweFixYUJpJPzVdKbNmzhUeXR5licgkfan64Q7ct29feT6vP3XqjCw++i5JtGNnZyuLRQb49FlcunQZTZo0xsP7D4RbZd3a34U7ISomUpQXJ4n6bh7JaV2TO4NBQVrFu3btlKMaF1CtWrXEJaTCbakwstvayemACrhHj55SXJmseNeuXkUW68yiPKrWqIG7rndwy8VFFiMXUPnyRJVeQo0aNYWh7cChQ/EBJ8+nz/Hnjl2yIbKIc5M2rcSPvn/vPgny5MyZW/hhjv99DJaWVrDIkAGt27eA6x1XBPq9kULBZcqXh62djVgtnE+UFxGtnMD8N/lhOG7044ulJtb5UVHqBQqQqa8Crl+/jQD/QHFP5MmXR3zL9EVXrsrAcDqJM5QrVx4vvV/h/Ye3MDMzxvv3bxEZHokCBQoha1YbHD56APny5YeDQ0GhBaXrrFChglIMunTZUnKkpTIlCRnnGheUCsbigqV7g/Por7/+lKAsFTrbTt4JtovH7yvXruKHH34U3grykfu+fCn9InqUMQ9SEShUrKXg66vQhdKipyEQExMnfnYvrxcoV74sAgM/4OqVq8iR0xalSpaWeaVk+BjKoqYLiCcRwt5pzQukO5YVbUJlc6MCsbHJKlY52TN1DQOeYkmNy+IJuXLlhL/fW0ydMhGr16xRgjI8ccXGCfWrp6cXSpQsivwO+eN90q9e+uDS5avCh0JFSToDug6jIqNgX4gydogHKFGBP33yBH6v/GTDJ7y+WrXqQtB1+8ZNWGbMjLz58iCLTZZ4VwSV1aUzl5DNNhuKliwqAe/QsHB4eHgK5zwVtLrZ07YnuRxP0VSElCFlTYVsYpQOBQrlQVycEby9Xkjsxix9BnnOjes30KDuj7DOZiObjK/3C2FL5AmczyHimUhpntYZQ3v8+IHwJRHOz78RbMPxID9+WFiIGC+cBzQqIiKixcXLsU+Xzhhv3wbKEYSniUyZrGR9cY7RYJL4l9bIU2NBDNiyDVToarD3c/gMXf2a5pQ3LQByWNy9e19cAfkd8onlzYlJJUgfODtIfxJ9ofxw93/27KksygcPHqJUqZJiRZNelJYKLW8OFn1m3AUpeHXBUoAurjdlEjs45EeOHIStJ2Rp0HqhxUUiHAqflg7voTLh+9TJRWuA7ebi5zs4Me1sbfEmIECuh4Gh7PQcLHFTkN3Nw0NcBmbpTJWFYGgofttXfoTHZxQYvlJcWIGRc3fOnMlSAnd0ldja2gnjH+XAY3tEeIgsSPryXni9QFRUrPBecFKlz2AhR0UqH0b3S5cpF591EPT+vTDh0ZXBTbxAkSJijfA4yyBsbvs8ePf2LXy8vWWjsbBIj9x58sI4nQk8nj4Xq8nGzjbeDcO+cVFQxkr1deUYSmtSsUoY1IwTEiLvly8Ffm+ZKbNM4Fe+vmKJZ7HOhg8f3svfrLNYS+Ca1jifR7ZJtpPB6PDwUJiZmsLIyESUXVDwe0RGxsgYkEWSmsfQ0BhxmmiYmjLX1kACXgx2kkxITY3kmKhZEWxjdHS4PPOO6z3cuHkTPXp0k7bL2MUqPOpsm/gvBbKvVYZS+FoZMz6PFrmyWSllaqVohIGiEAyNWTLEWCH5MuR9CdksamGD+IQXZpvEErqt8JgzG0edw6oLQjfbRP2bUrCa79YgNDQSPl6eEqBTACaE+zMrRsngkT5oP7RahQJAW/BaQZIqX0pxa62fVnmK8p9AxvlJAlCR9wt0XIGe68Y+WFuCpScEuyj3fSJDKhEEXxfDqr5YkTEvoyvo0KGDMv9rVKsJE4t0SomUj/HxibGvusgbeUWilKTEtumXFA34p1ZtMvenSZCOskCUChtcbNOmTUft2j9qjxQJkG+1eoqaYaJOZkWmCelWMiW0nBnq77qy4ORKfPr4GB7F79Xny9OT5SfQRv50Hv4RcFnnPnWBJc7CSFLVRqcfSmAtyeKIX93aZZSo6UkmXjw8PIX2q8/6aKIkhZZp5fuPUWRJMMhai1wZvhTB4zqtS+4aLWw9pfFJ1Lfk36GMNbOQouDmdk9cHgzMJWQpfZSz+oml+SVC+sxzE4194ueq8zPlhijVZNivxKfspBMq4QnqNylf8c810rd9doL86ApkEJSGnpmp+WdKu388D/95z/7zT0iTylvtNickj5o8stCSouWWvNL8zwtK/4b/TQnwxMN5qAey/W+Of1rutZ7bJC2Pjr5tegnoJaCXQAoS0Cvv/6GpQQsyVFBtZpILr//oJaCXwP9fCRjExmg0jM+xbpzySR2k+v9vl79lyxNHaD7iC9F51Sel+pFj/OvaqAuXT8oIwPQ+BmyJ6mSwqWH9BvHk71/3Nv1degnoJfBvSiDNKW81iBcfzGPATouA0zJmiLyUjJCPwx1qnEplu1OFK7zZSkJAMszK8kTtpcpbkgYRlS91g0QaSaESOos4Vnbn8xWwR0LwSI30Jw6YqhkOukUH4uPlTBPTBlf5HGZ3EI7La0U5ExZOqD+5MrTgGoHnx8YiVqORHHUGa5gvT6pXNTjFavPH/j4m2TpEQ67bsF7SrdJKiui/uQj079ZL4P+jBAyiomI1xsZM31HVx79reVNJERbO2nis+lKsWAlJtXvl+wqvXr0UlBxzKwnxzprFFtmyZRUkH8t+vQl4I+l75cqWxdG/D8cHOck/8vKlr+TJMo0wJCRYckaJlmPucJ069YQkhhwTgW8DULp0yfi6eEzl279/v1xL7ov06TMIJwfbwEr1MbFRaN26OU6fOYlqVWqCPCFM/SpTtizc7twRBUluig6dOkqlHypaphEyV5Tpc4TMut12kTqQLi63ZXMpVa6M5D8z7TBH9hzwfP5cYPhMiWPOcZ26dYXRrHyFCvLTOksWeSdzs5leeePGdaEQcH9wX/Ks1Uo3svkYAHPnzMHAgQMlP1WvvP8/Llt9m/USAAxiYmI1CrtZCkma31lKURFROHTogCTzR4SHwzabLXxe+sLCPAN8XnsKuq927bro1bM3xo0bLwqIYBByk1w4fx5lypYR5q7Lly4IbPmOqyvq1auP5x7PYZkpk4AyXvr6wNfHXyp+Dx4yUIoDM5ebOeav/XwFLNCgfiOtov4gIB2y/7m6uEmub0jwB2g0hgJoWb9uLdasWyWw9569iMTcLvniXbt2Fag3oc1jx46TyvJEW5IC89x5Z8lBLl/OUSDOu3btxuhRowW4wc0oKPgDXFxdBCjwww+1BUVKekzmsy9ZvBjDRgyXwsXt27bDxnXrUKt2bcRGRyNH7ty4dPkSSpcqLbUjWeyVKW4EBkk6JDQIDgmW5zVv1iKe1e47D7H+dXoJ6CXwDSSQ5gKWRMQNHTYca9auEbixr/dLqVZdyakyzMyN0KdPX+zcuRvdu/fArt07xY1AC5UBOPKckATJzs4Ov61YLQWAN23chObNmwnbXIcO7YRBkEVbr1y+IUV/V6xk9fQlAoEmyjGdmbFwg7Rv11HQbTwFsEAuEY1Xr1wX9sHo6Ahkt8slCpKcEoMHD8KcOfNQr349Ad7QXdGpUyccO3YCFR0d0b//AKz/fS06deoiG9PevXulIGmfPv0wb958UdRDhg4R8Ezbtq1BvglbGxtkyWItgKIZM2bKZkC4NCH/gwYNwpxZs4Xw6NHDJ9IOyoGItN9+WyYwaZJvEeVH94lalJmAmztkhytWFBbpCS1XkKT69MtvsJL0j9BL4DtLIM0pb0JVZ8yYjfp1GwgXgn/gG3EV1KtbFznscmD37j3o1as7BgwYiO1/bBOUG9F8RNeddz6HsuXKCVmSZRYbschZnbxG9WoC3SW/CSG14WGhePf+vcDqfx4zFr8tX4a9f+0TKC8VOjcNR8cKUoiYLhJVeV++fFXgrrFx0TA3ywBHR0cMHjIUSxYvwpQp09C/f29BeBIBSIv5jqsbKld2QvfuvbBj+xb88vM4DBo8CB4ezwUWz7qRhAHv2rNbiKDIMDd/wXzhd6A7h1ZzhXJlZQPiBpEpkyWmzJiCX0aPwcrlKzB0+Agc/vuYbFaEthcrXEAAJTwlLFiwQBjxSPzEDYCAE3Jy8ITC4sh0DbFwM5nzJkyYoHeffOeFp3+dXgKfkkByAL6k16c55a2JjYO3pyfmz5qBggULo/egIXj0yB2HD+1HOjNLcTs8euyObdu3YebMOaK4yUVcrWpVXLp4SXzJ9evXx5TJk9C2XWyzpXIAACAASURBVDthhOvVqydOnziBwDdv0LR5c1y75Qb/AFYCaYfNm7ajWfP6wpHNQgMW5pbCiGZlbSkZOAEBb7Fv3z6huHz85CnscuTAq1feCA6KQHRYOBo1bIjMVplx+tQZFCpWSPzYhJYT2s3K6YTRkx+jklMl8XWTRMnWLruQNvn4eMHa2hK+rwKFSIf+frpTcma3EYY/+qft7QsiMPCd+P+58QR/CESefPnw+o0frDJbSUV4BiHV6u30edMfT3ATlbbKo82g6tu3AeIbZ0DTyiqLzAVuImqxYv1y0ktAL4H/PxJIc8o7rYtOIac6JcFQ+ta/ZVmjtN53ffv0EtBLIO1IQK+8v3As6H64evWq+MIZCCTRk/6jl4BeAnoJfG8J6JX395a4/n16CegloJfAN5CAXnl/AyHqH6GXgF4Cegl8bwnolff3lrj+fXoJ6CWgl8A3kIBeeX8DIeofoZeAXgJ6CXxvCeiV9/eWuP59egnoJaCXwDeQgF55fwMh6h+hl4BeAnoJfG8J6JX395a4/n16CegloJfAN5CAXnl/AyHqH6GXgF4Cegl8bwnolff3lrj+fXoJ6CWgl8A3kIBeeX8DIeofoZeAXgJ6CXxvCaTp6vHfWxj69+kloJeAIoHUsNrpZZUgq3+DVlmvvPUzUC8BvQQ+koBuGcF/QzF9bki+xeaSUK7wc29L+Xu1HeoV31NW/xPKO76+r0aTUKlSoxYhYH2ZLyhIoFssWLek5deP/z+7U6NU8uRHrd+pPlB3YrGGJ3sqvTUwgGH8XXJn4vqc6jOVgp/xpTs5MT9XKzmReD66WLdEc9ISyakXA/slNT01Gikrp9vxTw3J59qu24Kk1+p+99E7vnZOfPYlrIeq7Z5G563/YN5FRUbh4rkLKFGqJLLZ2iSqyqr7j6TKUbd+rM6U0IpF2xENK5lzjFMeW2W1JXScMzHhk/i7pDMiDoaJ28v1nHTS67RIxMS5nEReMTGxuO3igqiIMKGSNjA0in9VfI1bqSzGVcM6tAnv0f2dPWV9WRLVRYYFwalSFVhkyATeqvQz+Y8iIZaeVE84UmH3o/X7uRVhEBUVpSGt6ffcMT7XqG/9vVq4NyYqGizEq9QgVsTLEnCsps7yZp+v5/gly/9b9yL554WGhiEkOASWmS1hZmaa6CLW33RzcxNu8NjIaJloMXGx6NLtJ5iamuhcm3ixaWI1CAsPx4rlKxAeEY7qNaqhZs2aoig/JYFP6SJlwX8b5e3v7y8LpoCDA4oUK5Zo7n4X5Z2ko1+rVz+pu1V9GKfV3jo67rO6+xObCStJnTp6HEWKFUW+AvlhwMLZ2k98JcRkptqnZ76qqlgjVQODpNoykXpO/CRFbSW/bcZ99JWi8D7ePD7RYCrIJF+zePehw0fx7s1rdO/WDYbGCWuBRcXlDvZD3mUY70KKl5O2zewmyzJeu34NAa+8UL1GLWS2zqb0n9+xSLhWUVPp839qfzUapW5wXKwGRiaGssPI+z47uAmd+Z+wvGU44jS4e+cOzp46jQZNGiOzlRUCAwLw+++/Y96C+R/Vc6SwqczVAVBFZkg5x8+GhF35I0sl4SJRLkmPaImsYu2MVN+Z9Cim7DVKVXp1g+Ez2bY7d1yloAKr+lhaZo4fWV77+vVrKcvGogwH/twLp4pOCA4NRp169WBimk7bD1qxisWjPjsuJg7z5y+QMmus9pM1WxZkzJhR+V5rCsZPTANOOqUtqgGg/mSBCCNDI7B6pjIn+f+8TpGrKhOxnnUXuLavcoeOZaVeHxEegZs3bsiGW7FiRRjK/Yp8uJj4UdvHZ7PdIlPtaYuLiH3WNdrU96iyN2QbuZITKUJlgcXFxiYsQlnfYkIl6gOfx8IXbKP6uzp+uvJSv4uLjRNFynvY3pjIGJiZWyA0OBQm6YwRrYlGOhMTKbrBqlERERGymfJ33sM5wHdFR0WBbeffWfzD1MwUkVFRMn6kL77rchePnz2VMnt58uRCrjy5wc2QxTuCPwShdJky0pd7d++Cmz8LXxsYGuKO2z3QUHB0LC9lCcOCQ6UtLNWXJVsWPPfwQGysBo4Vy+HShQvyXePGjbF/3z55L4umVHB0hI/PK5mPz557wM/vNYwNgQIFCuDly5eoXLUqgoJDwPH18PBE/gIOOPr3USnAEhIcjMP79qFeowbIY58PO3f8IUVI2rZtK31zdXXFnj17ULduXdy+cROlS5RErnx54HzhHJ4+eY6p06bCwsxcmRsGwMlTpxDg9wodO3SAoVGC8t6zZy88PZ4hLipSqnLVbdhQ5Lt48WJYmJlJu37++WfY2Noq894AcH/0AG+8PVCufAVYWinKm9W4xo4dK/OTpR1ZjIU1anPmyImt27Zg8sSp2L//kBRC8fF+iu69+wAGPLkksxGl8Kf/jWwTUQZAgJ8//ti6Fe06dZIjIyc860Hu/nOPiIcl1fjhIlCP5lxInIjytzgNNHEGiI6OkUVsZGyAmNgYBAcHw9raWkqNqUqDi4tVfcj7ze840H5+flIwmR8uFnUR8iev4ztZCYdK18rKCmZmZnIP61Cy1Bmr8vAaPkNRNnHw83+NFy9eoGCBgrCyyppomNluXh8WFobVK1eidp26KFm6FELDwnDl0lXERMfAOou1lGpjabbTp0+jUqX/Y+86wKq6lu6iS5Xee1dEsKI0G/beYu8tmhh7770mxq4xUWNvqFgAERvYFRAFBKSjgPRepP3fzOXiFY2iMXnJH877ePHee+o+e8+ePbPWmlbQUNdEXGwcfHx84OTshA5u7blO6IULF1BcWIh+/frjwf37CA4ORjkqMWzYMC6O7HPlCkKePkOfvn150oiLjOLBtW3bNvTo1Qv3AwKgq6vHgzk6JgpDhgzi2qEBAQH8zKtXr+YKQ1QM+ujRo+jQoQOCgoK4HBxVMqJ38TIxEWtXrub3Qe3ep28fdOzcGaEhIVxR6XlkBJeTu3r1Kvz8/HjgUWUlOzs73L97j/fr27cvDAwNsX3nDi4uraury3VMaeAbGRlxjdHKsnL+3rZxY1y6eBFt2rbBBY8L6NCxI0oKCxEWGoZRY0Zj/NixmDdrDnyvXePCHKWowKChQ3Dy5El069YNP/74I5YsWcL3Q+el90qrmF69emHnT1uxYvVqLF2wABMmTUJaejqueHnh28mTce36NTg6O2L1qlWYN38hMtPSOcBw6MgR7Ni9Cw8DH3M/sLGx4f7Zp08fHD9+HC9evMCje/fR2tER8bFxcGnbBitWreR+TgYy7dVrQEYKmurqyM/MgqaGBg4cOIAGDRogNT0NVtbWaNmyBaKjo9nBCX/+HMrKKlBSro+QkGfcP+g5Y6JiYGxsiLy8ArxMjEcZlSN8mQz7ZnbQ1dXnvjN95iwcPnQIHdzcEPj4EfdnGVkZLk9oZm6Gdu3aci3Zc+7uKC19g4aNGiInP5efi2rGDhowEMaGRhg5ciQOHvwdu7btxJrNGyEmJclFw9u4uMDR0ZHHAlWPonKFVPYw6OFDyEhIIiAkGPbNmuLB3QcYNGgw9PT1q4339Rs3kJ6ShIEDBkJCSrp63KRlZCH9dQpyklMgKSONZk6O/Bv14faubZCclMS2hPocOQ1kvMOiI5H+MhZN7JtCSVmdjTfZhcTERMTFxcH/1i20cXFFUWEhXr1KQoduHaCja4CSolL43byNwsxEfDNiDCrFKARYe/v93zDe3PyVSE9PxYED+zB8+Fjo6OgiLe01xo0bj2VLV2LLpo3QUKuPyOhoLFi8GEkJiTDSN4CZjRkmTfgWp8+4IzgoCK9eJSIwMJCLDWtrGsHH5zJ3wjWrN2PhogXw9roEE1NDvCkphbyCIhvW0WPHYv7sRRg/aSSOHT2Bbwb0R05OBqxsmmDhnO8xf9FqyCnUw86dOzBu7GT8snMrFq9Yhd9//R2q6mrw9r3CdSbp5ZeUlaJ58+bVXnJ6Riri4mJgamLJk8SHNjJye/f+gg4d2nP1n8SXsRgzYDC279kHj4seaNnaATISsjA0MsLmTZtg16wJQsOeYsPG9Th+9Cjk6ilAXVMTElKSeP3yJaQlJOHc1hVLli/HylUrMWP6dEybNg03btyElYUFFJQUYWRijMjw52jj6oa2bdvi3n0/PH0agoiISC4Gra6mgR7du+DbSROxZetuuLm1RVBwMCAmgTfFJfC+eIkHZPce3aFGXo64GE+Oly5cgAwqoG1igtI35fA87wG3jh2wfddO/PLbryjML8K0yd9h76/7cPP2LaSlJWPw4MGYO28u5s2ZD0NDIzRv0gRXrvpi5YpV7Pk4u7hgx44dmDl7NrZv24bdu3dDQkwSQ4YMxE8//YywsOdo6dgce/fsYQNvYGCMB/cf8LHLly9n77C4pATXrvpCR0cH1g2s8eOmzViwYCFepyXxu5swYQIXpF6+dAW2/PQz2rZtg2MnTrBXSfVLd+7agefhz9nA03ePHjzicnx07NatW6Ghpc6TFU0CZKyp/ihdiyYxchi++WYg9uzZi60//wxtLS20a98eDx8+hImRMX7Z+wuWr1iONatWY93G9RxGU1RSRExMLHvlZPDd3Nxg17gRRo8ehUOHDnNY6uSJszAyNEQjW1toaaujRcvmoEgArabcPc7CrmED6OgZ4UlAAGRlZaBlaIrge/5wcm0LN7dO8PTywr07d2HbpDHfG02kY0aPRINGDdjgNrW1w5OnIShDBe7438WlcxcwY+Y0KKrUx+wZM/DDD9N4cmrfvj32/boPP0ydClNTM+5P4RER6ODWgduBzpWTlw9nZ1d07tIFKClB357doKZvhBu3biD91SuMGDkSRqYmVautSvj63kBychIGDx4EKSnp6pVjcWExYhNfITsrCzKS4mjaohkvvn7csg0qSvK44u2NIUOGsAMgyAFVIjwyAUkJUWhqbwsVNU1ArBxlZZX8vLQieHjvHszNrVBUWYIzvx/D8pUrYW5lidLyUly4eBFRkS8wa9YsdrRkZGRqHcL+jxnvdOz79ReMGjmaPcC0tHSMGzseO3f+jLCQZ2jRsiVuXb8FAwNDZOXmQEVdHc+eBeKCxyW4u59DRHgEL9/8/fzh4uqC06fOYN78eZCTl8PmTT9i4sTxSEtLxaOHDyAnr8Cz9NBhwyAvJ48RI4fC1dUFcnLyaGDTCJn5RVBRVcfWLZvYk1RRVsaG9evRxL4JQoIDsGL1Kpw4dhK5eQW4fusW1q9bB0tLS1RUlouEeCqQnpGGmJhomJuZQ1VVg0MTNUM0NOj37P4F7Tu0R9Om9igoyMOiBfOxecs2hIWF4dTJo9DR0oaLizPKy6luZx7i4xMwavQIhIY8xY6fd6Ndhw6wa2IHBTlZeJz3QM8+vTF8xAg0b9YMOro6GDd2LPxv+SMwMACubdvA1MwMe/fuhq62Abb8/DPi4qIQGPgEp06dYg/MraMbHJ1b4/Chw3j6NAy+V7wR/OwJx/9oZXPo4FG4u5/FvHlz4OTsCAkJcTbev/36Gxo3agxpOVlQ7NL9xEl07OCGo0eOYs++vSitLMPwocN4lXDG3R1pqemYNGkiJk2chNlzZ8HSyoInvyvePjhy8Hee8MzMzHDm7Fk28gsXLuTlt3Q9eXw/9VvMnzcfjx8HwUBPG2fOnMHgwUNgbGKK48eOoWnTpjh27Bh+3bcPJeWluOLpxQbVyNgIK5Yvx8YNG1FaVoE5c+Zi1KgRuOzlxZMdhepat2qNLT/+xKEp8tDGjh2L0LBQnD13FrNnz+Y+RvuQ175t+zaoqQsmZjKqVFx6ypQpvDJht6QC6N27H1xd26Brly7wueKNTp078+qpuUNTLFy0EHPnzsGRI0cxeMAQvHyVBNl69ZCSmgxpGUl2RshAWphbcvvSeSjkQvHY+/cfQFtHG0pKCuyk0ITa0KYBznlchYWJLhrYNMDdO7c5Ha6lZ4CywjxYNGiImJg4DhucP38eCYkJuHv3HtLS0qCqrIK+/fpBXlEezRs3xf1H9yAlVw+vk1Nx7OBBGBrpoP/g4Zj23QwMGz4YpqYmWLp0KWbNnoMNP/6MsSOGICw4APcePcawkaPZkFP4KDsrBxMmTcCunbvw+P4DyMnKwP/+Y9ja2iA16SVsG9vBoXUrdmsrKytw44Y/EhPjMXDgAMjLK/CYoTBRfGwsZJXq84pDUa4eHJ1dUF5RiZ2796J1i2ZcpHzv3r082YuLi3GYLiQsCtERz+Dk2BqaWrrVxpucFKpfGxISAtc2HRH7Mg5pr1IgIVaMjp2obq4ComJicerEEfTo0YNXt/369atF7k3gov1HjLcgHvn6dTr27z+IUaOGsvFOTsrA999NxbbtG/D06TM0a9ESAY8es0dF4QpaRjq0csDsWXN4kAY8DuLwJnldZOh8rl5BG9d2aNLEHnt+2c2z+G3/OwgPj0SzZk1x7ZovhxQaNbLB8BFDsWzpKk4qVqAU6WkZMDE0wpLlyzBn3nzUV1TFzFmz8MO073D1ynXMmjEN9x/dR3R0LE6cOIFdu3ZAUUEJUlLiHDPk2F1lBVKSXyMkJAy2tg2gqamFR48esVERxlqpU1J4aPv23VwsmbynwsICjBk/Fj//uBWRERHIysxAaloG9PV1oaWlDR1tXaxavRILFsxDRPhzZKXnoKxSEJM1MtDnkI+5pQVWrV2LmdN+wE8/bhF4ll5esG3UCNL16kFdUwPxcTHo06sfe2FXfC7jypWr7Ik0trPj8B7F4H/Z+yv69e+NMaPG4P4jmvRkkZuTB/dTZ9njKaIizz26sEGkLSAgEIGPAqGjo4384gIkJyWjc8eO2LNzF8aMGQtZeVlcu3UDk7+dDI+zHkh5/ZoNI608LK0sYWFhhh07d2LB/PnwvXKFwxgZmZlISk5mAxYQGAgLc3MYGhnD48JZDBo0FI8ePEbz5k1x9uw59vRUVdVw+vQZTJs2FUuWLOWJtaTsDXyvXOWi0/bNmmDR/AWcDIO4OMdxS0qKceLEScyYMQOFhUXQ1tbCpo2bsGjRQpw8eQqdOnVCekYm7t69i6FDh+Lhwwews2uMfb/sw/Tp06GuqcYGhmLHlISmWDSF0oT5lFkz52DevAXIyEhn58HBoRUSExNg38QOv+3/jScm8gQf3nuM8opy9t51dXVga9eIQzsUmiLkh7OzMxITEnDx0iVBmENahlcSt/38efU6Y8Z06Ojp4NiJ89DXVkMLh5Y4d94Daa9TuCA2TbRGpmYMDFizdi0bXjofheTs7e0R8uQpWrZygJmZKSaOm4Dlq1bA0NQEhQVFeBUbC+l6kjCxsMS072dAV1eb24nCLpRo/eXX/VBWkoeZkT5SMzKhrqnF4ScKT75MSML+A3vRqVMXhIWEwszcBKXl4rh/+w6aNrFD8usUjB0/jj3lN29K8PBBIMLCnqFL1y4wNjbhtk1KSsJZ95MYOmIMzp8/C1MjI7i2bc+xfJ9r15CRmsJx9q5du0JOVo69+HKUIzQsAi/CQ+Hc2hFaOnqMuCHPm0Im9EehpoyMXLxKSoS1lSVSkhJgam6BuLiXSE5JRYvm9igpKeGwLb3T2m7/GeNNcaroqBj4XPVFr97doKujh7CQCHicu4BvhvRHUOATWFpYIComCk2bNUNiXDwDk2wa22L79u0cG338OBBmpiZ4HhbKMUI5RXnc9buPtq4u8Lvvz2GJ0JAwyMjI8ewuLSPFsWzXNq6M3BCrkESDhtawsDbnWZY6x4nTp9G9RzeIi0lxnLBb9y644nMDPbp2xuOgAI5JBzx6hJ49eyAh4SXqyUhx/Fa4ZEt6lYS42HhYN7CCsnJ9rF27jj03Wn4JE5DUKencrVu3Zu8qLz8f3wwaiPVrNyIzPQ0urk64fvM6e3WUYKEJ6ezZMzAw0ENmZhZ69uiFsOfP2Yug5FmL5s2RX1CI8xfOw4IGank5J0w9PDygoaYOeSVFSEpKobS0BO3aduB44bhxYziWTckvGWlpZGVmQkNDC+VlFTAw0Mbvh45g+owZqK+iitSUFNzx84eVlRVPLmZWlrBp1Iifhzy/S+cp9l6AzLwsdOnaFTYNbZCRlo5rPlehqqYBty6dUVZWiuCAIGTl5bLBlZWTwzUfXzYqXbp1YYROYFAgGje2RU52DhJeJvLKhiZAip1LSUhzu+Tk5CIs9Dm0dXV40qN4bF5ePhtg8uqePX0GaytrEEouOioaujrabNyKi4oQ+DgAhiZGMDQ0xJ3bd3D08BFMnfoDf6bBmpmVBX0DShi+hri4BBQUFNn7o1gqGRh1NVVOEpIRVVCUZ4eC3pGysjLHzYVJVgqbkKcsTLBLS0lCUkoKBAuUkhTkb+gzxarzcnPw8NEjaGppwtLCkq+1ceNG9mAdHFrwPrR/SXEJJKUkOZxAYYXi4gIOl0hLSvOEVFZRAfHKCuQXFuP+/YdQUpCHg0NLnnA9va+gtKwMzs5OPDlKVGeGye2lRHU53zv9r6yiEpnZWbji5QNLM3O0aNkC5ZXlmPztJEyfNgMNbBpyAlawxKCMs+Cf5PHSOaoRYpxbFpyXV5+cwBZj2J4gUy3A4gngebQzgWUpSV+1f3XCuRwVjPwQwGkrq0C1nHKvrIC4SJabk9eVFaB8P+0rgP9R3LqCw0vsHfP+1djbtzDKKmSJyCOJ7F878/0fMd4CtAZl1cloamlrQUlRCYlxCfwii8pLERn6HObGJtDR1YWKuhrSUtMYVaCmqoqc3FzIysnyYFCqX5+zx5zpV5RHcU4+CvLzoKqrDYLYlRQX8wCgWCIdQ58VFBVRWV6BnJxsKCoqEdYBZWUlPCjKy8sgKSXNXhHdo5S0NIpLinnQkadL/6MBxDA97rAC9ITQeFeUv0FFZSnExaQhJibJRoEGuyhyhZOoYlUIiUoJZGblYuXKpZxB50FU1SGFSAfhgKhGXlShNWqGYz7VxUTv4UOIm08d/0e/0zukyUhdXZ2LQH8a4vmlV/rzx9EYfkPxcJ9riIuNxdgJYzlR/bkbvUNKItLEQisEQmh8yUahJ1r9CMNF1F98fX3ZGTE1Na11vFV4bUqmcwxdUREmJib89ZEjR9h5oGT1pyDINPFTOMXb2xuurq58D+SBUtiLHAlKGtdEI33Jc/9/POY/Y7xFXx6hRgTwLgGYPiYhHndv34aToxNMjI15khZiwQnW9j4UtYqyQJlhRtwTgpnmaMGMzzNu9f8LcLrVhq+a+CICLxNesPrCH+pqVecVE8De3kLbquBsfMGqq9aAJgr2FzgutASksMSjx/d5qS4814cGmdB4i8LoPjUYhXf+uYb+cwYXGQxKshFqgdAptb2nz7nG19qX+gUhMRLjExgiqW+gz6ihL9nIqFHIijzvL31mMpbUfuRg0CRCkwIZdPpMobbP3eg90zmZL0FQ0qqNzlvbSbVmP6NTfOi7z723/+/7/yeNt5B1xQwpACUFhUjPSIeyijIUFRRr8rj+sA8IOFiCTfTf/LkGOUD8HRiwAFddbejIIFd94NXUR9kborcjJL3QoClnQsHHgUY00MpQUUH7SrBHI+p5/3/v7P+L56sgXLvwrTB54zOAvP+LG6675r+mBf6bxlvE4L71V983wH/tW/wIDe6zLizAsAtIKgLGaM1NlFAjjBuSF8gkmhoEmXemBiLeQAzl5QI2mJj42xjh25lHlDVJVur969fqcT5O4avVKWruxCusKlKRKJOwNif7KBdUQMOr3ireeeZ3fxMldFNUVPQx320p+oWO/dQEXKPzinbg2jzYF+5DIcSQZyEwtzCHLCXrRJiZnzrlO235NmwtOOwjc5moiyNwakTO9N5x9BuRtd6nVAoJn3xITS/rozf/rpP1MXpxjT3fIf3/0YNSmDIyMhJamtrIycnnXICpGcEZazfB/6eN96c63b/ld1pOU0eg5bgwHi567/RbUUkJI0aE5CNVRaVPLmvJuOfm5SImJgLy8oowN7N6b3n8Pvm4dh3vvbb9ysabJqwngUF4HhoGt04doaVT+yy+cIyL3qPoU72vW/Hur+8c9w5VvBKVIsuqd3U96KgqXZAqevUf9b9PG4qv33NL35Ri2dKlmPTtJBgZGgnCjrXcPraQrDlJiq5QP8Ky/8Dq9F1NlXckC/6MnyRybM37EV0h13xGUWo/7Sf6XBVEVGYWcCUiwiOxYd1qOLR0wpixoyAnV6/OeNeyX/3rdyMEwm+//cZQLIIIrlixAnJyctXPRcaa4IPlRW/w44aNmD13DkqKimBiYw0DA4P3YotCmjtNAgRbO3bsKJo1t0ObNu1gYmxWzQIXJiAF0huCgSwcz8J4pWjc+4+8/Op4OlPWBdR5yuh/yPugSYidtarrCUM+NfcVxmHzc/MQHRUFdQ0NpoEL96cknZA2T9cUMlEp7kvfUwyYRhdNhkIaPyEvGIVRUsJIGglxcRQXF/H9CvYTwO8IvVFeJmDk0v2SgSaMOhk/OndZRWk1IkJCQoDmIOgeIzlkiN5exlj7svJySDPzrwLFxW+gqCTHTFlKRtNvlLgWSAFUQkqCEtXFjFihz9weVfdfXlHG1/3QCouuLWQV070KEUrC69Bv1cnrigqsWL4Cw4cP5zyDrJw8I2Foo+euJytwHAgtQ+cilAltxDSmmD89K/0ubDNqH4q915OXZbQP7U/kLDJ0SvWVkJ6ezgaO9ldTU+dz5ubm8znpvspLSyEnJ4u01AxeDdSTkUZU9AsGIyQkJKC8AsxWlpaWQkxYOPQMDWBobopHjx8z4IBgi5Tw/qON0Dt3b99FyNMQbpfefXozSe3AgYMwMjKGm1sHnDvjjsSXL/ne+vbrCyMjQ5w8dRqpr1Mxe94cPHjwECdOHIeBnj66du7CiCziIxBvY9iI4WjRojmmTZuOdm2ckZqaBWUVRYwbNxr1qmj8nzJOdZ73p1roH/y7EIFAiSfKyvfs2ZMx4ZT5F92ExpQIAGvWrGGIGCFaEuITWLuEfldXUwOprb0pEtrvmgAAIABJREFUfcOwM4KzERlk7JixoBA5QdVoZBFcrri4hK+hXF8Z4S8ioaNNMLoiqKoqIz8nl+n3hL0lo0bGs6FNQ6Zm06Akb4MGLSUb09PSmBCVmZnBCd/snGxmvqqpqrFxrLklvXqFiIhw2No2ZtSQhqYG67m8a7wFkwAN4KdPglFSVIw3ZaWMizazMEfUiyg8fvyYE4fUDs+fhyMiMoIHOSFXyBgT0aggN58/pyQn43lEBPr064uCgnxGUgzsM5Ahj2dPnYGEpDh69u2FyMgIPHsWwmSQq1euYtz4cfDx8WU9DVtbW7i7u8PF1RVPnjzlpCOhiX6YMQWeXlfw6hVBQOuhT9/euH7tJiIjXiA5JRlTp36P2LhY3Lh+AytWLcXYsWMwf/4CBDwOhIaaBht50jJp59YBQ4cO43eVnJIEXR1dvEpKwpw5s1g0ycamAU/UNTdCXxF/wdraCr6k+dOlM99/j+7dcfHiRXh5ebGhJngmQUa9PD3x3ZQpTFDZuXMPZsycyYzVpORXcHFxhGw9WahrqPM5N2zYwOgu0t7R1tBiR6B7z544fHA/3Nq35T5AENLuPfowiotyAS1btWJG8vARw3Hz+g04ujjjm4EDcfD3Q7h88QJ0NNRZWoGMr5yiApo0a4oZM2Zi9Zo1UFfRwp27t1FUlAefK15wau3I6Jwhw4ZixZKV2LzlZ6hqqjMklKQQ6NqfChmePXOa9Vf69+/Pk+vGteuwbOUK3PS9xgzPNh3acdvk5ebCrWMnzJk7B7PnzOHJf/Xy5Vi2fAWzbEeMGMmQQiLLNbC2Zo0XF0cnXPb2wrEjR9C1Zy+4u3tAWVkREyaOr/O8/8E296vdmnD5TMY3OzsLx44exYTxE9g7q7nRPkTpXbt2LcPCIqNeYNTQ4WyUsnNzuTMRI4w8IjJQRBEnvPjyFSuYFELek3BSIMNMBnDq1KkYOLAfVq1cBe8rVzB0yDAkvUzmTkrEoG7durDmhsfFS/C6fAn2ze1Z84S8KsfWTjh7xh3DRozEutWr0at3Fzx9GooJEydDSak+IFFzWV6J/NwsjBg2DAsWLIaMbD0Ym5pAiYz3OxHGCuTm5MDHy5s1WgiaKSsrDQ+Ps+jbbwCzHvf88gsz/14mvEK37t1x+85tFt8iQhbRlPf+8gsKcwt44M2YOQM7tu9AL/K8JMXg4+OFWbPmY/y48fC4cIFx6Nu2bkH//v3w/PlzuLR1w8ED+zF71kzEJaZAWqKSJxrSOiFoJrUxYeYbNWqE/Jw8BATex7ARI+Bx9iKysrOgq63DhkyOdHGys2Bja4srXt5o7eSMBQvn4MKFi7h+/RZoIpOUlIGVtTmaNW3KOG3SiSF89YvIKFy5coU9PSNjQ56oaFVRcyPiy+XLl1BaVgyfK9cxY/p3sLZpzHohHufOIDDoGfS0tNlT1NLRZcLWmNGjsHf3Lxg8oA+Cnj5F2w7tERefgJRXyVCtrwwVDXWcOHkKkyd/i+3bt2LFyuWQkZZHSUkR49gXLVqArl07w9nZBb169cRFj8vcJ4gotGr1alz29OLbJPkAbV1dtGvbDr179mImpKGpEUqLi3H96jVo6+igWYvmCA19DvczZ+HYsgUc27RByLMnuH/XH1OmTmfng1ioq5YuwZQp34MkZUm2YdvObdi9c1cVLvvDYiI0Xs6ec0dKSjImf/sdoqPjcPLIYUybPZMn3xWLl2DH3l284qXPZLyXLVnKnrSugT7s7Wxx5vRZfDNwGDq0bwfrhhZITH6FDq5tGaP/3fffY8niRTh69BicnVyY5UorifETxtda3KTO8/5qpvR/cyJeyr95g/DnYbycIxLJhzwK2m/AgIFYvXoVk19yC/IxedwEHDpyGBcuXcLzkOfQ0tLi5T8tS7t168oeB+ke+/vfxsULF2FgoM/sU2K19e7dm738gYMGcqjG09MTgwcNQumbEmaqkW7GN4MFGhDUQQmf3MbVmanCNBk0b9YCjx89xvgJ4/DwwUN4el1mD56IOqS7QZ5tjeUDq951aNcOA7/5BuMnToSyqmBpXtPzTklKwdEjh5mGTc9JzL/1G9ajd49euH79OtatW8eEI6KL02T2+++HoKGhho6dOjK7cf/+/Tywhw0dip27dvH904TVqlVLXL/hi5EjxjDMMujJE8THxbFIEq16bt26iUZ2TXD71k0sWrwI0XEvERUeymEsev59+/bxqoa8UPLGI1/EIyT0Cb77bgqCgp6y0WlsbwcxCQlekcRERTPdnu6nZXMHXLjgjv37D8D7ig8TnirKxeDk5AAnp9ZsDInAw+ipkje4fOkyt/PoMaNgamb6wc5J+jtnz51DVlY6srPzMWRQfxiYmKJVK0ccP3wQT0PDYW5kjFt3bkNbUwtBgY8wbuJEbN68AzN+mAT/27d50qCJ+nVKKrcpaec8Cgji9vD0ughjYyPY2dnzO7KyssS8efO4b7Vp05YFw865n+XjyWFYuGgRPC5cZBz62LGjoWdggHZt22PDunW4esUHcxfO5bSA7zVfaGtpo1nzZpygnDRxMtzaOWPA4KF4+OABrl+7ipGjx+D27dsshbB4zhys37QZY0aPwZr1G3D4+GEsWbQYCfHxjJensFrNjUJBp06dYGLU1KnTkJ2dy3or30+ditzcHBQVFaJNuw48mVIyt++Avli6aBGcnZyhpKqC4KBAuDi3waJFSzB82HCeVBXqKyE7PZPJYFd9r/LKaPHipXBybMWhl4LCAva8a4trrzPe/xub+3WuWglm8hHmmWKxFHSmjkGeL3nQQho9XYzCo998MxgrViyHtZUV8oryMXb4SFapu3PvPpLJY87NZeYdGTKi9xOrdNv27YiJjsPt23egoCDPRqxH9x7Y/KNAiKvfgAG8DD3vcR7amtq8BKYQDhmXQYMG8VL+kudFXLp4GU2b2PP39+7dw/jxE+Dl7Y2BA/rj6lVfxCck8oCYNXs645jf7cACRf3szGyMGTkWY8ePQU5uDk8cFI98B7FQCWZPXve9xvHXkjIiLckh9XUGOnbqgLXr1jJFPTY6BoqK9ZnO/dtv+6Gro4OevXpg9arV7LGqqCkzuoKIIxS7VJBXgpycDO7du4MJEyexngmtYIjskpGZBRmZevweevTqiT27dmD6tGm4esMPL56HcpyYluk/b92KzIwMXL58GW4dO0JdXRs7tv8Mx9atUV4hDnNLYzaAUVHRMDIwhl3jxnjxIoqNNwlkLV22CDNnzsTjxwGQV5BjVq6YWBmTWb7//nueHDQ0qcCCGPz8/fHq5Sv07dcH9WTfX4lRn0hPz4SHx0VYWJgiMTEZ5iaGMDIzx9Jly7F88UI8DnwCPW1tFkPLSMvAhfPuGDJkMMJCIzFq/GicPnkKxgaGzIBUVlPFi+hoKMrKIzEpmdUYVVSUcO68O8zMzFmjhNisZ067M92eJq8uXbriwP7fOMxFRB3K2TwPD+dYeqNGDVntj8TARo0YhQvnz6NPn16QlJbmUB1pARkaGPCq68iR4+jerS3qq2qzEBaFWEiznlag5JBcOH8WzVu0hI/vdXTv2QvPngbB1qYRvD090bKlA3vwNTcyphTyoVBZ69ZOkJSQxGXPy9BUU2dP27VdW47n00RDIbcmTZuxoubr5GSUVJajU4dOHHIj6VmW3zUyYg11v+s3UFpGqBJTmBgb4dy58zweKRRJbM/mLZozs7U2W53xrk0r/YP3SYhPxONHgRCDJErL36BzZze8fp0GSSkJmJoK9EBoI8/h+PGTaNvGlQ18fkE+hg0Zjo2bNrC3pqxUn5evL1++YnlXJ6dWCA5+CimpekyJp4QQ7Zf6Op0nhfLyUpb1PHnaHS7OzixNS3HbjPRMHjQUI21qbw//2/7o27cPhxQomZSXl4vc3DxYWVohPDwC1tYWuOV3G45OrViulbQ4yFN9F/IowHcV5BfA3+827O3tOBZMMgYkFPReiKiikpNGFNJIy8jg5TqtNkjL4+69uzy5kIEn40sDhlQD5RUUYGpizLHi5ORkKCoqsNdLgzg9LZ01X+jeSZOZNK9pkiJJXNLe0Dcw5H0oHEQ0+ugXL9C0aRNEvIiCpLgY9PT0ER4RjubNmnNxC4rFkhiWupo6x/ApYUcKlCamxrh58yZeJSbCwaE170MCYRRqsW/SBMHBQXwuCpFR7Jfi85TQo3t4ERUFa2trDhO9TnrNbauqqoImzez/cBlONH+SKKX9ioqKGciooKSElOQUbisSblNWUuIVDvWpdWvWYfiwIWjYoAFk5ORw/twFWFqYQ09PBxpaGigqLkZeTh5LEdBKT0lJEVnZmbwS0NIS6PHk5xewsad33KtXP5w4cYjfLemOk3ZQQEAwK0xSOIgEoSimz8ViWHCNiD+U9BUkeDMzsnDs2HGWWRg2rD8qKsVx79593Lh2HXPmzRYcx1rzJFxMVHpB1SV6Tgqt0aqJ+gJNeB/aBLkiQd+rZgjzRzFBdR7S+6mK7jE5XvAlykl3vxo+KsChVOWQBUVgqpL8QuLc2wINAhxlHVTwH2xwv9atEc2ejFBebqEApSEuBnV1NbxhXfJKyIp4XDSzU5KIkogUWyPvZvy4b7Fr905WYCODSwkw2kemnrTAKFaCM/ySkuKQV5DnAVlcVMJqfkJIEyEhCB0iISmg7VPIhTt6haBEGSVqaBAROUiAhhCw5wSIiEquYkRJTIHGhOC3D8Ed6TfRAg6izNAPdXbaN/V1Gh49CoSVtQXMzU3fFmWoegHC497Bwf8Bu084eAUD8e29/tHnd1mwHy6jJewHwueiBB+FDyhZTNRyUZkCgRESsBY/xj6kZFnwk2fIyc5GS4eWghBU7VF9f9g18/MKcPzESTRs2JBREmQQPc57crs2bUZaO5/RqyuBN2/K4OFxGa5tWjHqg56J4spZmTloZGsNBQWSEPhjzgAZQBIto1WIhaUldHQ0uX1evUrhyY2StB9jeJLXTKERmkRqayw/4wn/ll3rPO+/pZn/qotwTZiqsksf4tbXrA/49j4E6nPBcHZuDQVFghZWkRt4ENYg3tSMS3zicarrLn7WY38huecj1yBpWfLWKWxQs0TcZ93a37QzTXzkZVMoiEJHX7KRESQvmv5LUsWfY1M/dj2a2ClcQBOyvDz1F0oMF0BKSpKVIGudZatiuhDfhjxyQusIPWQypvQzOQK13ei+CIopmPkJtkg6Pnj7XW1P9C/cr854/wtf2ju3LMoY+yjRRSgGUNXPK0ksXgwSElXsSVJDE27vnIeWciLGnOTzvppJEHmSr2VlRBunUkCEYIGvv+L8/9C+83UqhX7q4cjQCnDlAsZMbSdfUUmHmtd4G6b44j4m7Lv/gfddZ7w/1Ufrfv9bW0AYwhCGHTh2+N5AJG2WP9jYoHxi4/MJjc+ndv7A7++jGP/4JFUVwqtrfJKtE6eY6fv8yvcmZdEv3rmmkEov3KEWz1yrxxSd4OmCtTXItTr5B3ei90x5BSIGUZKdVh21RVuInvC9tSLluMvLUUSSuvKUQxFjKdua08x7bFURx4VbowpJWK1P8+WP+tWPrDPeX71J6074pS1A8VoqNlBe/AZSEIe6ng7klBQ+4Od/jHD9sd+EFlDUw/u8uxXoyNRkgNY0HSLnrBDnYrREVlJTV4OEmAQ0dbSqEmdv93tbv7iqUDLbTaFuDe0uYkhFRKCFya/aPsXH1R7fbbsPnVt4/MfP8+7dCGP0wm9FY8wUKiJII9UvpfjzmDFjuCQbP31Vo3wo31Dzed9765VA0quXXJ5v9cpVsLS2hphElfFmyZuqI6pKmQneqkAnnBwGgR54VeKxqtv805z5OuNd217/H9nvQ4PyYwmymgPzHWexSpq2ZtOJDkbh9cgzpXJgRPWvL68IV2cXNHNoCTERsk51dXuudv9WoE/grQuE+YV0d0mOmwqSfIJ9BaETSq4WlxBlXBwSVMaqgirOC/aRrBLpouSulLQUf6YYKiVb6Yr0mbxE2l+oyU2JL3LPhDU2KUnMZbmyc5jeLi9LFcdjucivno6uoOL54EGoR4gMkoslNEt6uiD6QAUZ5BWYoUdoINKSp1h9Tm4eJ5IJYUGJ48yMTBDtnZLMBFXMzclFVnY2VwASFL5N4Oem5DTFk+keCTlD90wwUkLTEHWcCoUQ8Yr+TQxYSk5bWVow8iMrK5trPFLsndqV8M50PrpfYsfSsVSsmY7T19fn74QbXZsKStN1LCwsmDVJ1ydDTcfRf+l7un+CuN65c4eJK+fOnWPIINXwpI1i4MRgJGw8HUPGnXgGosafjieCi7GRMTN2G9k2EpjhKpnmlatXYfSw4cyBYONNUNLsbGZ/0r8V6ytxcZDCoiIoKiggJiaGoY2pr1P4OqS5r29kyIWG/6KA4Rdbljrj/cVN9+84kDpoQkIiS94aGBpwbT6qqCMlKcGU9uDgZ6zVoamlzvDC18npyMhIY/IFlVfLzspmmJa4hBjD5YiA08i2oQC6V1DA1cefPQtlg2VgqI/El4kMO8zMzoZcPTkewFRlnOBk8QkJTIqg5TGhUQiKSOWkoqOj0KFje64rSdhrRSUlTopJSogz+eNNSTlS01IwYGA/JCUnobSohEkPqurqKC15g5ysbJRXlsHapiF8r96AlbklXr5MRItWDoiKjKDAN16npaO5Q3OEPAuFiaEx4uOiYWBkwtR8MZLJrQRMLMyZPq2soIi7DwLQr18v5OZmIT01DXm5+VBRUxXA6HS0YWhqyp7Zy4Q4JCW+gpqGBlKSU7kE2vPQUEhJyzCm28rCjDG89+7fZ4hdUlIyHBwdoEXlrmgiKS7G3t17uMhvUEAQevXri9zsHD4XGeIWzZvi0mUBqiP4yRN07doFt+/cYdgiaWmo1FeFhKQ0QwMFhJjGcHc/xTIHhE22adQQAY8D0H/AQBgaG3NJslUrV2DqD9OYHKWnp8vGOzo6klFLVDhk0KCBuHT+ItKyMqGgIMcly7y8qfiFGk9+BobGuO3vx4zaLT9vwfLly2BiKiQCVaKivIKx/Pv2/Yr5CxZwzceJE8bxqioh8SUXql65YgVMTKn8WDlXvKH3SeUFqXgJCYmx511RwbIDBOUkTDpVdiJijyiKhCajTp06M4yRaoMeOnyIJ2maTMmLJjr72BEjeaIh8hO9s8SYOPb2CSapoqIMcwszLighIyXNGjRU+SooKAgpKVThSAwjxoxBpfgnwlz/A3NQZ7z/B43+911SsPQj3YrkV8mMdy4oKmRySz1pKcZiE1yLBoCKmiIkJAGxUhncuOGDTZs34+YNP0RERjN+Oz4+BkOGDmPPePjwIQwZJELPgwf3oKdnjNLSNzAw1MV13+tQkJWHtr4B42ejo14gLCyUa3MSkYeWxeRxvUx8idt+t2FuYYED+/dj5Ojh2L//d/Ts3ou1UXLzsmGgr4vI5yQspc148cmTJ3DVIpSXIfhZMKwa2sJIXx/PngSh6E0x7Js1xVkqa9enH06dPo3OPbrhaeBjSIoBPtdvYemKFfDxvIru3d2wfdtmjBg+HuUoQ2xEBOTkFdGoWQscO34MDS2McfjYeew/uA8FBdmIjYlGYmwitHR08OzpUzi2bgmLhraQU6iPmBfhOHH0KBrY2rCOSrfuPbFrxy6MGjkcCYnxuOxxCWMnTsGmzZswYNA3SEvLQJcuHZj1KQzmz5k9m+tsLlq4AN9+9z1ehEfBoWVr3PL3Q9euHbmG5eYf12Hnzp1Yt24t/G76s7fu1rE9dm7fg28GDWOvkYhUvfv0wsOH99hTJe936Ihh2L51Oxuv1i5OUFfXQM+uXTB9xhyGUtpYWcL32jV06tIeTZu1gIOjI+Okj+w/iBFjRyMp6SWTePzvPoKWpjoM9HRRUiaG3/btgba2Ae7fv4s9e3ZWi2JR8pKMMfWPSRO/Ra/evVkMavmyBVx+raJCHFt++hkbN65nTRWq8ET7p6Zm4GViIizMzdgbppwArUaKigt4ZRETHQ8lJXmWFWBctEgErGVLR2zdugNr1qyEu/tp5iWQ0aW+v2jRIkwcPwGGRoZVxhuoLCtnpAtpxmRnZrDmTXxCPM6cOImT59w5H0JchFMn3Rk2O3LECEHC+0vljv+iAV9nvP+ihv3nnLYcDx/dR2hACNJS0jFqwjho6GoxxpqWwFFRL1hwiJajKqoqqCiuxFUfbyxZvpSxwsR4o7qSROelSuYnjh7nWpl5uXno068fuvfoAm9vX5S8Kea6iyePnoT/dT/MW7wYjewaci3J4cNHYP36dUjLSGM2IC1HPT0vM5acdDSIYRkTFc9L1iVLFjN78sHDezAxNkB2Rh5aObdCfFwiQp6EwMTIFFIy4oiJj4K8ohK6dumEa1d9EB0Vi3oy8tDW00bbdm1x88YNDl2QR0c+082bNzB75kx4e/mi/6D+8Lh0Bn06d4O+qRkuXfJi75O8UM/LnswEpXCKrV1jFJa8wctXLxEdHsE06rCwMLRybIKysgpkpOfC2rIBThw7ALvmTVGYlwcXl3bYuX0Xvv12MnTIU2zfAbv3/oY58+ayWBUJUrV0aMriW4RqIxWAnTt2o71bOyxdugyDBwxC6NPnGDFqJOLi49G0qR1GjRqH2fO/ZyYoTZ6el3yQmpKG0WOHYfr0GejfdyDs7BsjLDQcVtaWeHD/Prc7hQYGDh2C7Vt3wLahNS57X8KmH7dgYN9+WLBwMddENTLWxyUvb66Z6urcBnbNmuHmzetYtmAJfvpxE4pLi1nPNPDJM2ioqsHKygKZOXmYNGEsRo8aj3v372H16uUoKSTYn4SAzSkGFJe8Ydr6kCFDcP/eA0z5fgJ71vUVVVjjZenSxbBvYs+xiKyMbPjf8ONQipqmKpSU63NYiQxsZlY6k35Cn4VDWUGOw0S0WjGjMnBVyeDWrVyZhbps+RLs3LGNxbGEIbTly5dj5PARMDUzqwqbEFehkAlF169dh6SYJAwMjZCSloqnjwPRqGlDtG0jYE+eP++BgoIiJgxZWZnDzNTqr0FafaGxqDPeX9hw/47DBMmvoKBgvE5+jWu+vhg3bhwsrS2rgASVKCjMwcULl1FYUomc7DzYNWiICxcvYcGi+SgqykdI6DNoqGvhmu91LF68ABmZGVi1ehXrnpDhnTRhMvr1/QaWVubIzs3kJXpmagYk68li5Iih0NLWwLVrPlyjcOWqNex1k/F++iyUK5SPHj0Knp5eaGpng9evM5CelskFluMT49GooTX8b95Btx5d4e3lg8Z29vj11wPo338AnoUF8rK4/4D+KMzPx5KFi7ki/Np1G7Hzl524ddMfjRpYw//ufcgrKePxvTsYOWIQfvhhFjZu3oyLl86jvWs7OLV1hcf5SywJ0LKFHebMmgu7Zo6oQCl6dOuKoMBAWFpZ4fbtu8xkpCW8fYsWiAwJhnw9WTRv6YQrPp5o3qoFEuMS0a1LR2z9cQs6de2GkkqgIIM8O0usXb8e333/HRJiY+Hk7ABDA0OusePnf4dXQNIy0th/4CDWLVuC06eOIeHlK7Rt5wYVFTVcv3YL3wzrh/Xr17Ni3wWPiywSNWXKZDwPe4HTRw+jvKwUo0aOxhUfb44vk8QqsVqdOrji4vkLUFNQRnp6Br6fNQM/TP4Wa9ZthB8JTmmrQsvAFA9u3oKqshq0TYw5hLV7604kxySgW98eaN3GCWfdPZCflYNvBn+Dm7f8cfjQr9iw4Sds3fozJk6cgPDwF9DS0YKzsyOHO65fu4arPtcwecp32LtrH3r274aUV0koLCjGs5BnGDp8CE+ORW/e4OxJd8RFRMPY1AgWjSzRpHkzruWanpwG36ve6NO/HzzOXoKuribH4Clk5OzqynIQxPzc/9tBtG3XBgUFecwMpglEDBIc1iN9Ex0tLTS0acSSrpRnKC4pRGLiSy78bGZsyqQ2qlOro66JyJjnaGLfkuvNvnwVCxVlVRQWFkNLWwdamjr/KEJPnfH+d1jhP3WXly97Mg2bRHqocO/8efO5ODLBs65e9cHTJ0/RtEkzXorHx8ayHoSmpgYL5dCAd3F2YeW9wUMGQ1dXD1u3bWWjqaevj4S4eJw5eBSmluawd2jBBsHI0JAJHUrq6nBs1QpvSopxwfMyBokUpH1TWIKgx4EcgyY1P6vGViguKELA3Qfstdk0s4OcrCwL/8hLy8DevglMzM0QGhLKAlWE3CgtL4O8ogLHt1VV1dCgYQOEPn3G3raunh5UlVX4/iiBRok7XSM9ppGTDglB0mgS0dHV4Tg2JcMopksx4ddpGdDV1ebQBsXstbU1kZGVAQV5gYY1JTPLSt9AXk6Wk4yFRQWc+CPGn3J9FU7K0cQiLS0D2XpEFQfS0tPYuyfSUP36SoIi0RXl8Lx8GS6uLrwKCggM5vM2aWLPqwY1dXVGPpB+N0nypqamcdtSgYziomK+X5qFiU5fWlYKfT09foeUmOQi2FSMWk4W+Xl5HIem7+UVFVlzQ1NDs4pxKwk5BUVkpmdwH6NrkgdNoQr6jrxYykFQ4pBCMZwgzc1laWANDU1kpGdAqb4ibt3yZ5o9vUuKMBDlv7ikBKoqKsjIyGSmJyUgy0rLWL+cqPP0Hij5SzR3Enciti31S9LPoY32pbak81J7UK6EnovYnaS6SBvdE70TSlDTSu5tHU5BslqgzV4JmSqngWPplZX8PRlyGWmZqtKAlXwshf+EhcHpOvTvap35D8gU/6mB+ScPrjPef7IB/+mHs+pgSQl3WOr4QtF9Mlw0mOiPBg4lt2gfor4LtbTpN0HGXYr3IxlSMm60jLVpbMvGgPYvLy4hSht7NmVvSkWgfWI4dfgYMjIzMfGHKe/Q9QXFkMt4gJIQj5ikJMQrK1FRWs4DWkJSEhnp6Sy52a59Ow5ZCKnhZIgopkkaEqwVUVEhSIIyAlBQEFdYn5MhX1VoE1GYG703YXGGmogZUep9NT5byAxkar8Atiek+AuuH5CTAAAgAElEQVSuIPj+fSidIPYq3IRICYGEAOmnl0KaC/+KsZEWvqfq81cZG9F7Ehog4f3XpPfX7JMMeaui1dc8z8f6r/DZP0UfF2K1ab+ahYj/6ePj33x/dcb73/z2vua9fwweXWVASMo0Iuw5a2CTABNZaWHxqWrjJHIesllb1m/ipJVZA4t36h7WLCVGwj5ssKpORKQ9QixEvXiBbj16QFVNtVZPW7N48zvlsGp1hlrs9FEmay2Or9rlK52m9hes2/P/VQvUGe//V6/zr3sY8q7YaxNkiQR62x+SUxFhMnA53QqBLhsZ0XfKHtYo4vshNp/A86tiYP/BkpXOK2oE3+MEiv74Z1gWHz2PqHxADS7eR64pyu77NIPvaz6ISCFkoUhYddf5X/PLv/Q5v/S4z6xJXIshJlyJUP9lyeK/aKsz3n9Rw/7TT/u/HqL/9Pb5n9yf6KqFjb5IuEUk9FKFW/vjWxTdtwY/taKSwlKVSM/I4Li2cv36LAEsCI3UZIr+BfR4kY73vvwZOQeijVDj+h+dfD+i6FJ1yg/1eSLf0PfCK/2Z+Z1eSGTkCxYXKykohoGxEUzMjN9ZUfKHr7TkqjPe/5NR+vUuSrM8JZCIAUd1CoVFZIVXoN/pN9KbJhQCZeuJqFNRVgZzS0uOX/8VOlNf7wm/3pk+Ren+1O887qo81Zrxc9G7/CP5WNHvaf/3YskCcFDV6KYYusj1hKqPVRf6UBz6bWy9SvuFVy1kluhPcGbKBwQ8fojs9FRkZefAxq4pbGxsqmPi1frUPAFUhbJEmLK1iX9/bB9OU7C6NmcJqq4gvFYN5iwxV0XaXKh/XdMACiDhwvaqbr4qEW0Wz64WzeTVoNB6Cotn06qSvhMXh9g7E9/b9v9Ye79lCVfi9OkzjK9XUaqPb4YM4kQp5XDovG/JRYJ8k1DGmXTKuXi1OBWrrr1OTZ3x/nq24W8/E3Ua6ij0RxRsevHEQBOtYUlLN6r2cdvPD24d3GBlZc1VYDKSUzBt9mzI11esFt/52x/gb7xgddhHpDK90NgJjaowsUe39TZR+fYmRfcXnRyFhrhm4rOmQRcaf+H3NfWmWQipooKTyhCTYKIKJzAlxNn8EoVbllET+GCBZrpn+isoLOL8AtH5yXhQhSJCZFD1GUqSnjp1GiYmJszQJPQQbTTBE/KC0CRp6RnMdKS8LKFwqLQeMWuJHk9e+h+V2SOqPJU0IweCCn58cL8KkqwtwvNnISjKL0CllAT3VypwQYntkJBQ1jOnyjspL5MR/jxcQPWXkYGTqxMSEhMRFPQE9raNmQ1J1Yvat28Hb98r3LfpmZ4+ecaCVIR5T4xPRHx0LBerVlBRhmUDazy8c5efy9zcAsFBAbBt0pjrTvrfvQuxigqupPTs2TOm6hPyilBaH9IGJyBAXFwc34OKiio/N5X5c3R0go/3FUyaPAnJKSnMlaAq3uRckVeelZbFxTySk1MwasxIPHn2pFpugQpl19aA1xnvv9GA/BWXosFCiA0qikDEFqotKRpno8FPHczb6zLc3DpCR0cPv+z5FVkZaVztOioumitxFxcWQ01Nlau3U5KQqq+T3gTRiGl5TQZFX1+PYXhCfQoqEUZ4XkKdUIcnkk16ehpKSkrRpGlTPHxwD87Ozlw+irQnyssqGA5G3n90ZBRsbWy4sk3jxnawtrGB56VLyM/Nh4GRARxdnat1nkXbLSszE5fOefDgIz0PUzNzODo7MiknPS0LRoY6XIg25kUs/G74o/hNMdP5qQiwtKQEOnbuxGSNO7fvMAmJUCpt2rbFk+BgxlvTfoMG9UPI03CEBD9leJ+Oni5D7rIysxEUHIz+A/rgitdV6GnpID09hck4+noGiI9PZEp1C4cW0NRUZ4y4mqoKk2FsbBpxCTUJ8QoYm5qjWfOWgqLAIut08jvflJbAz+8GZOspIiczCzYNG0BX3wi/7t2FLj26I/BxAHr06MEklpobvaOQZ89w6cIlGJkaQV5WDs2atUBGZjrk5Otx1XnnNm1w/Mgx9OzdB/HxcbAyN+f/KqvUR0T4C5DxINmCRo1sEBb6FE7ObVl+oKS4iDHTPfv0hoGR4TvGTBC7r0TAgwfIycpkGYWQ0FAMGT6sqg7Nu6JaZLhmz5yF4UOHgihU165fxdChwxEQEMh1Uu/de4DOXdygoaKGw4cOcWkw36u+GDl2LO74+TMGXIhlP3PmDBeN7vNNf+zYshXScvWQkviKJRdMjIzYqG5csx6Tv/8e+YUFeB4ZDiV5RdZkoWcNDX0GMwsL9OjVg2totm/jghYODjhw+DDSMzKhr63LxZQFGubvBlXCwyO539k0tOZfqGwc3Vv3nj2x/actaNW6NfLy82BhaYbIiHCGmpaWElyygscDyQasWbcSjwOCUVxSjMLCfIwcOZL7dm22OuNdm1b6h++Tk52LPXv2waaRNbp06fxOpXAy3mSIPT0vsZEKCgyGokJ9PHhwF99/NxkXPS+gd98+uObtC22qV1hcDCNTc/YQqIPTRKCkoMi6FG3btcOB/b/ywM7OymRstYmpBddnpErdcXGxrI9CbEc5OQWoqtVnOvOUKVOwZPFiREXF8GRA6JPggECuev7DD9Owa/cuiElIYvvPW+Hq4sLe1cTvv62G+4k2P8EHL5+7gEaNbXH61CmYmluwRgZ5Rpoa2ti6ZT02/LQFiQkvcdf/HpOKzMyNUFZWCUNdPTi5unDmlO6D6OykaWFgaIiCwjyYmJrh/LmL6Ny5Aw+g0ydOch3J6JgYNGvZApVllfC47IlxE0aiILcYZSUliI4OR0sHJ4SGhSIw8BF7WePGj0cb13ZcdNjC3ALe3l5o1qwJPM6f43qG5lbW6N2nH09kNTcqL3fo8O9QVVFHWnIyXNu4oFJcChfd3TF20kT4eHtzqbPuvXp94NhyNt7btmzBrLlz4H/zJswtrKFvoAc//1u4du0mZs2bixOHjmD5qpVcPzErLQP16yuilRPh8Uux/8ABTPvhB/b4b1zzQd/+g7kuZHnpG1ABD7fOndhLFfUOhcb7WVAg7vj7ISYmDo5Ozug3sH9VaOT9SDIVsT569CjKyyuZodmjRx94enpj7ZoVWLF8Ndq1d2XijZenF5ydnbBx0yZ07dETN318MW36dIZY0j3sJyGz+sq46OOF3Vu24XHwE7SwbwJxKYHyo5qqOsaOGoNtO3YgvygfkydPwb49v/AkTe+Y+jhVL+rY0Y0p8Q0tTaCoqoqHgU/QrGlzSIiJszaPjIwAzilqwP1u+fP9rVm9Erk5+VzIW89AF86uznhw5wF+//13vsbqNavxODCQK/zQ6kVTQxVNm7bAr/sOoLVjSzx6GAgjY0MmGbm5dWDOQG22OuNdm1b6h+9DnndYWDiWr1iGQ4cEHUaIAaZbpyUvLZWpoxKjkVAfu3fvwcIF87F913Y2Xk8fB6Fbt27w9b2KqdNnMgFHWDklOiqal4ZUUHjThvXskVPtQtLk2L5rD3766Sf+rqAwn72kQwcPIywsAitWLGMSzMQJE9lAkydKuO0JEyYwZTo+Lh4nT56Cp7cne27rVq9FQV4eLK2tMHXGDx9sdfL6792+w/Ur9+zZAz19PURGxmDokMGwbdwI69atRye3DkzeoaUvGRxiecrKKOF1YiILT5EBb9XakdmgDx4+5JWAsooCF1b2v/0AOdmZcHF1xtrVa2BsaMiSri5tXFBSUIIXcfHo0rUdjI3MERMbi7DnT+Hi1B5BQYFQU6PzKHF4QklJlVmZ5maWOHf+LEaMGIKTx09i7559mDV3NgYNHvSBpbhAAvbA/oNQ1VRnkoxTayekZqXB+9wFLF29Eo8ePkJsdDTT52tuZHBjY2Kwfes2bNryE86cPMXsQKsGVrz8nzdvCX7e+iMWzp2Hg4cO4tRpdzwPfc6GqUvXTjC3sMTixUv4fSYkxOGm7zUMGDIYnhe9oKOtBbsmjVkHR0dbG1IitUOFcXry2LMzsqCqoYbFixfDw8NDUKdBFIFUFdoZOnQoF0wmXZNVq5ahR/feLFNA+iSbNvyI9h3awNbOlpmPZMzWrVuHzt264fyp01ixcgUSE1/xe1swfyGWLVuKLTu3Y9n8RbjmdwvFObno2rMbxCUlOMzz3aQpWL9xIySlJTF9+kyMGTUKGurqAhJTvXo8idGqpXXrVlCWl4W4bD38vGUbFs6bDylZGWhpaUBWllAj7xrvwMAg/LLnF7RzbYt6CgrQN9THrp3bsW3rFhw7ehL29vaseFifwlViklBUUoCyiiJioyPRv98gTJwwBYsXz8OqVWvQvkN7vHqViOHDh8HY2PijJdyE773OeP/DDXNtbo8U+kiLo0vXziyrScVphZswYbl40VJmRXbq1AExsS+wa/vvmDt3Ok6ecceosaNx+MAh6OvrcoHf3n16wMnJkc9FNHhaqkdERGDY8OFYv34T2rVryyp4W7ZsxaKFc9nb27RpE37e+jOrxFEhWS+vK+jTpy8bwSmTv8O2bT/jSfATDrOQCNOO7bvQpWtXbNiwCUePHkZZZRmGDR2GebPn4PHjx5g1d9YHH52Ss+QJUvXxX3/7jfVI6iurs6c95bvxmDRlLjavXYHnEc+RkZOJxLg4NlyKCuow0FFnL3PqtB+wd98+SEnJsLdH7EFasvbs0R1+fv7o3sMNYuIKOPz7YbRq2RxeXt7QN9SDipIKQsPD0dGtLZxd2yIqNgbBz4IwoHd/HD9+Co8eBsG2UUO4uLZGSUkRD/h6sko4eeIkD06vyz6QlpGApbU5evXtCYpkv+uTCkSd9u75FRqa6khPTuWixdaNreDq3Banzrkj4NEjdOnYEUrKSh803hHhEZg9ey573rSyoMLKFy958HnPn/PB2XPHcPbEKbRwaIlKcQlYmpvj/PlzgutlZqF//37Q1dHBzZt+uH3zJhYsXYgzJ8/it4O/8Upqy6Yf+XfpeqIQOAFq3/3sBS4mLSYlBiV5eaxatkzwfDUcb6KtkyMwc+ZMVgs8d+40du/+BRc9PHH//j24OLdBy5ZNsXj5MhiZULitnItJ79m1HZfPeeDKFW9MnjoNRcWl7L3v3LkDI8ePw5ghw9C4mR32bdsNBXk5jBo3Bioa6li5eDkaNGiIUeNGIjo2Ftu27oCdnS07HOREkC6Mro4ujhw5ioqiAnw7azru+99DSNBTdOvfE6amZEyFD/L2YUg/JjwsEuGhEbBvbs+hqqTEJFz19EHHrm7QNzBAVmYWh6NIrsDc0gShIUHIzCIdoEo4OzeHhKQYkl6lcjlDBQV51g0Syg1/auzXGe9PtdA/+HeSqr5x/RYiIiI5qePaxhE2Ng1ZpIeSTDRAKIvt5+eHgwcPsQaFg4MDtm3bgXv3brPi2uHDhzFixAh4enpykomEo2bPns00axoY5MWTGBLFhsePH4/ly1dW0aolsHLlcsjJKXJih44fNWoUx0V9fX0xePBg7Nq1CxMnTgSJA1H4hM5Jy0aKj5PkZp8+fVjnetiwYeyh0L1Rwoc2ofqgaPPTM75OScHh3w9xpXQyAkShd+vYCT7eXnzsgEGD2CM7cfw4+vbrh9t373ASjnIDuVnZ7GnR9WjZfOLECVY1pBVH5ItI3H/wgJ+fKs0/uHuPk3g06Ch+n56ZwSsXirVWlldw0dvgoCBuX1IzpP9SKIao3SR7SxMQPQ+JQ9GEQyEpmkjpGcjjo6K71BY1N6Jt0/40gIn6TfuT50krKbpnuh8he/RDXTMqKho/bt6CjZtWQ1aWVmDiLP1L1xIW3BXSxumdCsMfdC36tzDpKmRkCpO5wuLHHyvqK0wK0319bD/6XXi+mv8WthHlT8hrpn5M35FQFP3Ru/wU4uWfOWRJKhe47R8ABUVJ2NnbVrf9hxLhtXmGOuNdm1b6h+5DECP6EwwW8ggEMCNRWjN1DCHNXXRAfQgW96lOREZn69btnN1v0kRQMTw2Np41UujcBDmjTRR1IUpBp+/JgJOhIGP2ofupeQ81Byo/WzUauIqXWQWxq6aLV7WJYD8RrHTV52pJUSYeCbSfRWF81Qasiu5O53hbCIKIQ1WU96pT0/HCdhcarrfwMdFiEG+9NlFki2j3EjWA7OvVgOmJGtea3ZLaJjo6BkeOHMPSpfMFRCqGCgo24blE30lN4yzcT0i5F34WPfaPhoPwmT/Ut2oeI3wO4b7C9yz8XmjcRc8pei//0CH5kduq5IR9+PMY5OSmo6VDi+rclLCtPzXh1Tx5nfH+9/UCkTsm6yFKTvgYRlSUz8cm5rOenAYRea/Hjp2Aq6sLLzvFxCpZ5Y86HXndtYU4fdaFP7DzexyH98gtbw8SXbHXPO69wVCjZUV//9h5/iyx48+2h/B4hgkWFLKYlZy8dJWHWnvc8Ne6j7rzfKjTUlV78jKImfx1ekyd8f7P9LQ/Z7ypmQReYRXnoYoBSLFUoUf0dzXlx4jQHyOvfcx41xxOn3OerzMUv07rsadaBd0T2IjPm6S/zl38/zzLnyNGCsffu0nPP9NSdcb7z7Re3bF1LVDXAu+3wL915vvEuxR1f6p8l+oaqVQTVXT7CFn/q/WYOuP91Zqy7kR1LfC2BT4n7vuheHLNvIHo+Wpz7j96F6Kx5D/a50sTgqL3LBQtE67UhNcSUOMFuQghOb76txoiWTXlBD63f9U8vmZ8vbbnexufr6ptLAKf+VC8mgw7s2WrpACo7ifT7gWabu8lXIUyCJ+7gq0z3rV9g3X71bXAZ7TAHyV/axphUYMieowwcSmayBMiQD53kL/jEbJS47sa4/S70KiL8gM+43F5VzoHIUKIQEMFF0gAS1VFFaUlJUz6ItSMrLwco2aIXUooJQszcw7H0XeUU6FK9JQAFxpFQuvo6uoyvlyIuKHz0HVYi76ighm/hPChCvbBwcGMrKE/uoaZmRkjpQhz3qpVK06Uf+7kRNcgzsPxIyfQoKEN1FRV4efvhx69uuPSpUtcF9ShpQMXpCB0zJ07tzFl0rdITkrG9evXuayfo4sz/0aIpcjISCxatABnzpzl55o8ZSL8/f0RHR3NCCxCFNVmqzPetWmlf/k+REAgLLi4uATrQVClFCrS+iUbnYuqpFABB66mnvQa2jo6INo6VXgxNDJAaloaD0RjIyPEx8czfI5qZFIRZKK0ExSPiho/CQlhGJtD82aMo73t788Dl0q5qyrVZ8qwnp4+EpJfMRa7Z69euHXzJtJTk3hg2jRqBDV1Tdz2v8uGgRigRwmPrKrC+t9JSa+Z2h4bGwUqUkvsPxmpelyVh0p5tXZ1ZIiinb0dWlTV1vySNomLjsWZ06e5uoyahjr69usPd/dzKHtTBnU1Rbi4tMXvB4+gU8eOeBocAKuGlkjPzEVGZip69eqPKZMnY936VXj0MIANy6DBgxEdGY2LFy6g34D++GnzT5j6wxRUoBIpr1O5OMXnGiDhcwU+foAnQaH8npKSE9FvwACu20nFpE8fPYkNmzZBgeB5IjV+a9sm1MfevCnFw/sPoVRfho1XI5um8Dh/Fh06dcSjBw9gad0ARw7/DltbG7xKyYCpni46dOqECxcvoEEDK6SmvIS1VQOEP4+AS/uOmDJ+Ag4dOYRb9/yYrUql1PR09bmEXqvWrWBp2xA/Ll+DFes2oFICeHDvDsJCQmFr3wTup89gzOjRVIITU6dOhfc1XwE88wuSFDRREF9h3py5uHntOkgaorS8lPtlRGQEDI2McdnjAvr07g15FVXMmz4Ze/YeQHBYKK5d88W8ufNx+dJl2BIz+PQpLF22FJERkdi+Yxs2/bgZ7u7ngbIyTP5+ClPsa7PVGe/atNK/eB/yaohg8/JlAprY22H06DFMB66vXLviBjUfnQgTCxcswLfffgvSlSDdEOsG1syelJaSQcqrFPTs1ZMNQrdePbneJRF4qIRXcNAT9sbSUtOQl5UFRxdHNhSnjhzDsjWrkZaayh4Oaas0bmTLGPD27dohIjoKmpqaTOqh+oUvIp4z61FBQRG3bt6AQ8uW2LF9G/btPwAfT2/YNWmCl4kJ8Lnqi8VLlzIJyMHBken3s+fMhoa6CiZ9OxGr126Gl5cX2rdvD5tGNgJo3RdsxQWFPIiJak/noEnl7t37TK/u3bszjh0/gd/27cfiRYuZ0q+hpQ4NLT2UlhahaZPmcHJyhZ+/L4KfhLBnRsQookofPXIIffr1ZYmCrh27YcToUZgwcSJXHvpcWJnwsahCu9//sXcd4FFUXfRsSbLphfSekEYNPUDovSMoiIL+CigqoIBSpYkoKiCgqKigAiJVOiI9dEILgUAKpJDee89m9//unZ1kiYAB6ezw8SXZnXnz3p0359132zl2AvXr18eFC+cYAEm7bdy4MU4eO4Gi4mK88uqr9wfeaqq/pEb8zXhIJSrWguv5NcCqVT9j/oLPsfTrJUxPt3vXdsz4eAbcPX3QrX17zJwzG6bm5mjs3xh/bt0Kr7reaNK0Kb7++nOsW/0HWgcE4Jc1a3lh37t7D6KvX8e5C+fx4aQPEdCxPXq264i+L/RD9169UV5agTOnzyCwfSC2btnCtX7o/KXLliH4/Hlh0bsP8Cb5vfPuWOTm5eGtkaPQpXMnRERF4uChQ0wr16pVAPbv24sPPvgAHnW90dS/HkIvX0PQ0WPYvWcXFn61GERmQsrMlbDLnKBEO4bwa9dw7sQp5BWXoUnTRhg58g1Wsmpz6MC7NlJ6is8h8KbaJkmJCYiJiWbm7qCgIJiaWdzfqNTAxAkTeMs6ceJEODk7sCZBZMQG+gocOXiEmb2JcNjJ1Rmr16zhBB5i6m7apClc3VyZFXzJV1+ha49uaNW6Nfz96uNi2BWezJSgcjMuDo0aN+a+ujg7c6o+HZRMQ6BNfJBUkc3QUAFbG2vs3bMLa9f+jl17duPIoaMcb56alsZ8nR/Pmo1VK39FRkYq9GR6GPryENjYWGHQoIGYMWMOj4MAhcH7PkO4aCeSkyts+1XKSgbvn39ahVatWmPChPexcdN6fPrpJwho1QbXwsLRo1c3uLrXxdGgw3BxcsfkyZMRHnEFp0+fwfr1GzjJKLBda6Slp6BXr17MpTl98nToGyowb/6nvOu4X/BOSEjG0WNB8G/sj3PnzsPPz4fBlrT5tMx0TnR65eVh/0hrr81kIeDOysrhXRQRDQcHn4WfnxdW/PAjFi/7Gj+u+JFNIBs3rcPsWbNQ16c++vfogYkfTkJCUhKGDnsZJ46f5Op7x4+fQqP6XpgyfSo+nfc5sjKy0btfb4RdvgI7G1v8sWkjenbuiiatWuDVoS/jp5UrMGH8B3jzzbdwLTIcge3a8rPYunkLF8gaM2YMJ2xJia7vHhdp0YT11tvvYPbs2Rjy4ovYsW07Lly6BK+6dXHg4EGuWXPg0H6MHz8Onm5eGPHGy9iyaQdzuv69dy8WfLEAX361kN8TIvge8fpr0JPrIT83D7+u+BGtO3RkS/kbb7zGi3NtDh1410ZKT/E5NPEoW23/vgNcqpJemjVr18D8NunVtRqmWo2JEyahd5/eDNAzP57FPzn919sL0bE34OrqhlOnTnKtkOnTp2Pp0qUIDg7Gjagb6Nu3LxPP0gvdul0bNG/eDJPen4QlSxdzDRYipr1yJYw/J42dQNzF2QXZWVlcre306VPw9vHWlOG05KxIMsOs+uUXzJ8/H0cOHGIzSHpaOtslp0yZigULvkKfvj1BqeOBbdtxSv3Qoa9i+XdLmJfT1s6ONc/70cjIjBR6KZQ1KoXCgIl+CXzibyageYuWeOml4Vi58nve7UyZ+hF27tzJVfcUxiaQVFYiIKAlXhw8FH/8sRZXwq4iIT4BKSnJMDE15cJV/fr2wZGgo+jVoxt+X/c7GjX2R4eOHe57oYm6Hsf1WHy8fXHxYigG9u+D1auFyn2h4Vcw5MWXuBZ1zZoktZkbRYXF2LFjF5q3aIqszHxcvXYNfft0Y5NRQGAbyCBBXe+6eO+9tzFmzFsor5QioGlTlCsr8MOPK9C+XSBMDI1Q18sH27ftQI/uvTB9zmysWPE9Zk+fjjHj3kPoxRDele09uB8tGzeFi4cbvvrqKy7bmpGUjHoN/ZCWmYG6nl5sriMCaio3+9Wihfh2+XKuMyK7x0Wa3iHS+r/4/At06tAJFuZmCLkQAr/6DVgRonIUfj6+2PjnBri6u0ABBSbOmAhVuQRnTwcj+kYU+g7oj+tRUbgeGQlbRye+JjYuDq5ubnD3dOdFLzMlFW0CA2BpXbtdsQ68azMrn+JzaOIRsFBhKdJIaaITyGnXP7mX4VHyIhW1orKk+/cfRECrZtwW1UFp0rQJ14+mwjrkqKHa4lTkaNy4caztfL1oMTuVevftw3U9aDtLpMUtmjVDWEQUV+8bOKA/jh0/jnp+fgzMlEqflJDENcup/2TmoAp9VCe5caNGSIi/iZgbNyCT68HN3Q0paZkwUBiwbZ+KUnXo0A7Xrl5F586dEXTsKNeKplT9zZs3Y/DgwThz5gy3S2nx93OQ0+2n73/gtHv6T2zqpEGePnWKbbRUZZDso1euXIa7hweycnO4D2SqKMrLR8uWrXhBIocb7SbId0C/0xhoMaPU/JALF9Guc0fWiknjpoXmfhOiSI500DMjJyGloNNB/aEFmMoh3G/bNMfoIO2a+imWCKAdDWXVkr2ZEoio9MHkqZPg6+MDPT1DvoZ2QDRXxXvXdOzSOTWzTekz8TztdPuaz5Guu9v39/PcxXuL/aIa5TTP3333XTRr1qxWOyPqE/Vf3EXd685PB973++SekutoclBaO2mI5HUnDYJeXPr9vg5N+BMZRasYUTTsI5SqT9vSmi9VzRR5+pvCp6pIS+gXqRABQd8J6fz0sgps7FINq/D58+e4miAtBFQDhMakUBhBKpWzA1Xg1SQWGSFNJSM9E+XlVIfcWZNgpGZtVhsY7jc1WZQdyTY9NY2LENFdySKaylkAACAASURBVPRDIE6LGBErVGXTaULFxL95XJCwD0AEgCqBUGiZSAjD45egUq2qqj1yry+59nMWx1uzDVEm2mByr/NDO1RQbOeW8EECaaUKK1f+ggED+3G1PplMMBFo3/924FuzHfGcmtE6dwL4Khnf66Ducr72PKKFkCJP6tWrx3XCa7MA3ikiqbZd1IF3bSWlO+/2EriHtLN/JC7ckipZk9Gwxu3umB5ZI2NNUuMuD4U+vrZ9q3He7Rxl/5azLzZxn062J23aUvVLpvySCYTUEknt7LtP2jiehP7owPtJeApPWB/uAY/vqed3S2v/JyurdtPPCHLdk7Se4pP/MYFqLsxUZkHgnLxr+r5WUa17kgbv1LQ7UTOK6G6Kwv1FHN1T/zQni5r3/e52dOB9P1J/xq95WOD9jItNN7wqCdScQbXdXvzDYPIfZPrkgzeZsChJp6iwkM1nZILz9PSstTNaB97/YXo8q5eKJWUp3pr4/cjmqjueTgncza56t+/uRsCsHaYonqdt/9WWlHAP0YIv0ZQurj5DTJ+vvl4ofnbrUV0QTbstwQlZ7TvRzkbVtunX1GxvtZ8LfhYy54gZrNp29JpyuJPtvcq6pfWuaF9bs/Su2A4FE3zx2ecc196tWzf4+PrWOupJB95P5zv5UHvNxfrLyjH8lVewecsWppPSHU+nBP7NKXY70KXPtB2ItwNF8bOa4M33UwmmB/IfKyvpp5o1S8I1ASCF6BJyMgskzKKTWgIq8ERtUKYmlU8lJziFYNLPwsIS/p6cgfS9kZEChYVFzINJ5BWlpUQ6occkHcYmhjAyMmYHckkJpdsL7O1kTSkoKEJKagovKuT0JpJpAwN9KJWVCAsL5WgeirwhJyQlGlF2MKXZ00E5CzT29u3b48CBAxxZJcogNjaWo6IoGICc5PQ3Zf5SSj4Re3Tv3p0jv4gEZOjQoRyVMu+TebCxtGQ+WOr3kFdehp29fa0mmw68ayWmp/skCtOi/xRpUVpaxizWUshQVlYqvGQyQN9Awb/TxCTgpkk+dOgwbNiwHhIpeELSC6esVDJ5gcC6ApSXlEKuiVxhDYYJItQcFlZWUsbRBAYKfSa3rVBWwMDYEJXUn/IKvhdlDxJVlLmZKTPTCxEkhhwlIpFJONOQIjeIGJnic6lvegpDWJiaITU9DaXlZXAkTkU9fU5CInqw0sJi2NjZcZo+kSdXlJcjNy8XtrY2SExKqnox9eT6HE9Nn6klaigMFcjPy4OHqxu/6BcuXOAXTCaXIz0tDVcvX0F2fh4a1qvPTD4UWUNKYkxcLM6dD0alUgo3V1e0bNEUJ0+dwvHjx9C/X384ODpi+/bt6NWzB5wdnbB58zY4Odsh6nokCnNy8cabI/HjLysx4pXXcPDAAVy7do2zLInRnjIuJ0yYgNlz5zCPI9XHICCMvhGDg/v2Iz4lGe+9/S6++OJTznR1tHdjsuFp06bi0qVL2Ll9Nzq2D0RGRjrHXh/cvxs9ew3E4CGDEHT8CM4Fn8dLQ17C9ajrUFYUYvykiUjPyMKHYydi+rRp2Lt3B9p0bIeOnbtj++aNuHw5BNNnz+PyBinJyVjy9ddMNuzm7sFyPnHsKAz19GBpaYulS5Zi05b1+PLzhZBDwvyhI0a/Acs6FpAolfh7zx6M/WAccguL8eXcz+DfshXT1I0a/SY2bfod3vX88PG0adi2dRfWrNsITzcnXA29hH4DX8CZU8fRqk1b/PHHerz79kiYWjvgrTdfx5KlS3Hq5GmumXLo2DFYW5rj2rUwvDt2HFzcPPl5RUZcRcipk+jerw++/2ElenXrjtMh53HtzHm88OIA/PDjr1jw1deIiAhDyxaNsPLnX9C330D8+edGZpjfuH49XNzcYGFri+tR4fD29IKdtTXMreyx4IuvMG3yBGzZuQdN6zeCUlWJpNRk5GRloFWLAGRlpKNtu/YYNngwvl/xE8KjY2FhrI+Ll8OYO3XK1CmQaCK2/g11dOD9bxJ6yr8nID19+jQO7z/APH2//voLflu9BnJ9faxeswrW1nUgl+vjjTdHMUAToH4y5xOm8KK4VYoLj4yMYE2BwKwgLx9ZmRno3bcvkhKT8Oln8xlUKMaXiHcV+gYMPv0G9MeGjZs5bnjSpIn4c8sWnD19Am+NfRfRkVGws7XDtu3b8M6772Lp119jwodTOMWcEnqmT5uO2Ogb8KzrziTGM2fPw87tO/DCgIH47ddf8fZ7b+Pi2XMoLCmGrb0dbsbGoVXLlhg1ahTmfDIfxw4eRs/evVGurkBGVgZrZU6OjmjWvBXHe5P2RAkTV6+EIqB1ayQlJKBlm7ZISE7Gzm3b0aNbd2anp/MGDRokVINTqbHiu+/hW78+fl35M376eSUDPx1Ub+XPLZswcuQ72LVzO3p074rr12+gc9cueGnwi9ixayc+mTMHLm6u6NGrD9OUUTEifYU+0hOTWUMbMfINxEbFMHjb2dsx4Hfs1BFE1EuZpf0HDmDqNNJcC4sKcf7cWTjYOeBaVAQC27TDxvUbQIzsly9fwe492zFs2Mtc+OmFgYN5EbG1tYavT0O8PepN/LhqFc+JaxHXQOTVFHcul8vw4/cr8duaX7Fh43ocOrgfK3/9DRFXQmBsbAp7J2ekp6VwUlPX7j0glyt4oT579iyCDh9BYNtAWFha4fqNaDRo6MfEy61bt8XhoP04f+48LGlxVqmRm5HFIZJe9eth+65daNusCcxt7bBg9qdo3qY1KlWlGPfeeJZ9m/aBGP7yUPz555/oN2gIOnftCBOFPlq3bYe4G9fh7uaJPX/9hQnj34PC1AL/G/4qPpoyBZdCQtG1SyfExCcgMjyM58fHM2fxgk7BRxER4Qg5ex6DhgzCN8u+Q+eOnRCfngIfBxd4NfLDpj82w9zUAueCz2Le558wbysVtVq+/Fu88867nNlrbmmJm4mJWLv6Vwx5aQhefGkQ1FI9jP/gQ8ybNR1m5uY4deIEJ7ClZ2TC188LdSxsYG9ng+49e2LThs2wJUo9mQFyU2Nx5lwIvL08MP79cUTtVCvU0YF3rcT09J5E4E3JHgk34zkTcfirr2LT5s1YvHgJ/vfGa0yUS0kx3bv3FLaVAF4cPIi5LYkDkxJyfvj+B04codR1Sokf+eZITJkyGb716qF///4c30o8mfv37cP8z+Zj1syZ6Na1K8IjrvPk/e6777Du99+RnBSP1u0DkZacyjUgRo8exQz0dK9Ro9/mrSXVM5k1azaTGhcV5uOnn1fg2+9WMNdkbmY2fv1lFca+Pw57d+3mfXm/gf3x3jvvYurUqVzrYvvu3YgJj8IfG9ajRetWCLtyGSamJlyMqlnzFujUqRMnKSUkJECqVnNmIW11SXtUGBqhtLgYo98cibET3meSY9r2cuyCSoXPP52PwtISJMXdxDfLl8PSyoqBnRJyDh46gJkzZuOrr77khaSkuARFRYWY+8lcrm/x848/wtrGBh4e3li/fiNGjvofk/hu3bgZubk5+HLJYuTn5uPQwUOcjNO+fTv07t2Tk4iIC/SLr76Em5sbL65p6ekIOhwEHy9veNfz5bj3n1asRP36DVBRUYxdu3ZwJmt4ZCRGvjkKpWUlqFPHCnKZAUa/OQo/rVqBkNDLSElJQ+cunfj6EydPoqxEiZz0DLi5u3I6O2XiBp88jtS0LMTGECg3gomZOXp06wS5gYLlkpSUiH179sDbwxOt2rbD9l1/oUULf9T1qIvOXbpjz187cDr4HCzMDGBoZI6ivAIEHTqEFm3bIzsvHxZGenBy98Dns+ahXZfOyMvNwmuvjeBdQ0DbNhj64mBs37kNr7/5FmfLWluYQW5ggBPHT6BF85bYsHEL3hr5OozMzPHSCy/go8lTuEyDva0VVFIZ1q1bg9SEVH7mzm5OTPR7OSwcp0+dw7BXBuP75d+jS6dOuJGcABsDEzQNaInNm7agWdOmOLD/AIYMfQnbd2xD165dmft12LBXmCS4slKF/KIiVgDMTc3Qo2dXuLh7Yuy4iZj0/rvwquuF/YcOcq5CXl4+EpIS0LRxM1wJvYQOXTri+JGjeGnYMOzY/TcyEq/Dy7cBL47vjx8HPX1tcuc7Y48OvJ9eXK51z1NSUhAdEw0/v3p4/fXXmZz322XfIaB1ALy8PHHu3Fm0a9+ebXNkvxs86AWs/X0thgwZihUrVuC7b79nhwqB65h3xmDmrJkYP24c2/sGDhjIKd+UTbfnrz0Myj+vXMngExpyGX6+vjh95gx69OjBadjdenRDZEQEM8gvWPAlF7giwP7g/XFcG+TLL7/AJ/Pm4/DhIGb1Xrp0CRcx8qYMxKRk/PTjj5g+cya2b92GjKxMDB40CNu2bceQIS9h8OAXseev3Qi7fJkLLKWlZyIpPokzKMmu2bxlE7ZVnjx5EqGhl3E2+BwC2wUiJjaWeTktzc3Ztbb+93VITEthImbB0QSUlJTim6VL4eXjg61bNuPrrxfD3sGRwfvEyVPYsmUTRgx/HTeib7CWf+rUadbWPvzoQ/z040+cRk2LY05WHhISEtG1aycUFBaiKL8QOTnZqGNnC0cnR2zatBmuri6ws7WBk6MDysvJ9CTD3/v28QJFBboqypXYvGEL0lJS0KxlCzTyb4Dl366AnZ0tWrRqhk0bN2Pkm2/iyJEgWJiZwdrWGgFtWiOvoBDz536KRV9/hZiYWGz5cxvaBLRic8uly5fRtEljfLN4GSZPnYz5n3+Jj2dMwbmz52BgZMK7ExNjU+grFOjTqxv0DQ0YvCuVShwLOoKCvDz0HzgI+w8Fwd3JHm6u7lw6Ye68OTh5OhhlxfmwsLThXQWVTvCs643E5HTYWBjDp3497N66Aw2bNEVJaQksLMxgoNDjCoRffL4Ac+bMxB8bNiH5ZiIC27Zhpx5lrnr7+eH48ZPo2qkDjExN8MuqX/D6/15HZEQUFx+7FhEJDw93hF0KQ7v2gXBxdYZaokJcXCLCwiLRpk0LHDl8BI0bN8LVqCgk3ohGnz59ERJ6CX369eHaLEWFBTA3N0O9ej7IzMzBunV/cJLb6LdG4/z5CzA1MUJhQRHMzYzRtFkLrFn7OxrV90PzlgHYvXcvDBUKmJqYITktBd27dMXRo0dRUVEOhb6cd2EbNm2BtaUpTM0tkZebg06dOnLBtdocOvCujZSe4nNI8yaTBjGbU/2HZcuWMcASKNFEIkAhOyo5adh5BGD16rVcdW7atGn49NN5XLioVUAAV81zdnbCzZtxXGCHrqP6I5QSLLKn02dUu5lswlRulTRdYqGnAku0xQ4MDOQqh1RfJDExCc2bNUPQ0aPo2LEjh0odOnQI3bp2Q3JKKlxcnHHo0GF06tSBTQZEXkxtkuOHxkT2YHImUSEnAjUCS7ItUyEuynILD49ERYUSJlRHRAJ4eLphzZo1eO211/jeSUnJ8PDw4NRwX18f1rKpHG3E1XBIDWTw8fGpcrAVFRbh2PETXEzoZnwsXn31FTYJEYKdOHES6//4A0OGDIGzswts7e2xa+cu1tCoQBaNkdL5fby9OTQsMzOLC3RRNTpyvAUGtsXff++Dv39jHD9xAqYmprCxrcOgTjZ3KilApgMaN42XVpPMtAxcuHAelpZWaNTEnxc7SyqFa2XF9u3mzZvzjiI26jrXh7G2t0VsQjxuRBBotWGfRHTUdRQVFMKvQX1Ex8XA1saW5wXNA5ItOd1oh0JziFLeqYY2pYF7e3vz9VQBkupQUw0R2tVRqj2ZatQkcxNT7oelVR2EXL6EirJyNPVvwiVzaa5Q38g0VJCbx36PsvIy/mlgqGAZGSoMOYuH7knPhfk58/JhaGjEmbRk95fpyVBeVsbPhJzq5Nch0x/9pAWPM3npXE0NczHrUUxLZ6crOWclUmzdthN2VuYI7NCerxGjQ7QdvjWduHfKCr1T1IsIIyIheG2yMO8GPTrwfoqBubZdJ9Cjl8rBwYFNKHZ2dvySE2jRC0gALtq7qU2q+hcXd5NB/ocfvoejoz309Q34paL0evLE04tGLwG1zUX2DQ35xaZz6G9KEScbtvji0YSlgz6nl6u8vJSjCAgoCLQp044mM50nOEOF0C3xbzFtXrsOhHY9DDq/d+/e2LVrFwOL8AIJURPCQb9X820KL6eYrCF8Tk5U0pId7RzwwpBB3Ib2i8iqpqZdOl/s06EDh1mbnzVrJtdKF1PgNdigoU/5J4MK90ogWBH6qWFaoc+FEDghjI0O7docPCICHU0QnvY8EOSmVXqgavRC2gpZU6tTyEW2S4EbV7sw151C/8R7URsUjbFnzx5eYGixFuUlhgdWqivZfBR84RysrepwQSnNExAHfWv5gFsmtNC3miF/4ilqdo4LfJ0kb4qHulMY3+1KAVTdSk2GFAnb6g31ZHB1d+eval4jiFzoT03QvhNY30mG/7UkQ9UzUP9b4GJtEUJ33jMjAcIRMmGsXLmKzRF16woTWjgeFIEqF0nRalY7lvzfMuT+KWqKUiHNnrRKEfj5LO2g4X/Eq1dn2hGwU6jYldArcLS3g72zY62eJ8UHZ6Slc51nKg8qgHetLv1vJ9WytAABE0Gc6ALT7hqNnv7Td0RYcK/9JpmTH4QW6Ftq5Wj6Rosj2YZzCvKh0NfnKCcC2lvSZ7T+oLX1bqk12l9qVz0QZ+V9CVSlgor7JIFUrbrvmu73de//eJFO8/6PAnxWL6cXk7RyoVqetgPlUSATo26NBePukv63eObbXU3MNNVLEvEM3tMtq0++3+se6OS5UxajAJZ3emr3gdn/6PW/aekPdJgPqbEHIYeH1LU7NqsD70ctcd39nhgJPBGY+8RIQ9eRp00COvB+2p6Yrr8PTAJE6UaROJWVQqxzpUrFzlTRIfcgbkRaKVO73bgBf3//WtV5fhD31bXx7EtAB97P/jO+oyNHe+i3OIZoo03+M7YFkjWwxqZba4/JW+aq7/kivpav0/yu8chV1bgQ/H6C4+ffttyiQ4oNKVr1scnWLKZbi+OgtojJhjJJ6SdlgtJ9KBGFnHhcO1prKLk5uVj588/sbB07bhxi42IxevRo5ubUZvCmNG6KWhGiFFRQGBreAsJiOQHKPpXL5NA30K/6nvpEcds//vgjvvnmm1uuKyoqQXFhAbMHyfT0kJeby2YqrrNBY6AIi8JCmJtbwNBIIC3QHToJiBLQgfczPhcIPCgqI/pGNJQVAts1aYAU0RF7M47toRQul5udg7z8XJSUFMHDoy4yMzI5vZxivzmN3NgEaempMDM1Y9owSkUnULkeFYlmzZshJyeXkz2oLgOB3dWrV7keBDm0CGWtLC2ZYJjuS9EmFE6XlJQEUxMTREdHM2MOJZ+UlpRwCB7Z3MW6E5StRqDJmXyBbZGVmwtVJUU7ZMPWtg5nzpH9WlVWgWNBRxHYrh0nj1D4YG5ePgoLCpCfnYOGTf1hYmaqqZ1RzvelTD49uRzvf/ABzwSKR9+6dasQNqg5CgsKmXCBUucJYJsHtKzKrqRTKJyNaLHIcWluZob6jRrAxta2aqGgDMrly5dj0aJFt0SvBB0+haTYKBgZK9Cuc1fs2r0Njg7OqKhQw83VBcVFRQi5GMKLy5tvj3zGZ6puePcqAR1436vEnsLzCbyXLV0GhYEBxzlv37GDsyGpNkh+QQF69eyJmKgbyMhI4cI8EydO5QI6ixctwrTpM5Cdm8chgrT1p2SXESOG49fffkP3bt3x3nvvcIYlJemQlkvx3MrKSrw1ejSmTJnCZgh9AwOO8V2/eg06du2C4NNn0LpNG5y/dJGTZjZu3IiZs2bh5IkTuBIWxpRk1OdLISEcu924iT9kUhk83d05Nn3Htp3o178/du7YAQcnBwx8cRDTqclUQOtWzTmD9Mzp0+jUuTMiIiN50frt51WY/dln8PbxYY2WtOGUZCHdm+LSJ06ayDVMiEl+x44dt4A3afEUzki1PCi+vE1gW/5eTOCh9ihp6NLFS1CrK5mxvEVAK9b86RDBm2LixVBHWlSvhoXzYjVj2jR8tXgRsrKzEBJyiWOm6ZnQInj8+Als3LgBP638idu6XQjbUzgldV1+ABLQgfcDEOLT0AQlkfj7N8GokSOZVb1lyxbYsnUrsnNz2MyRl52NmNibCLkQilmzZ8CzrideHjoEGzZsRFDQUa4uOGL4cI7tJS356NFjGDBwAHr06IaDBw6ypk1ASRo21SSeN28exo4dWxVfbmZqiu+/+RaLln+DbxZ/zQkhZcoKTuMmICTgzM3JwcGDBzH4xRc5VvvXX37hRJnI61F4/bXX4ePlha1btmLx0mVY98cabN+2k7X4Pv37wNDYCHK1BC2bt8DGTRsQGhKKgLatOZY9PycPK3/8CXM++xSeXnVZo6f7mJuYcoYdUaoRS7mxiQkvPsRvqa15E9BSDDhVoouKiuLFhbLsqpM+1NiyeQuCT53mqnfExN6tRw/o6QtUc3FxcVwigOrEaMcEq1VKHD56Ej///As+GPsuCktKuVJd48YNMOSllzj8btvWbQg+exYLFnzGcfQi96gOxJ+Gt+7h9lEH3g9Xvo+9ddGufOb0Gbi5uOGlIUOxb9/fGPbKcEz6cAI867qyQy0i/AZSU9Jw6VIYZs2eynU0qLYJla8kDXj9hvUYNmwYJ9UQiezJk6fwxptvoHfP3tj7917WZEkzDw8P53R0IiSePPkjNm3I5Xpsflm25FvM+3w+Du7fDxvrOpzK3qxZc0746dWrJ5f3pKSPV14Zxp9RnDmZdObMncPEw23btMGBAweZKb5Hz+6ICI/kYlh9+/UTuClVKrRo1gJBR4MQdCQIDRs1wrGjx5CRkYmQixcxYFB/zoIkUKRU//LSMt41kGln0oeT2IREWjNlhNIOgw4CTCoLShozmS+Cg4PxwgsvcNmAGTNm8DlKpYrrYVy5fBlqtRJdunZFl65d+D6kldPug7TuuXPnsmOUDnoup0+dRF5hEUJCQvH68BHYsXM3L1pUvtTfvxEnuFAWKJl2Vv3yE37++WeMHz/+udHASXb0bCiDVnf8UwI68H7GZwWBBAFiyIVL8PDwxI4dO/HRRx9CrqePI0cOws3DCd7evkhLzWIgpG17v/59ONV54cJF6Nu3D+rWpfon51iDJOZ10napXUq3X/3bGvTs1ZM1bFoEyF5tXccaoZdD2T5Nmi8BHy0GYVfDYGJkDCNjY87wpDR2MkOQdk2mAtKIY2JiuGYKaZb0HaVeU1YomU9IW6aqgJRaTeeSaYUci5Qxys5KlYrNKpS6T6YQ0p4JuCm1vbyinNPM3d3dbkkooWgTMolQ/+h6Sr+nxYfGwRp3RQWPjcZAzkRql9LGqcIiaeBCVqia+0T+BAJeR0cHBn8aA7VJcqFx0Y6EygeIMel0b9L66aDFLS42HqamJmx2IuBXKiuQn1/IC6aHhysiIiK4WJZ25uezPH3p+ZL8Se66Qwfez90cIPAgAC0rLWMgJOcaOeB8/HyRnZ3FpUAFByGxk1O971I+j0CJwIg0QfqbQIaKxZP2SeBD3xPA0GeChlnJURJUDF8oll/ONbYJZAn49PTkqKwsr6o/IZORSUHK19P9xegTbfYRMY1YrFNBbWnXp6BrtFld6OGK19+aHk9RJ2wx/tfoFlErro1Z4k6RMv8WQXPHSShmJmpOqEqvF3R1nb37uXt77z5gneb9HEwIsRAOmTvooEpwMj2ucnHvOdH/kJdQs+T2x+Nm4CE01Cabfdz9eQ4mm26Ij0wCOvB+ZKLW3UgnAZ0EdBJ4cBLQgfeDk6WuJZ0EdBLQSeCRSUAH3o9M1Lob6SSgk4BOAg9GAuxX0ZWEfTDC1LWik4BOAjoJPAoJCFnTKh14Pwph6+6hk4BOAjoJ3KsEbhe1RBFdVKJep3nfqzR15+skoJOATgKPSAJ3Am8uXEZUbTqzySN6Errb6CSgk4BOAv9BAqRxE3DTQVUydeD9H4Spu1QnAZ0EdBJ4mBIor1RyNoZUKtNkZVTXNNaB98OUvK5tnQR0EtBJ4D9IoIo+W1P7njizWesmcmyd2eQ/SFZ3qU4COgnoJPAwJVCDmlTFNXzI5q0D74cpdl3bOgnoJKCTwH+TQA3wpj+FwmY68P5vgtVdrZOATgI6CTxkCVCxNbEAGzEBViqFcEGd2eQhC17X/PMjAbHUa20qEj4/UtGN9L9IQKzHX83ABKgqgYoKXZLOf5Gr7lqdBKokIL5k9MHzUm/7eXn8913i9yEIiByWVD9eqdSlxz8E8eqafHokQKlqEtp/En0xJGpNmVwJscQzb7JW2VwqLUvbVTqHfhdL6tKJKlRWSnHxXCSuhd1g8oqWrb2hMKQG5PcvDi17J/dPIkVpSTlKy8pgbm5co3/atxFL4WqX/K0OMbv/Dj1hV2rbg+86PO2ywDQGoTSycLAVWetv7e80Z1AdEWEyPPZDNJtQ/X2d2eSxPw5dBx6bBEiNIeBWSZEQnwkLKyOYmuoz4BbkVcDMXE/4Xi3BmVMhUBgo0LiJLyQy2rpKcPHCVbRo2RDlFWW4HpWInKxiWFgqkJSYjsB2/jAzMwY0NdTvfYy3eqrUqER+XhlOHLsEZ2cnuLpZw9KS2r8NqAgGUWFhEtcfjhJ+lo4anry7jk8boGvWsP938H6SpEZaNz1XijjRgfeT9GR0fXmkElCrScOuRFJ8AXKzS+DpUwf6xnJERuYj6vJVvDC4PaQy4GZcKqLCU+Du7gJXT1NAqo/TJ8NgamaKxv5uSIhLx/XrN9G+oz9irmciPS0PAW09YGxiUEPLq/3wBPu5EFVAPyvVaiQn5SE9tQDWVuawszeBoZHsNuCthkpNiR0asKadglrKC071jqH2/XgSzxTYkjTrkuYXYackMCXRf7IRiz6IKh1bo0Fra9Ha5i7Ww1nuFEtdff3jNINpOytFqj8Cb9qF6cD7SZyduj49AgmooFJVIDkhHwk3c+BTzw7mlt513wAAIABJREFUVsa4EJqI8+eSMXJEKyiMJEhMyMLV0CR41nWGpbUerG2McfhIBAwN7OFR1wyQFuLI35cwaEhHBJ+KRF5OKdp3rM/nSshkcr8Krwa7L1+JQP363igqL8OWTfvQo0cHpKamo3lTH0gkakjwTwAvK1EiNjoTSYlZsLY1hKeXA0xMDSGREOvR080mRABWXFyM3NwClJVWwNLSCpmZGZDKBEYnIqwWwTYpKYkpAGnnVFJSyo+ifoMGsLAwrZpfFRVKbN78Jzw9PGFtUwchIReYao84VokE+9KlS+jXrx9cXFwewZz85y2IBUuk/iPTGdEN8mJM4K1UVaplKhXUlH4pIdvQ4324HIROFkhaPUnv0OyObstXqDVWOu/O74m4jfynPat6W1mbZ1N7Wi2aZNqci7x7payoWtjOtC10/xiX1iBrbvhqjuAOo63NQJ/Rc5SAWoZKErCkDInxRQg6dg3+/o7wb+iOvEIlli/bi3HjesLMTIGi0nyEXMxgUmBHRwWsbUyQGJ+L3X9dwSvDAmBqJMO5c/GwsDBGXkERysokkMiUaFDfCaZmRpgy80u42jXEhA+7QaIygFJZCalEJqQ688RWobQSWPzFWkx4fziMTKRQqoH9+87A2NQIZqZ2yM8uRoOGdjAwleGLub+jb79ABLZrcIs1plJN9k+guEiJkPMxgKQCbQMbQiYne/6z9SjpvSLe0xnvfwAjE0NMnj0bsTfiMOylPti1+zDq+TfSgIaUiaWJOLu+nw9aNWmE0W+/g8kzP4FM68VITU7FV19+BRdnF4x+azQ++fhjBB87gTUbN+J0yDlkZ2WhQcOGCAwMZExSS1VsjdKXGEBZqQSVGjGQ0yItvO8Eqmrmc1VCrjChsBCUqsqgLzOARC5HZUUFn6dHAGwEyNX6KFWWobKiEgb6+swZq/3IqH0u/8q7ChWIylDEEIlamaGulNXRXECA+Xhf+QpVJUoLihAbdQN6BvqwtLVmUlxra2uYmNRkkb61r9VOpuoJy5/R9pMlIp5f0152L2PWxFhWObNu/3LQJAu5eBEWFpZMxmtkbMSs47wdu4VZUQ0pmV61QF00VXLLNQal/WB5FGQCE8lpNcH74tO/23urpC2ksKIItROerXf8DqNRssBKi4GkhBycvXAZNra26NSlEdQqNTau/wstW7WEl7c1IFEiJioHR4IuoE+/trC1MUFuTjF27zqKPn0CYW1rgdzcEiz7ZgsG9muNigo1rl6LR+8+rWFiKMeuXcfh5esPdXk+mgV4Ij4xE2GhCbCuY4RG/p4wNjaATCrF0ZNXcC00B+7OVmjXyRvJKbk4FxwHI1MDODjYoLw8CwFtvFFYqMaWDYfxvzd6wtiEyJurn25JWTkKcipx8mQw+g/sAJlMMB9QFt6zht40LmKUf3/sWJhbWmD8hImY/9nn2Ll5I4KOHoePr58A3hIJg2RUVBQ83NzgU7cuPpz8ESZM+ugWkag0wFhQUIiTJ0/h731/4ej+g/huxQ9Iy87CC/0H8Fzau3cv8vMKkZGWgK5du8HQ2AJHDx1EWXk52ge2g4GJEXZt34bWrVtj34FDKK8oxrRZn+DE4cM4ff4smjVqjoDWLbF+/UakpSVCz9ACXTu0RMPGLbDut98QfTMWbdoEYOiwYdDTJ7+LcIjgTeYTuYwW/WrTkESZeUZdYdUK+pw0L3vsLzGtbok34zHq9f/B28cHH38yB5GRkbwdcnV1ZfJcuVyu0c41miytiJqUUZlUgvIKJeQyOdvFyisq2P5HWye5XAq5npSD3GnrpW+gz6zmdNCDppWaJgcxpBPgksCIOZ0ERtsXWkQkkKJCqURlpRJmZqbMsE6AbGlpyeeQVkA/FfoG+Puvv5CQmIjYmBi8PPxVBAQE8BaI7pGdnY2CggKoKithbmrOAEx/m5qYICc3B6amZpDJ5cjNyUVFeQUzsXvU9eCJGRsby+04OTkhLTUV+fkFvK2Li42Fra0t0jMyeIKr1CrUqVOHFz66H/XV3d0dZmZmOHXqFIyNjNjxYW9vBydn51rtCp5mjCdZE+DmZBahsKgERqaGMFTIYWNvjujoDORnFaBxExfoGRkgOTEbQQfC0LtvCxgby5GbW4Qjhy7Cv4kP6jdwQHaeEn//FQxvL2c0buyGK5cTUFRcCS8vO+zZcxrnz0ehc+cAdOzghbTUXERFR8PJ0Q1FRYVwdLSBl48t4mLTsWf/MbRo2hKGBkq4udjh6KEYuHjYIjouFnJ9oHevVijIK0ZWdhmKCgrQvoOvxt4rLLc0l9IzcmBuagYDBZlQVIKywjto0Wb+bKnf9K6+PWYMTI1N0C6wA+ycnNC/3wAEnzkGP19fYcGSAIWFhTznbW3s4ODsig/Gj8OsmdMgIUeG5hDVuBs3ovHW22NgbKRAaEgI3h3zDlq1aoXOXbrwu7Zhwwa0CmiNbu3a4nRwMI6eCkZsZDiKSkpgbGiIt8aPx6jXhuOdd8fg80XLYWVigM++XIRPps/A/CWLsPL7lWjerBH+2n8Uthb6sPOpj/O7dmPGF1/jpx+Wo45DHRRkpGHajI9h4+RU9S6K/WMHpcZMIPhqAElW8Ga1otEAKEgD06eHX62DEfg96hhHul9iQiJGjRyFho39sXjxV7xdoM8vBJ+DtWUdXIuMRMduXREaeglKlQoWZqZIvJmA1q0DEBkVATdXTxw/cYwfaOil88jKzIHCwAiGxqT1NMLZs+fh7emJffv24vU334CBQg95OfmIjr6Oy5dC0alLFyQlJSL86lWMHvM2IJGjsKAAJ48fhYGBISoqypCUkIwXXhqMP9b8BhtrGwwZMQIV5eUIOnQIWdk56NC+PTZvXI+WzdvgYuhZZGbnYc7cTyDXk/O26vix44i/GY/QC+cx5OVhDMrLv12Od999F7+tWoXADh1Rx9YG+3bvhVfdurgWHoEp06ciIysL27ZthZubCxrUb4DQS6FITkpEx46dcPLkcQQEtMbNxAScOHGSt3zvjR0LmVSOuLhYlJWXQSaT460xo9G+TTu0btkc5hYWMDe3wPsffQQjI6OnGZv/te/RUWlIS8lHvQZuUKEYx4+Hok+vQBSVlmHf/rNo2sgH7p7WyMgpQmJcNnbvCsLIkX35lSgpVSIjrRCe3ra8b8rOUeHXlb/j668nIb+gGGGX41GhVCMnrwh/7w+Fp6cHunT2Qk5uNpJu5qNL94a4Hp4GqVwFLx8bSGCIpYs3YOSYYVi46FtM/GAE4qJT2TZrYWWCosIK+Pg6wM7WEteu3ES9Rj4oKsyHZ11Lwc6tpXkLVUJFJ55UAG8OgWT70DOnfRN4vzfufSTfjMfrw0egaeu2aNGmDU4cOwQfTw+UlZTBxNwUYVfCYGVlCTt7Rzi71cWYt0Zh1seTkZdXAAsLC1YCSXTl5RV4//2JKC4phIuTM3Zt34FZH3+M7du3Y/bcOfDx9cWOnTvRsk1rtPJvwjvqGwmJOH7wACKvR8Hd1RVjJ32IEa+8jD69umPVuu1wtzbD3C++xJzpM/D9ypVYuHAxGtb3wangUOSlxsHGqy6QkYeP5n6CbTu34nLYJRgDmDVnDhzd3KpMrFU2As0v2ngsObHuF3WDnoNhqG8Eqb5a0L6lUs2Wq9pz+69vxgM6gaZbQmwsXn31NbQObIdFXy1grVSpLMfrQ4fi1ZeHYfE3y/HF4kU4cWg/4lPSUM/XG8ePn8K0mdMxc+ZMjB75NqbOnIq1v/2BQwd34NqVKHTu1AVHj53EO+PGYfOWzRj5ysvo0rUrzl6+AhdXBxTkFuPsmZNYsnAxPpo6DVHXI7BqxQ/YsXcPzCxtUKmswLdLFyMvtxByuRpJiSmY/9VCfDT2PdSpY4WxU6bC1dkJ61avRVJKMiZPm4bhw4bgvbcnYcO21UiIScThoOMMBBThcPzEKY4W/nzeXCxavIgdL82aNsP6P/7Agk/no++AgXD39MKaX1di5qyPMXvuPHTu0hWXLl1l30S/3r1Yw4+Ji0XY5cuoY1UHr40YBgdnJ9g6OuHT+Z/j2qUr2PLnJixb8h0sLE3Rt18/9B8wEAcP70O7tu3w2stD0LJ9O6xZtQZzP/sUbppJ84Ae5RPTjBhB8P2yHWjSxAeuHlac6LBn1zF07twa7p4OOHPmCu+8mjZtiDJlCZzs6uDI4YtwcnaAk6s1UtKyEBWRjAYNPVGhLIWrqyOWLl6H0W8PYntlaUkZSkpLcDE0GsUlSjSs54aWzeoiPiUbSQkFcHE3RdyNDCgMJLCqYwpTU1McOnARffq3xeGDp2FrRzumXPjVc0dGehZMDBUwMTGAjZ0FLK1MERefDQszY9SxlmvA+/kwdN1uEtEO+IOJU3AtNAS/r12Nggo1uvfoiq1//gkzhSGCT51B566dce78ebg4O8Paxh7t27fHK68Ow0eTJ+L3NWswYOAL8KtXj5XCQwePYOqUGfhp5fdY/v0PuHLxEr759hv8/vvv8PHwQKcunXEjJgYW1tYY+dob2L5jO4JOHMepI0fg28APynIlRr09Bh9NnoQPP5yIBV8uh7IwGyvXr8XihYvQwKseElKT0btPN6z7fQtKCwvRLKAFDh06jJlTp+LTz+ezuSUzMxPvvDOG8wTEjMq7+cgkK5ctVPcdMRpmUgPI9CVsVKdtguBce/TgTSFRiXHRGPbKCAS264iFX33BWmlBQT46tG2PH35cgbT0dB7g4YOHcDXiBur5euH4ydOYPPlDvDtmDBYt/QYZ2aloUK8R/vrrT0RH3cS498Zh9uxPMPa9sVi34Q98+P4H6NatB04En4KrqxMnPoSEhGDpoiX4YMIExMXH49slS7Fz9zasXbMaLw97Ges3bEZObi7MzMxx82Yc5s6bh6kffgQ9fT289sb/cOHMGegpTJCRnY4p06Zi+Msj0K1LZ8QkJuJycDCOnzwOSCVs4rl2LRKVUGHS5ClYtOBT2Du6wq+eH35c/i3WbdyGwIAWqNegEVavXoUpUyZj/mcLEdCmFS6HhiEzPQ1fLvgcMrkMf+/bj0uXQhk4WjRpiKnTp7Hz+fMvFuLy+QvYtmMrliz7Hgo9Gfr26YOBgwYj6NghBAa2w7D+A9C2V2/8sfYPzJs7g80wtXGoPjGofI8duXguAnYOdaCnp4aengHiYlJhY2sOJ2cyKxUiLS0LLi4O7FuRSIX4b8FjrkZWdhGSEjLg4GgNqzpkSpPhzMnr8PB0hIGBhKMfQi5Es/OyRau6MLcwAFR6KCgsZjOdqbkCqclZ7ORydrZlm2xRXjlMLeSASh8qdQUKi0phbKyvMa2RAqVJIVFJsPKXXXjzzf7cd2H7/HyCN4EtmTRPnT7Dzr+2bdsgN78IB/btQ8cOHej1QsTVcGRlZ/Ni3KZtGxgqjHDw0EHERN9Aly6d+F1v7N8Ezi4urBiGXApFXFwcevbsiWMnTqCkoJAdlBkZGSjMzUH8zZuwtbWDlb0dwq9cRUlxMYNvws0YmFiYQ08mg6enN65cuQwfHy9cDb+OsqIi9B7QHzeuX0dSfALsHO3h5+uFkJAryMnKgUoqgZOjE9ycXXDmbDCsrevwDolwjXYL//Yesgb+xdxP1P97bxwsDYyhlgNSuQwyGcU4ChoibS3Ehh6FCYUiTW5Gx2Lo0FfQrkMnLF60gF+gCmU5enUfDJe6nujduzvaBbTEHxs3Ii4+EfV8vLDv4BHMmzULs2ZMh9TEHF07t8GwIS9jw4bfEBIShq7deuLShVD0790HU2ZMxdChI7Bw4ULMnTMDlSVl8PLzhL6hMRZ88SWmfzwdF0LCsHbVany7fCkWfzEfi5Yswdp1m6AwlMHU1ApBQYexbOlivD/+Q36V2rVtiaiwK6jfrDVS0hIwdvx4TBw/Fd17tMH1mAycObofJ88chUQmw/XrcTh29DiUJaVYvXYzZk4fD0dPXwwaPAjfLVyAFavWoVO7ZvBr1gxLvl6ELh264Pz5y/h84Scoyi3B7Fkz0LZ1K7z2+v/w198HcO1aONoGtsG+HTsw7NVX0a5LV3w6/zOUF+TiyyULER2fhKMHDyArLYMdOv1e6I22nXuhZd26aBIYAEsrawx6YSB7up/lgxZNSCoFm7GafA/CaIXID/6tevi3RPUQkIuBxSqQYYIcmmWlcvadkO26uKgS+fmFCGjjA0srQ014tgj+YoheZfUd1DLBtCEtZ/Cmn2qQ/Kvju8n8UamUYOumIPj5e6BefVvIQCF/Nfr6LD+024yNdpz08CRSKUeAkJzUlZQFKcibonquX4+GgYE+7yblUhmH2N28GYsbN6LQvWcfSDTOXCEeoFKTYSsHPWYJhSNJJFBJ1ZCqVchITYexkTEMzMwgUwMJCfFwcnOFjIiAJXSOJu5aEybGofUQnrXgdaAPxMh7Tdw+78DVkFHCjVYGp6A03/mB3lKGYcLEj9Ufz5gGQwN9SGUySGWCY09ZWQllhQqGhmRGoV6QYB7+LCFh5ubm4XLoFVhYWsDX1xsGBpTpJkHMjZuIiIxCgwb1YG9nh8ysbFQqaYGRISc3j+3A2dlZiE9IgpuLEyytrbD6tzUIvRiCOfPmsOPSwtwckZHXYWtnh5zsHNjaWrMT1MDQAPp6+sjMyoSNjQ2KikuQl5vHDsC83GzY2zvwPciTT1pXYWEBHBzskZqSxg+BJgrUKujpK1BRUQ6rOlZIS83gkLGSkgqUFBfCsy7FoEoRFXUdaWlp8PL05PtcuxqGjp27ID09DQ52dmwzNzY2QnhkJJYtW4pRb47kcCUnZ0dI1BK2x9O2ys7ODoWFRSgpLeVx5ebmwNDQCGbm5qw1UFyLta0tT6C83FzWGMh5STuFzr0Gw9vFEQs+mwsjI0MYmVbHvj78p/w47yA68e6lD9rgLjjH6SVLTy1B8JlQdOjcGMmJuQzofvVdb6M1VSfb/HN1uPU7CpTl+CgKIFBKsfKnnejYuSW869GuiJyRz6fGfaendTuFUkxmuSW8WBOVVVxcBGNjkxrN3WbxFoohVC/p7EaoSn3SSp+qAYtV00s7oo2ch/90PdzPTKQOiWZAyRcLf1C/8fprMFLQdk0KKf3XlG1QllfCQCFhwHpU4E2rKgHTLVxtVVlUGsp7Wh0pZIZeIl5BBW43ccdAkpJAhaLSCqxbuxER165i4eIFAmknh9oI1wuZWsJKeIsjQBOOo73juN3kEfpZHZUthvEI2pwQCSMKWsz6EvpKwfZCmUc6h+M+9Sj8q9pBTH08cOAAli//FhMnTkTHjh1rHSf+b7BE93719bdhb2OJLz6fx8kIpMXojrtJgJ6z8KzJnHLg72twdLCGV31LpCRlIjI8Bl27tYFcX0iguL9D0LpJy0+4mYkjR46he/f2sHOwEWK2dYdOAtrgvenPA+qunTqAQuwI/AgMpTLSLNSQSWSQs9JLy86j0bxvLRJTc3tYMz67xup2y6NVoqJSiry8QsglEpiaGVeB5d3v8STMD2FcrH2JzHW1SO65l55X6Rq3Vzrupann5NxKXojLS4EtG49j4IsBMDaRo7Jchvj4TE7O8fB0+A/RHfQgVBwvfuJoCKDWQ+u2DWBoLEbh3++C8Jw8nudwmJJde46rA9u0gVwmYY2bzCYyGVjbJqVWUCJUjxC871YBrMZ3XOFNc3BYlNahkrLNimxdcsp6IqNJFQDe7R5PwizQaHhi0s0tfX9Q/dNsz6uiRx9Uu89qOyoU5Jci6PAVtG1XjyNACFZTkjNw5lQ4Br3UARLKtqqqNnivchDAOzkpC/k5xfD0doKePkWWsBH2sWc+3+todOc/fAlIDh0OUjdtEsB2UMpX4a0+VWUg56Xoo3nAWt/DH5buDjoJPEAJqNUoLCzFhQvX4enrDGcHirWmqAc1zgeHo36DujC3VDz3jsQHKHFdU7WQgOTYiaPqxg1bcRlMfX2yeZMGIIVcTmu+YBP+t7CVWtxHd4pOAk+tBGgDFBJyA1KJHPUaukJfroRErY/r15OQnpaFVm0aMZiTXVr3rjy1j/mp67jk+ImT6kYNW7A9WE+fNG4JKpWcqyOYUXTg/dQ9VF2HH6wEqITyiWPXYGGuQGN/dy65qiqXY8/uE+jTPxAyPYGaisCb3pdHEpb1YIeoa+0plIDkYkiY2tPDmzMq9fXJ3i1DRbmKJ6Jg+9Y5Sp7C56rr8gOUAAUUUfq7iYkePL3sGKj37w2Gr58H3OtaQSKRCww7XKKVDl1kyAMUv64pjQTEyLaq7Muo67FqO1snBm89PdIchCLkQtjgk0P/o3uCOgk8LglQ0M/F8xEwMVXA188dN2NykJWdjqbNfTVJP4+3jPLjkovuvo9WAhRGLWCzJgP+RvRNtb2dM0eVSKVqyKWC3Y4D3HVz8tE+Hd3dnkgJUA7B2tV/chXJzp074OqVeDRp7g5jE8qS/A+EC0/kaHWdelIloJ0zwvu7yKgYtbOTOwM1ZXDJZULiCWveYrjJkzoaXb90EngkElAjN7sIVy5HobREhRYBXjC3MNMUD9KF8T2SR6C7CUvglmTCpNhItZW9Fzta9GSUnCtl5gZyXFLM95N0POnR2Y9bVjr5PO4noLu/TgIPRwJCyr+mUopGqZZEhEaoXTx8AErKkVFWJRETEG8ahQsKvhfRQP5wulX7Vqtr2wpMGY9jaSG7E+1MSJiU0n4LA46m0tHtwsVq1mCgNqg6Gv0nGxbV0r6fAmBVdQ44Pr8G845WwZvaS1l3pk4COgk8aRKoLuVRjXqS8KgktYudPfQMJExsoOHnEGp6E5hTyvwjTtIhFpisrCxmtCGwJGBTKBRcy0StUiHsahhMTEzgrkU2Wlthi2DHNiOtminaf4vbE7FNsS4J/UxISGBGHWK98fPz436RrOhv6jOx1BCrjniINUxE4QsmKRmDdlhYGBeQosLwTZs25UtoQRBrnWgX2BHBn+mQiElIpariyKTzubC8hvezrLyCKwQWlxQzExB9pzt0EtBJ4OmVgIBbYl0mjfkkNjVTbWNmCUMqiqeWory8kim+CGCoVhIxvzzqg4qSE2dc+/YduOQm0Rl5enpybVwHBwd8s+wb2NnZYtRbb3EdXiKIJSCm66jIEoGpu7sHUlJSoDBUMMgpDAyYEiw+Pp5T5h0dHZkqjGjLiguLGYTpb6qRTbyTWVmZcHNzR3TMDQbr5s2bgULGgoKOwNzcnFmlqX9Wlpa4Fh7OZqeExAQY6BugR48eiImN5c/s7O1RVlaKlKRk+Pr5ISI8HC1atuSdA9UPJ2A1VCiQk5MDB0cHlnts7E0uZUnX5ecVoI61FXKys1BQmIe6nt64FHoJPj6+KC0p4fRpaxtrRIRHwNnJEc7OLjhw8AA6dezE1Fv00Js3b/6oH6HufjoJ6CTwECQglOomE4oKkszMdLWxmTVkchUkSimUSgoPpPhuSjogrfsh9OAuTVKnkpOTsXHjRkycOIlNOH/+uYVBe+PGTejQoQP/np6eDj8/X2zbtp2B2MXFmQkbyC5048YNDHvlVa67Sxo6a8slxejatSvOnz/PbTZu3IjBmsrChoVeZhAlLdjD0wOmZma4cuUKRo4ahTWrVyM/Px8zPp7BC8Tx4ydhamaKs2fPwcHOHk2bNuHfacGjRSLu5k2MGD6cFxXiliQQvn7jOheIb9myJYKDz2DGzI9BjN9JiUnMM1laXILdu/dg0KAXkJqWhjPBwVyWljg7r10N56LtKanxyM5Ow1ujx2Lc+HFcON7dzY0XBeLG/HrJEr5v/fr18dlnn2Ha9GkIDQtj7X7ChAmP9iHq7qaTgE4CD00CYry3JCcrVW1kagspseZUCsSdIniL5VYfWi9u0zCtKomJiUxBNGnSJGRlZWPPnj1wcXHFpk2b8PLLQ+Ht7Y3k5BQ2qxw+fJhNA/7+/swbuPXPbTAxNUGz5s3ZhEGaLAEr1cwmM0d0dDQUBiZMxBsTEwMfH28c2L+PtXVaEFzdXFnzjomOxosvvojvlv/A4P3xzBkoLCrE6dPB8PX1xb59+9HE3x/Xrl5lOiUymyiVFUhNSUH9Bg2QlJTMZMJUF500bBNjY7Rt2xbBZ4MxbdoUnDt/gRcLuVwP6WnpTCpcz8+P71GpFnY+BMRnz5zjRSoqKpIXp86du+Lq1TCu5U2LELFulJWV48yZYObw9PTwwA8rVuC9se9i564dTLc1cuTIR276epRzRncvnQSeFwncQsaQknhDXcfGUyAtVRENGplWBO37cTgqaVUhMwWBLIGvvr4BmxQIUAnAmjRpwmYU6huZSEirNjBQwMzUHBYW5ggPj4CTkyNkelSrRZ/HQW3m5mSz2YSu1ZMbMOCnp2fAzt4O6WlpTMxL4EsaOAFtcXEJLC0t2MxCdncy25RXlCM3L4dt2mlp6awdx0bHwNLKks0lcj0ZioqKua28vDw2h9ACSMCuMDSEg709M7t7eLiD2KrpfiYmpoi5Ec39oPFQX/UNFGz7JoKHgvw8WFqaIycnl3cew4e/yj4A6ie1a2JqyqYfaov6YGxigsTEBDg5OSMhIZFlSDsVXY2a5+X11o3zWZaAth9MkhgbpTaxcYGhgQHkFGumIaYm0HvUjkpR6OLqUlFBjjihQ9QX0qBJUyWbtQhGxKRDRALEeiESNMj4b4q/FcJrcnNzmRWIeOi4vK2GakggfpARAY5Ag0QLlqaqIhM2gEjZhHj3asosoZcCoUM1iQM5U3mxo0aEL6sZLzSED9WTisZC/RMWSHJe8kKjOaEqyZo/EGJsaBykqdvYWAvESrWIwa/u8yO2fT3Lb49ubDoJPGYJiMELksTwCLW1uzsX7pZxViVljAma9+MC75qy0Q6Hu+U7pjbSYKXI/UfArVZDqSZg1PDDcRQNufbIhi94bQkMyeatp6cPpZJWLTXkeoKNn2pXCLApsPqIjDjUnsB8U4nS0jIoDBQoKSnla4yMDWsFqPf73MUFTUyPvd92dNfpJKCTwLMhAcnl87GZtzaEAAATTUlEQVTqur5uDDwMbFKi5xIqCpLd9XEcBFBkOhG102+//RZ///036GfDhg1RUlKCvXv/xoABA3DhwlmUFJejpLAIV8Iu4/WRb+Jk8Gn8+usa/PzTT7h48SJ6dOsGfZkMf/65HXv+2oXZs2ZjwYKFbNO2s7PBsmXfstnihRcGoFWrFtiyeTvOnDmLhMQYrFq1EvPnf8YRJMQ8TeC9c+dutmOPfHMUfvttDZswRo8eBVs7q8chLt09dRLQSeA5lIAkKilJ7WxnC5lSSVHGbKYgEGet+zHttilqIzIykqNOWrduA0NDBXbu3MmRJmS33rPnL3Tu3Ilt1nv+2gkHexe4ODhDqSyF3FCBVWt/g4eTEyZOmICszCxkZ2fDx7c+Vv+2FukZqRg9eiQmTJiIevXqYdKkiVy/nOzqCgVp4eWwtLRmc8qJk0FwdamL75Z/xwtFw0YN2KxC0SBnz57HmDGjOWRx3e/rMHzEcLZ13+0Q7VWiNv8czjfdkHUS0EngAUlAEnP1mNrCLQBG6kpAzwB6xI4uauGPOk5QQ85L0R07duxARkYmBgwYyKzwJ0+eRrNmTWBuZoHvv/8Rb4x8DfFJqYiIiEBpWSnMTU2xZ9sOvDZiOBo09celq5fh61kXmSlpuHDuPIa/8TrKyypw7NhJNPavjyVff8uheG3atoC1tR2H9tEice7cOfTt24fD/iiig7g7eZHY8xdcXZygUOihWfNWiIiMRf36HjA1NceO7Tvx0pABXBpUPNjUo0kJ5dAeCRlu6IdgE6/mDBfO4wQbmZQTkYRFk3ZCwk8+nz6uYecW73Frm2QqEhLlubZ0tQn+jqVKtUzrt1qlqozmVaZ3rdDRagv9rau8yL/JXghuryoXVnAkCJ8xx141E3Z1BqpACH2747+a8bRJraufU3VW6mOY7g/oNdY18zxKQBJ+5JzasUkDqCWAgUwPErnAosNmlMdUypvAjiIpKMLCxcWFfycbc506lpDL9BAcfB4urg4wt7DC1atXUVZezuaUoEOH0a5tW+QUFnA9ckd7B6SlpOJmXBw6dOqIzIwsJCQkw8fXE5s2bsWLLw5GRORVeHh4IiUlFf7+jTX+RjUn4TRq1AhZmbncD0qYadigPgPjzfhExMbFo0XzxpDLDDiyxM6+Drk2q52Umt/VasG+TgX7CZNE1nrBjq8GOVylUr2qMrwMaFRhhmztmixQup7IiLnSI9v0NX5RWuzY8Sk4R0UnrpjNKTh7NVCoWUsYGrktoQAZA6IQ+a8VkSLhRYQcxFQimNy2IqCKfRAhWcX8ptzp6oWJFxtqT2N200T8cLlhlVoguSbWGfJJcL0GAdP5t6pfagJ4tZNWzX6LO/hkxMuoDzVo/JTlgqOb8hfEIVE/KzVy4DnPsbIaKsrnERF0Y35qJCAJupCkbu5ugQqpHPqUlCOTMvkwAfjj5GEQnZSEK2L9Dz09KsEpYSC/GR8HLy9vlJeXMQCUK5Uw1DfgTMrE1BTY1LECRZ1k5+RwPDgl63AYn1QPevpSZgvizEtDSisXwI9MJWTrp0NwZupxJEpubgFnYOrpyRl8iktKUKasgEJfDqjpGirmVQ6ZhhCZa58wqGkiYOinVMr9UWm0WXamqlRQcREw6oOgLROoUn9ICxeiZgQSZUEjJ4IMjetV8x1F5IihMDJNijxdR/eTasBT0IGra7NXKAVHbaVSyRmltICgUgByOlcqlQuc0wTbvEVQCaUJ6DsJmdWobQJfYQFgQKaFhRYLAkNlJSpVlRySyYuVWsX+C7lMxnHvBOJSPfpPiwT4ehqvENap2YkIlNFCNpkQDqTJ9lVDzVR9Anhra+NcioAiXjV9ov4QgFedwwFIwrPgRU2zcFAhNqEtzQpCcpBVL5Z8btWC9E+qs+pdw1Pz3us6+gxIQHI+tVjtY0Ivq1CYSion8CbgoNiMu2g4D2nwImiLL2clcVBpQJAtDhpVkhyaBgoD4SXUvLBcj4VePAISCRgwiktKYWSoYFCo1CQhqUmj5BBBGq9AW0VjpnNU6kph7BIplAReSrUmokQCZUU5K2VKFUWblFadx2GBqkqOQiFNWF+P4ssF7bkKrMlsolU8igFMUzeG22QtV+iLAOBCGCGdQ22KNVLEWjNC6CSBqwCMNB6yuYsALKPxqQWns2hjZ9AicK0kYJWhXFkOGS+IAEVWigW36P4EnNQn+kxPLhe0ZQY9oeokLRBSKgovlaCSQjppYdPUX+C6KxUVPA7+nhYoGfVHuLc4Liqkw7quBjjpfG6bFgESBe84hHBP+le1yGmAXmTIJkVcBFcp73SEZyEn9nXSQDTauITWR1pMCOTFZ8Egzl9oIomExZDeAwHkaWGR8XhovnDfNKGaHKbKi5j2yyBkuVUtGNp+I63fdYD/kADkOWpWkpGfrzaWKyCTyHh7LCM2HXHL/qjA+5Ydslj6UHghr4Zd5RolDRo05CQceoHFQkuCLZmAkwBMCPcTE4tY11SDHZFZmWnISEuFmVkdRERFoE2btrCxsa0CNroPmRhIC74aeQ2mRsawqWON1OxM5GfnsO2bbOuUgp+cnMRaPBWhMjEyhL29Hf9dWFSEsPBrcHN1hbWlFQwobluj4YkvclVsN4VlkiauAVaRIUM0qYgaZbWZRAhrpPPFl14cZ1WqLGvlcv6v/ZnYlrCrEMwY/JmqEuWVFawBC38TcApgJF4v3pM+ozh0krsIsMJORRiDplF+DiKI8q5C8zd9L54nLs6C+af6wYt/cyikXAZafGjxEOPnSWOnJCbuP8fTC9YaYfWutp2zsYlCRZVKbl9OBXq07iM6jUVZinH5olxpzPRfX08PtJPRlgeNT1g0lcLCpQFxBm82Pwk7B160+LxKThYTOq3pqxaAP44M5ucI2575oUqKcpLV+gbWUEEO2i2TyURMeKHZyJrcXUqd3ouEtNup2oYSyJImpElWoZeKtByyI5eVl/E2OykpEQqFIaebUwW+tPR0Lgj1//au5zeq84reN29mGJwoQR5QDN41rhNKE9FGWaCqkeqoxk3oAqQuWFTd8B9Eyr6L/gdZpVJF1aqiMVmxSDGlENlxm1ZKarqgoRJdYEOoSQVVQj2emfeqc869bz4PJMhWJGjkkRA2vHk/vve+85177rn3YR8A5927d7MQBxLCR1f+bu32brMsZ1Xk6uq/bEc9sxvL16y9Z8yWV5bt65PPskLy6tV/2uHD07T9oWrx4MFv2cqN69btrJP1vbu4YJNPf42VkygzR58RSDAorUf5/vPPHbB/XLlC8H7l1Vftl7/+le1/5llbuXbNxvfts0azaYcOHbLx8XG7dOmSXbhwgSXvAIb2aJtuF0kuYqMBcMOgh3sQhTwAJfwOIK3eZedMTzr2QB5JgRIySWjjkhcKK2qlZXXp2/WswfOomHHoRy4ZQELS+UmnTu9XtWB6w5xKS0++i+ckAB3bRxfE2BbXhGvDHzVFUx6AoOpjwygAYIyIgzmZmuR2345jua4q2TgWjhsLAxdRHKerbdQKwhcRf8YZNfR6PA5kpfg+vgtQ14LqKwYiJmyba2y0OCtqy7DQAuzh3nI1BlFYtaCj8CvDOD4kS9dmJu72to/kCGS3Pl4u66091sxyy7N1yxpiG2AWTJwlwneqL27maoLtBLOLyVRplL0+wQnaJtjM6q1VO3/+vL300nftr39bsrt3P6NFcHFx0Y4ePcpt0bjq2LFj7IMCoEffkFOnTtmBAwfYqOnNn//Cjh8/bnNzc/bDI6/YyvKyjbbH7J1zv7PpqSn78/t/YZk6EqJITmJiwg5459NPrXN3zd69eNFenjlsSx+8z4kMcL9z+z/W6XTZvvX06dM2M/19W1x8jz1TUCq/8Kc/2jf277fbn/yb+xsbG2P5/tTUFPujYKFBWT46C+7bu489UjDpQxJJxyWAV2xXLC4APn6O+4Ft9G8um1S6urNqZ+XRkYxEEMy76Fp9B3R7s5pr9wGm2F+AGM4Rx+h0OmT2SpgqQgMjjx7nwVKDlcciFAsNfse9C/DGeWCf+GA/w5GIIiJEE5BnQl8vLAdiQzqpu7CXtvaNxcsBneALF4+7fwLo4xzB/SPSjDEP2ScWmFgwSSy4eKKqV5IPtfxSCymeXxR4xX52tFqKELzSN683KOkpaYw3qG2cX5uZU9vbbo9A9snypbL++DPWzAor4ADwcLiBZByZnNiE3iI/KAf/IiAHk5MLQrrz+pr0QvzcbCIc1c8R2qZMM15QgOIa9DeBnQ9tYScmJuz6zVV7ctcuW1v7L4t2ZqYPs2se2OwTTz5hZ+fmCN74/a2337IjR47YwvyCvTz1Pfv4+g32JJmdnWVxDgB7cnKSvUUW5t/jd/AHBUAA3pMnT9qJEyfs8uXL/B2+czBoSDgzMzN27tw5+8HMtC3Mz/PcwL5/f+EP7ByIXiN37ty2dnuUi8PS0pId/OZz9tldtZ49PTtL1o39kOH5WGFMU2lEkoBrxgmIE3w9uxadH/l7D/ZAATZAFsnFYPZ9lPLzJdPubEH3yDyzIhPTLAskqHN+H1p0d10yDZCm3mhVPWIAPNwuIoV+YV0yVNzTwm2mAna4OLrr61WbXkY0zsYh0cX1xnMiLTynPp7KKP2szyiGbL/TIVuGxh4stpJFXD4hI3d3jui1U186S5DTADEJRj54/5AiF6KvdA5ISEywYl64+uE6OCQ2JMtbI4/pmvByWPztFsiKAA05XrYhZ3sEvqwRyG59dLGst5+3OkJpvPAAiTQvCUeYx7Cu1EsC5E6WvEew2FCerlNSQhEMpMfwFLLH+lrHkz49MpaiQMJQWZ7QVyPMBZCAoZ49e5YMN7RIgObOx3faxMTTdubMGTas2tN+yj788AN74dsvWOuxEQIrWDd06b3j4wT/9ugoXxzb6/YofUCrBgjfvHmTTZsAONdXblBiCaaHa8UigiZW0FnBmsGicc2wLQbjHGk13aUiZge/uVhqgy0GMOmxH3xvZ7NZhd1yjSDBKNa9UbeWrl1JEYVpf/4JdltpqnQH5UyMwoRRB2j72NabLeIWrJQAl2C2HFMsxnC8ZMhUllbrySYH8MR2AGQmGeHIqOk8AZi5ywzYFnoykrrRhiCuBW4WngM0YFyLs/QCrhY8RdhnLrkIjDtc78gTMHEL4PdkIMcmF3mABp1aGlM9GmNaySPxkGql0AMb/0b3ymB8fTUZbJPo4wNT+8Czrif8Xo+7tvBVwo+ZOta3GrV+WRN9ez9fvRHIrs7/tty1f8qyHnyxOZlDhOF4+GSXK8mYYWHDB5O6X8oBIRaDCSoAA1MB6yl6XQemki1Oxc4QJgvg0gRWmuRKXzMWIMSw2S1ncQyAIuSJsb1oNqUeJn1qrgIpAI481HJsxCIQGv4gcVW3vCbAw/+lkyzOC8xbc1/JvABBBO0Arkg4QouNj/IGapqO82v4OHHBwnkm+YQA6+Hj85jsx6JzSzXuwaPoCWYsCGbsLIhzoiWPXRWlJZf9whqQPJz51hq410wNWNkvrVYk0kKE+b4wMAJzECbrZrJOn2JYs2UBkgCa14P/Z42Schs4D9oYw4NOJ5GuVIPsO04x8hGQhavk6CYx4BE49U2e8fbm/y8jkJ154/XyxR+9ZlnPE+Z8EYPYX27yfCNBhXC/1xfLgmuh6HejI5QnNfWYApYA4LCPBUtBaA6pIxgVrVjuNlABiD7I4hOE4zgeBVQJKThiwpvbw/GVvNNxBzYw/hsdM27bYigrFwKAEBtTI84RZUAaUJIpADqSTwH4oXnib4bQBFIAWFjOdA21Ark07xbo9reQnWC3U7IPHuiCrBdjgIgAh5ZTBC4LWe7guGDoX5ODhIsQjkkgV6GNnDZaVOBewYXBPklfOMhtU+6MkAJYOUsLoS+2vFtwmGCsNC5ki0EZHXmCU973oR5Cp5AX0m1Db5Ybw11BYP7hrWYI5367FLwrj9+gVUM8Ldxswy8J6KcHT8/v3rqfDZcUWnXFoNUoecOa8qCJXR1iaC160Pe+yv9frcMPGEwRiyFjDjt36qGMpnLVWN2zMgZ5Sorltlo2u9kb/xBuYPbTH3+n/MnPfmN1sC+QJLeT4UFuuLtALyOuUx8N5kogDNmEFioAK4ALMgD0bC/RdkYLXzQBjgkbFV2AoYEt0+bnNykFc20rxsawHUUo/GKwXbFatWyVHh8fvI9TiS7P/vs2BEEHispVk3QOxPcHCUA9BFVkAMB3P7CkCoCkBiFK1AnMuE6oDQ60sU8Bqex01G3rKlrhW4tQJNVsuY+6tJERAG9hGapeCdpaMBD98CFG4Qw8zUw2YhGhiFsxXI3LoPiH0RC2c+taVmhBq6oQOcOi2tKRMU1W3+fh1KQczCCNfyJT+ERMZaG4l0z4RUUj56a/KzXuoXu802ikRAQVkYPP9FSa4OIbrhY8U7j3/gxwzFPw3jCpo2QVLyRR0ry6jsR1swE0qhYHgxFIn78gFRFhbUU2CfLwEHBhS4esFr8hwOQsxdgjKh/qmaSga0DAWIuGqI3TKrOMBVlY9dURlM8SZT+P+Cv5FdshGY5QUjgxHEWHhBYR7H0v0p8Rev/9XGM/w0aBLQ3SF3zp88bv877yP/cxPfuxvzs2AAAAAElFTkSuQmCC"/>
          <p:cNvSpPr>
            <a:spLocks noChangeAspect="1" noChangeArrowheads="1"/>
          </p:cNvSpPr>
          <p:nvPr/>
        </p:nvSpPr>
        <p:spPr bwMode="auto">
          <a:xfrm>
            <a:off x="491241" y="2020002"/>
            <a:ext cx="5005814" cy="500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887248"/>
              </p:ext>
            </p:extLst>
          </p:nvPr>
        </p:nvGraphicFramePr>
        <p:xfrm>
          <a:off x="5497055" y="3214847"/>
          <a:ext cx="5327964" cy="874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7964">
                  <a:extLst>
                    <a:ext uri="{9D8B030D-6E8A-4147-A177-3AD203B41FA5}">
                      <a16:colId xmlns:a16="http://schemas.microsoft.com/office/drawing/2014/main" val="296761104"/>
                    </a:ext>
                  </a:extLst>
                </a:gridCol>
              </a:tblGrid>
              <a:tr h="8746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Центров образования цифрового 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гуманитарного профиля</a:t>
                      </a:r>
                      <a:r>
                        <a:rPr lang="ru-RU" sz="2000" b="1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 «Точка Роста»</a:t>
                      </a:r>
                      <a:endParaRPr lang="ru-RU" sz="2000" b="1" i="0" u="none" strike="noStrike" kern="1200" cap="none" spc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8959691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C07D28E-1EA9-4AB1-A305-E10F473FD3CC}"/>
              </a:ext>
            </a:extLst>
          </p:cNvPr>
          <p:cNvCxnSpPr>
            <a:cxnSpLocks/>
          </p:cNvCxnSpPr>
          <p:nvPr/>
        </p:nvCxnSpPr>
        <p:spPr>
          <a:xfrm flipH="1">
            <a:off x="4810680" y="1989232"/>
            <a:ext cx="10802" cy="3569075"/>
          </a:xfrm>
          <a:prstGeom prst="line">
            <a:avLst/>
          </a:prstGeom>
          <a:ln w="76200">
            <a:solidFill>
              <a:srgbClr val="333E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609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50516"/>
              </p:ext>
            </p:extLst>
          </p:nvPr>
        </p:nvGraphicFramePr>
        <p:xfrm>
          <a:off x="984596" y="2004291"/>
          <a:ext cx="10071331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1331">
                  <a:extLst>
                    <a:ext uri="{9D8B030D-6E8A-4147-A177-3AD203B41FA5}">
                      <a16:colId xmlns:a16="http://schemas.microsoft.com/office/drawing/2014/main" val="296761104"/>
                    </a:ext>
                  </a:extLst>
                </a:gridCol>
              </a:tblGrid>
              <a:tr h="385309">
                <a:tc>
                  <a:txBody>
                    <a:bodyPr/>
                    <a:lstStyle/>
                    <a:p>
                      <a:pPr marL="342900" lvl="0" indent="-342900" algn="l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Входная группа в здание с наружной вывеской Центра</a:t>
                      </a: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;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7811212"/>
                  </a:ext>
                </a:extLst>
              </a:tr>
              <a:tr h="89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Кабинет(ы) Центра с установленным оборудованием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(на фото должны просматриваться: учебное оборудование, </a:t>
                      </a: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элементы </a:t>
                      </a: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декора и логотип «Точка Роста»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5303947"/>
                  </a:ext>
                </a:extLst>
              </a:tr>
              <a:tr h="896791">
                <a:tc>
                  <a:txBody>
                    <a:bodyPr/>
                    <a:lstStyle/>
                    <a:p>
                      <a:pPr marL="342900" lvl="0" indent="-342900" algn="l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Помещение для проектной деятельности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(на фото должны просматриваться: шахматная и </a:t>
                      </a:r>
                      <a:r>
                        <a:rPr lang="ru-RU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медиазоны</a:t>
                      </a: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,  </a:t>
                      </a: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элементы </a:t>
                      </a: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декора и логотип «Точка Роста</a:t>
                      </a: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»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1679"/>
                  </a:ext>
                </a:extLst>
              </a:tr>
              <a:tr h="4322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Фото внутренних вывесок  и указателей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546897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2233" y="593016"/>
            <a:ext cx="1101370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b="1" kern="1200" dirty="0">
                <a:solidFill>
                  <a:srgbClr val="375075"/>
                </a:solidFill>
                <a:latin typeface="+mn-lt"/>
                <a:ea typeface="+mn-ea"/>
                <a:cs typeface="+mn-cs"/>
                <a:sym typeface="Arial"/>
              </a:rPr>
              <a:t>Создание Центров образования цифрового и </a:t>
            </a:r>
          </a:p>
          <a:p>
            <a:pPr defTabSz="844083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b="1" kern="1200" dirty="0">
                <a:solidFill>
                  <a:srgbClr val="375075"/>
                </a:solidFill>
                <a:latin typeface="+mn-lt"/>
                <a:ea typeface="+mn-ea"/>
                <a:cs typeface="+mn-cs"/>
                <a:sym typeface="Arial"/>
              </a:rPr>
              <a:t>гуманитарного профиля «Точка Роста»</a:t>
            </a:r>
          </a:p>
        </p:txBody>
      </p:sp>
    </p:spTree>
    <p:extLst>
      <p:ext uri="{BB962C8B-B14F-4D97-AF65-F5344CB8AC3E}">
        <p14:creationId xmlns:p14="http://schemas.microsoft.com/office/powerpoint/2010/main" val="23485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9" y="209323"/>
            <a:ext cx="10892246" cy="1325563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defTabSz="844083" hangingPunct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kern="1200" dirty="0">
                <a:solidFill>
                  <a:srgbClr val="375075"/>
                </a:solidFill>
                <a:latin typeface="+mn-lt"/>
                <a:ea typeface="+mn-ea"/>
                <a:cs typeface="+mn-cs"/>
                <a:sym typeface="Calibri"/>
              </a:rPr>
              <a:t>Несоответствие требованиям фирменного стиля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8" y="1534886"/>
            <a:ext cx="3105957" cy="2255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736" y="1534886"/>
            <a:ext cx="3075438" cy="225532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737" y="4025614"/>
            <a:ext cx="3075438" cy="21416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896" y="4025614"/>
            <a:ext cx="3041271" cy="21416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59" y="4025614"/>
            <a:ext cx="3105957" cy="21416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1730" y="1534886"/>
            <a:ext cx="3075437" cy="225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37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572" y="1616364"/>
            <a:ext cx="9867901" cy="312189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О текущем статусе кассового исполнения субсидий федерального бюджета мероприятий национального проекта «Образование».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01260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571" y="1671782"/>
            <a:ext cx="10634519" cy="3121891"/>
          </a:xfrm>
        </p:spPr>
        <p:txBody>
          <a:bodyPr>
            <a:normAutofit fontScale="90000"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О порядке организации и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проведении образовательных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сессий для учителей Центров «Точка роста» в очном формате в 2020 году. </a:t>
            </a:r>
          </a:p>
        </p:txBody>
      </p:sp>
    </p:spTree>
    <p:extLst>
      <p:ext uri="{BB962C8B-B14F-4D97-AF65-F5344CB8AC3E}">
        <p14:creationId xmlns:p14="http://schemas.microsoft.com/office/powerpoint/2010/main" val="143781950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421773"/>
              </p:ext>
            </p:extLst>
          </p:nvPr>
        </p:nvGraphicFramePr>
        <p:xfrm>
          <a:off x="1208663" y="1284940"/>
          <a:ext cx="10281180" cy="357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56765" y="4981885"/>
            <a:ext cx="9808882" cy="779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значение кассового исполнения 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сентября 2020 года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70%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919118" y="228634"/>
            <a:ext cx="9474381" cy="10563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hangingPunct="0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375075"/>
                </a:solidFill>
                <a:latin typeface="+mn-lt"/>
                <a:ea typeface="+mn-ea"/>
                <a:cs typeface="+mn-cs"/>
              </a:rPr>
              <a:t>Динамика кассового исполнения субсидий федерального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949970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828" y="1649846"/>
            <a:ext cx="4452318" cy="157813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1159263" y="322422"/>
            <a:ext cx="9474381" cy="10563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844083">
              <a:lnSpc>
                <a:spcPct val="80000"/>
              </a:lnSpc>
              <a:spcBef>
                <a:spcPct val="0"/>
              </a:spcBef>
              <a:buNone/>
              <a:defRPr sz="3200" b="1">
                <a:solidFill>
                  <a:srgbClr val="64BDE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800" kern="1200" dirty="0">
                <a:solidFill>
                  <a:srgbClr val="375075"/>
                </a:solidFill>
                <a:latin typeface="+mn-lt"/>
                <a:ea typeface="+mn-ea"/>
                <a:cs typeface="+mn-cs"/>
                <a:sym typeface="Arial"/>
              </a:rPr>
              <a:t>Контрольные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800" kern="1200" dirty="0">
                <a:solidFill>
                  <a:srgbClr val="375075"/>
                </a:solidFill>
                <a:latin typeface="+mn-lt"/>
                <a:ea typeface="+mn-ea"/>
                <a:cs typeface="+mn-cs"/>
              </a:rPr>
              <a:t>показатели реализации национального проекта «Образование»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7572" y="1890701"/>
            <a:ext cx="68356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кассового исполнения от федеральной субсидии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объявленных закупок от федеральной субсидии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заключенных договоров от федеральной субсидии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выполнения мероприятий дорожных карт на дату отчета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547" y="3879924"/>
            <a:ext cx="4460774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endParaRPr lang="ru-RU" sz="2000" b="1" i="1" dirty="0">
              <a:solidFill>
                <a:srgbClr val="FF0000"/>
              </a:solidFill>
            </a:endParaRPr>
          </a:p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Кропотина </a:t>
            </a:r>
            <a:r>
              <a:rPr lang="ru-RU" sz="2000" i="1" dirty="0">
                <a:solidFill>
                  <a:srgbClr val="0070C0"/>
                </a:solidFill>
              </a:rPr>
              <a:t>Мария Сергеевна</a:t>
            </a:r>
          </a:p>
          <a:p>
            <a:pPr algn="ctr"/>
            <a:r>
              <a:rPr lang="ru-RU" sz="2000" dirty="0"/>
              <a:t>Тел. 89274988892, </a:t>
            </a:r>
            <a:r>
              <a:rPr lang="ru-RU" sz="2000" u="sng" dirty="0">
                <a:hlinkClick r:id="rId3"/>
              </a:rPr>
              <a:t>kropotina.ms@fnfro.ru</a:t>
            </a:r>
            <a:endParaRPr lang="ru-RU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03983" y="3543805"/>
            <a:ext cx="0" cy="107141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83202" y="4915405"/>
            <a:ext cx="0" cy="107141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781964" y="51279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https://docs.google.com/spreadsheets/d/1ah_jFtJR34q-I_NWw_DyyZVuKXpSS7vY6uWJa5gP3XU/edit?usp=sharing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34181" y="37535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https://docs.google.com/spreadsheets/d/1LdhrodzmPDRthXqTUTvBmfgq4IPli85dq-HrfV-RxjY/edit?usp=sharing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20073" y="3359139"/>
            <a:ext cx="1770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«Точка роста»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20924" y="4693119"/>
            <a:ext cx="2568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Коррекционные школы</a:t>
            </a:r>
          </a:p>
        </p:txBody>
      </p:sp>
    </p:spTree>
    <p:extLst>
      <p:ext uri="{BB962C8B-B14F-4D97-AF65-F5344CB8AC3E}">
        <p14:creationId xmlns:p14="http://schemas.microsoft.com/office/powerpoint/2010/main" val="218597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416" y="185020"/>
            <a:ext cx="8053614" cy="917575"/>
          </a:xfrm>
        </p:spPr>
        <p:txBody>
          <a:bodyPr>
            <a:normAutofit/>
          </a:bodyPr>
          <a:lstStyle/>
          <a:p>
            <a:r>
              <a:rPr lang="ru-RU" sz="2800" kern="1200" dirty="0">
                <a:solidFill>
                  <a:srgbClr val="375075"/>
                </a:solidFill>
                <a:latin typeface="+mn-lt"/>
                <a:ea typeface="+mn-ea"/>
                <a:cs typeface="+mn-cs"/>
              </a:rPr>
              <a:t>Федеральные социальные сети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5793" y="5681845"/>
            <a:ext cx="3370006" cy="327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https://vk.com/public196554063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8" y="2704828"/>
            <a:ext cx="4079556" cy="2419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b="9917"/>
          <a:stretch/>
        </p:blipFill>
        <p:spPr>
          <a:xfrm>
            <a:off x="5493794" y="2330226"/>
            <a:ext cx="1920275" cy="31690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026" y="2330226"/>
            <a:ext cx="1875886" cy="3351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04152" y="5700469"/>
            <a:ext cx="320376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dirty="0">
                <a:hlinkClick r:id="rId6"/>
              </a:rPr>
              <a:t>https://t.me/tochkarosta_official</a:t>
            </a:r>
            <a:endParaRPr lang="ru-RU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2986" y="5700469"/>
            <a:ext cx="256522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b="1" dirty="0" smtClean="0"/>
              <a:t>@</a:t>
            </a:r>
            <a:r>
              <a:rPr lang="en-US" b="1" dirty="0" err="1" smtClean="0"/>
              <a:t>tochka_rosta_official</a:t>
            </a:r>
            <a:endParaRPr lang="ru-RU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16" y="1070163"/>
            <a:ext cx="1159468" cy="11594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75" y="1117507"/>
            <a:ext cx="1112124" cy="1112124"/>
          </a:xfrm>
          <a:prstGeom prst="rect">
            <a:avLst/>
          </a:prstGeom>
        </p:spPr>
      </p:pic>
      <p:pic>
        <p:nvPicPr>
          <p:cNvPr id="1026" name="Picture 2" descr="Значок телеграмма - телеграмм, мессенджер, telegra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22" y="1039817"/>
            <a:ext cx="1189814" cy="118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08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874280" y="-235048"/>
            <a:ext cx="10124905" cy="22776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hangingPunct="0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375075"/>
                </a:solidFill>
                <a:latin typeface="+mn-lt"/>
                <a:ea typeface="+mn-ea"/>
                <a:cs typeface="+mn-cs"/>
              </a:rPr>
              <a:t>Организационно-консультационное </a:t>
            </a:r>
            <a:br>
              <a:rPr lang="ru-RU" sz="2800" b="1" dirty="0">
                <a:solidFill>
                  <a:srgbClr val="375075"/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>
                <a:solidFill>
                  <a:srgbClr val="375075"/>
                </a:solidFill>
                <a:latin typeface="+mn-lt"/>
                <a:ea typeface="+mn-ea"/>
                <a:cs typeface="+mn-cs"/>
              </a:rPr>
              <a:t>и информационное сопровождение первоочередных мероприятий (дорожных карт) по реализации НПО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D87173-4235-4518-930B-912EDB75A5D4}"/>
              </a:ext>
            </a:extLst>
          </p:cNvPr>
          <p:cNvSpPr/>
          <p:nvPr/>
        </p:nvSpPr>
        <p:spPr>
          <a:xfrm>
            <a:off x="475006" y="2596341"/>
            <a:ext cx="3631573" cy="169375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844083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b="1" kern="1200" dirty="0">
                <a:solidFill>
                  <a:srgbClr val="375075"/>
                </a:solidFill>
              </a:rPr>
              <a:t>Сулима Лариса Олеговна</a:t>
            </a:r>
          </a:p>
          <a:p>
            <a:pPr defTabSz="844083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b="1" kern="1200" dirty="0">
                <a:solidFill>
                  <a:srgbClr val="375075"/>
                </a:solidFill>
              </a:rPr>
              <a:t>Руководитель Дирекции региональной деятельности</a:t>
            </a:r>
          </a:p>
          <a:p>
            <a:pPr defTabSz="844083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b="1" kern="1200" dirty="0">
                <a:solidFill>
                  <a:srgbClr val="375075"/>
                </a:solidFill>
              </a:rPr>
              <a:t>Тел  8(927)496-20-13, sulima.lo@fnfro.ru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7783E261-954E-445E-BCAA-87BE4A465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94036"/>
              </p:ext>
            </p:extLst>
          </p:nvPr>
        </p:nvGraphicFramePr>
        <p:xfrm>
          <a:off x="4341092" y="2222177"/>
          <a:ext cx="7448468" cy="4503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7082">
                  <a:extLst>
                    <a:ext uri="{9D8B030D-6E8A-4147-A177-3AD203B41FA5}">
                      <a16:colId xmlns:a16="http://schemas.microsoft.com/office/drawing/2014/main" val="533932701"/>
                    </a:ext>
                  </a:extLst>
                </a:gridCol>
                <a:gridCol w="3011386">
                  <a:extLst>
                    <a:ext uri="{9D8B030D-6E8A-4147-A177-3AD203B41FA5}">
                      <a16:colId xmlns:a16="http://schemas.microsoft.com/office/drawing/2014/main" val="4177334748"/>
                    </a:ext>
                  </a:extLst>
                </a:gridCol>
              </a:tblGrid>
              <a:tr h="743066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Антоненко Игорь Павлович</a:t>
                      </a:r>
                    </a:p>
                    <a:p>
                      <a:pPr algn="l"/>
                      <a:r>
                        <a:rPr lang="ru-RU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Крылова Наталья Александровна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Северо-Кавказ</a:t>
                      </a:r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</a:t>
                      </a:r>
                      <a:r>
                        <a:rPr lang="ru-RU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кий ФО</a:t>
                      </a:r>
                      <a:br>
                        <a:rPr lang="ru-RU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Северо-Западный ФО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704875"/>
                  </a:ext>
                </a:extLst>
              </a:tr>
              <a:tr h="74306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Сибагатуллина </a:t>
                      </a:r>
                      <a:r>
                        <a:rPr lang="ru-RU" sz="2000" b="1" dirty="0" err="1">
                          <a:solidFill>
                            <a:srgbClr val="0070C0"/>
                          </a:solidFill>
                        </a:rPr>
                        <a:t>Лейсан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70C0"/>
                          </a:solidFill>
                        </a:rPr>
                        <a:t>Дамировна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r>
                        <a:rPr lang="ru-RU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Инкина Юлия Александровна 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Уральский ФО</a:t>
                      </a:r>
                      <a:b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Южный ФО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93284"/>
                  </a:ext>
                </a:extLst>
              </a:tr>
              <a:tr h="743066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Морозов Роман Николаевич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rgbClr val="0070C0"/>
                          </a:solidFill>
                        </a:rPr>
                        <a:t>Сибагатуллина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70C0"/>
                          </a:solidFill>
                        </a:rPr>
                        <a:t>Лейсан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70C0"/>
                          </a:solidFill>
                        </a:rPr>
                        <a:t>Дамировна</a:t>
                      </a:r>
                      <a:endParaRPr lang="ru-RU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Приволжский ФО</a:t>
                      </a:r>
                    </a:p>
                    <a:p>
                      <a:pPr algn="l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774468"/>
                  </a:ext>
                </a:extLst>
              </a:tr>
              <a:tr h="74306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Уральская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Евгения 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Владимировна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Дальневосточный ФО</a:t>
                      </a:r>
                      <a:b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Сибирский ФО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46616"/>
                  </a:ext>
                </a:extLst>
              </a:tr>
              <a:tr h="74306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Кузнецова Ольга </a:t>
                      </a:r>
                      <a:r>
                        <a:rPr lang="ru-RU" sz="2000" b="1" dirty="0" err="1">
                          <a:solidFill>
                            <a:srgbClr val="0070C0"/>
                          </a:solidFill>
                        </a:rPr>
                        <a:t>Левоновна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Кропотина Мария Сергеевна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Центральный ФО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527074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A9AF476-29ED-4FB1-B738-7450951B1348}"/>
              </a:ext>
            </a:extLst>
          </p:cNvPr>
          <p:cNvCxnSpPr>
            <a:cxnSpLocks/>
          </p:cNvCxnSpPr>
          <p:nvPr/>
        </p:nvCxnSpPr>
        <p:spPr>
          <a:xfrm>
            <a:off x="8569696" y="2437985"/>
            <a:ext cx="0" cy="54288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4FFBBFC-40C3-43AA-9687-C5995ABDF03B}"/>
              </a:ext>
            </a:extLst>
          </p:cNvPr>
          <p:cNvCxnSpPr>
            <a:cxnSpLocks/>
          </p:cNvCxnSpPr>
          <p:nvPr/>
        </p:nvCxnSpPr>
        <p:spPr>
          <a:xfrm>
            <a:off x="8569696" y="3493555"/>
            <a:ext cx="0" cy="54288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99BBCFE-0849-41A7-BD56-722DA1C4874D}"/>
              </a:ext>
            </a:extLst>
          </p:cNvPr>
          <p:cNvCxnSpPr>
            <a:cxnSpLocks/>
          </p:cNvCxnSpPr>
          <p:nvPr/>
        </p:nvCxnSpPr>
        <p:spPr>
          <a:xfrm>
            <a:off x="8584869" y="4396525"/>
            <a:ext cx="0" cy="54288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855E079-D209-4903-96F6-41C7FF515612}"/>
              </a:ext>
            </a:extLst>
          </p:cNvPr>
          <p:cNvCxnSpPr>
            <a:cxnSpLocks/>
          </p:cNvCxnSpPr>
          <p:nvPr/>
        </p:nvCxnSpPr>
        <p:spPr>
          <a:xfrm>
            <a:off x="8584869" y="5260587"/>
            <a:ext cx="0" cy="54288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D172EEA-EF2A-4D7D-BB5C-657EBB42C65F}"/>
              </a:ext>
            </a:extLst>
          </p:cNvPr>
          <p:cNvCxnSpPr>
            <a:cxnSpLocks/>
          </p:cNvCxnSpPr>
          <p:nvPr/>
        </p:nvCxnSpPr>
        <p:spPr>
          <a:xfrm>
            <a:off x="8584869" y="6085625"/>
            <a:ext cx="0" cy="54288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C07D28E-1EA9-4AB1-A305-E10F473FD3CC}"/>
              </a:ext>
            </a:extLst>
          </p:cNvPr>
          <p:cNvCxnSpPr>
            <a:cxnSpLocks/>
          </p:cNvCxnSpPr>
          <p:nvPr/>
        </p:nvCxnSpPr>
        <p:spPr>
          <a:xfrm>
            <a:off x="357678" y="2609734"/>
            <a:ext cx="0" cy="14703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947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365125"/>
            <a:ext cx="8519391" cy="1343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Образовательные сессии для педагогов Центров цифрового и гуманитарного профилей «Точка роста»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17.08 – 30.09 более, чем в 70 регионах пройдут образовательные сессии по направлениям «Технология» и «Информатика» 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случае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благоприятной эпидемиологической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обстановки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Площадки согласуются до 04.08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Образовательные сессии проходят на базе центров цифрового образования «IT-куб» и на базе детских технопарков 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Кванториум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 образовательным сессиям по направлению «ОБЖ» будет дополнительная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информация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038CCFB-602C-4E13-B4D7-F286C83878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8094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725" y="186813"/>
            <a:ext cx="8519391" cy="13436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Дорожная карта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7530" y="1628637"/>
            <a:ext cx="10515600" cy="48900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04.08 - сбор данных от региона и утверждение площадок проведения образовательных сессий по направлениям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«Информатика»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«Технология»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05-06.08 - образовательная Программа и методическая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материалы направляются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утверждённым  площадкам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06-07.08 - организационный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созвон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по образовательной программе с модераторами и ответственными лицами за проведение сессии от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площадки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05-15.08 - заключение договоров на организационно-техническое обеспечение проведения образовательной сессии в регионах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17.08 -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28.08 - проведение образовательных сессий по направлениям «Технология» и «Информатика»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038CCFB-602C-4E13-B4D7-F286C83878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81050" y="6362699"/>
            <a:ext cx="209351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accent1">
                    <a:lumMod val="50000"/>
                  </a:schemeClr>
                </a:solidFill>
              </a:rPr>
              <a:t>4</a:t>
            </a:fld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025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228" y="306811"/>
            <a:ext cx="8969590" cy="13436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Направления «Технология» и «Информатика»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906" y="2517719"/>
            <a:ext cx="10515600" cy="48900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Аэротехнологии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информационные технологии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Промышленная робототехника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Виртуальная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 дополненная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реальность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Промышленный дизайн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Геоинформационные технологии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Хайтек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038CCFB-602C-4E13-B4D7-F286C83878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31274" y="1731680"/>
            <a:ext cx="246958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Технология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0297" y="3411793"/>
            <a:ext cx="465608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Технология</a:t>
            </a: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: 4-6 модератора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модератора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069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725" y="186813"/>
            <a:ext cx="8519391" cy="13436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Цифры по регионам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626" y="3833320"/>
            <a:ext cx="3527321" cy="1147718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регионов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дали </a:t>
            </a: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</a:rPr>
              <a:t>согласие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на проведение образовательных сессий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038CCFB-602C-4E13-B4D7-F286C83878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702747" y="2228231"/>
            <a:ext cx="1131077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0" dirty="0" smtClean="0">
                <a:solidFill>
                  <a:srgbClr val="FF0000"/>
                </a:solidFill>
              </a:rPr>
              <a:t>30</a:t>
            </a:r>
            <a:endParaRPr kumimoji="0" lang="ru-RU" sz="8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8181" y="2228230"/>
            <a:ext cx="611704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4</a:t>
            </a:r>
            <a:endParaRPr kumimoji="0" lang="ru-RU" sz="8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1947" y="3833320"/>
            <a:ext cx="4484172" cy="1600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 </a:t>
            </a: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отказали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проведении образовательных сессий в связи с санитарно-эпидемиологической обстановкой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20542" y="2227911"/>
            <a:ext cx="1131077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0" dirty="0" smtClean="0">
                <a:solidFill>
                  <a:srgbClr val="FF0000"/>
                </a:solidFill>
              </a:rPr>
              <a:t>4</a:t>
            </a:r>
            <a:r>
              <a:rPr lang="ru-RU" sz="8000" dirty="0">
                <a:solidFill>
                  <a:srgbClr val="FF0000"/>
                </a:solidFill>
              </a:rPr>
              <a:t>2</a:t>
            </a:r>
            <a:endParaRPr kumimoji="0" lang="ru-RU" sz="8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6119" y="4053237"/>
            <a:ext cx="2739924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 в скором времени дадут ответ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4150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Подтвержденные регионы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2536" y="1494903"/>
            <a:ext cx="10515600" cy="4351338"/>
          </a:xfrm>
        </p:spPr>
        <p:txBody>
          <a:bodyPr numCol="3" anchor="ctr"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Республика Чувашия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Челябинская область      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Кировская область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Ульяновская область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Ивановская область     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Камчатский край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Республика Чечня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ХМАО              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Амурская область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Новосибирская область              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Республика Бурятия     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Курганская область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Кемеровская область                 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Свердловская область    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Республика Алтай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Сахалинская область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Республика Дагестан     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Республика Мордовия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Брянская область  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Нижегородская область 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Республика Коми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Владимирская область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Орловская область  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Северная Осетия-Алания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Липецкая область  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Волгоградская область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Республика Адыгея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Тамбовская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6383776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571" y="1671782"/>
            <a:ext cx="10634519" cy="312189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2. О предложениях в программу 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II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Всероссийского форума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Центров «Точка роста».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413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365125"/>
            <a:ext cx="8519391" cy="134360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II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Всероссийский форум Центров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«Точка роста»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Период проведения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: ноябрь 2020 г.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Формат проведения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: онлайн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Количество участников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: более 5000 человек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038CCFB-602C-4E13-B4D7-F286C83878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2886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Тема Office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852</Words>
  <Application>Microsoft Office PowerPoint</Application>
  <PresentationFormat>Широкоэкранный</PresentationFormat>
  <Paragraphs>163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Helvetica</vt:lpstr>
      <vt:lpstr>Times New Roman</vt:lpstr>
      <vt:lpstr>Verdana</vt:lpstr>
      <vt:lpstr>Wingdings</vt:lpstr>
      <vt:lpstr>Тема Office</vt:lpstr>
      <vt:lpstr>4 августа в 10:00 (мск) рабочий вебинар на площадке: https://web.roskvantorium.ru в комнате «Точка роста»</vt:lpstr>
      <vt:lpstr>О порядке организации и проведении образовательных сессий для учителей Центров «Точка роста» в очном формате в 2020 году. </vt:lpstr>
      <vt:lpstr>Образовательные сессии для педагогов Центров цифрового и гуманитарного профилей «Точка роста»</vt:lpstr>
      <vt:lpstr>Дорожная карта</vt:lpstr>
      <vt:lpstr>Направления «Технология» и «Информатика»</vt:lpstr>
      <vt:lpstr>Цифры по регионам</vt:lpstr>
      <vt:lpstr>Подтвержденные регионы</vt:lpstr>
      <vt:lpstr>2. О предложениях в программу  II Всероссийского форума Центров «Точка роста».</vt:lpstr>
      <vt:lpstr>II Всероссийский форум Центров  «Точка роста»</vt:lpstr>
      <vt:lpstr>Предложения по программе форума </vt:lpstr>
      <vt:lpstr>Сроки предоставления предложений, контакты</vt:lpstr>
      <vt:lpstr>3. Об исполнении контрольных точек мероприятий дорожной карты в августе 2020 года.</vt:lpstr>
      <vt:lpstr>Низкое исполнение контрольных точек  в модуле «Дорожные карты» на 03.08.2020г. </vt:lpstr>
      <vt:lpstr>Презентация PowerPoint</vt:lpstr>
      <vt:lpstr>«Получена лицензия на осуществление  образовательной деятельности Центров по подвиду дополнительного образования детей и взрослых» срок исполнения: 25 августа 2020г.</vt:lpstr>
      <vt:lpstr>«Проведен мониторинг оснащенности по приведению площадок в соответствие с методическими рекомендациями Минпросвещения России» срок исполнения: 25 – 30 августа 2020г.</vt:lpstr>
      <vt:lpstr>Презентация PowerPoint</vt:lpstr>
      <vt:lpstr>Несоответствие требованиям фирменного стиля</vt:lpstr>
      <vt:lpstr>4. О текущем статусе кассового исполнения субсидий федерального бюджета мероприятий национального проекта «Образование». </vt:lpstr>
      <vt:lpstr>Презентация PowerPoint</vt:lpstr>
      <vt:lpstr>Презентация PowerPoint</vt:lpstr>
      <vt:lpstr>Федеральные социальные сети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Лариса Сулима</cp:lastModifiedBy>
  <cp:revision>138</cp:revision>
  <dcterms:modified xsi:type="dcterms:W3CDTF">2020-08-04T06:47:48Z</dcterms:modified>
</cp:coreProperties>
</file>