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1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0" autoAdjust="0"/>
    <p:restoredTop sz="96473" autoAdjust="0"/>
  </p:normalViewPr>
  <p:slideViewPr>
    <p:cSldViewPr>
      <p:cViewPr varScale="1">
        <p:scale>
          <a:sx n="111" d="100"/>
          <a:sy n="111" d="100"/>
        </p:scale>
        <p:origin x="146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9DF7C-203C-423B-A19F-DDF716C2C72E}" type="datetimeFigureOut">
              <a:rPr lang="ru-RU" smtClean="0"/>
              <a:pPr/>
              <a:t>01.09.2021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56377-D4D3-4059-88DD-777D750C564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0511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56377-D4D3-4059-88DD-777D750C564B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555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>
                <a:solidFill>
                  <a:srgbClr val="0070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>
                <a:solidFill>
                  <a:srgbClr val="25406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>
                <a:solidFill>
                  <a:srgbClr val="0070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>
                <a:solidFill>
                  <a:srgbClr val="0070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3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3088" y="203455"/>
            <a:ext cx="7477823" cy="1257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>
                <a:solidFill>
                  <a:srgbClr val="0070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0804" y="1620520"/>
            <a:ext cx="7962391" cy="3239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rgbClr val="25406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23" y="-1217"/>
            <a:ext cx="9143999" cy="68573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835696" y="2348880"/>
            <a:ext cx="5904656" cy="1723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6350" algn="ctr">
              <a:lnSpc>
                <a:spcPct val="100000"/>
              </a:lnSpc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итогового сочинения (изложения) на территории Сургутского района                   04 декабря 2019 года</a:t>
            </a:r>
            <a:endParaRPr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-173834" y="-127383"/>
            <a:ext cx="2965131" cy="29651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035646" y="1057126"/>
            <a:ext cx="869807" cy="50737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10" name="object 3"/>
          <p:cNvSpPr txBox="1"/>
          <p:nvPr/>
        </p:nvSpPr>
        <p:spPr>
          <a:xfrm>
            <a:off x="5936833" y="4913784"/>
            <a:ext cx="3207167" cy="1944216"/>
          </a:xfrm>
          <a:prstGeom prst="rect">
            <a:avLst/>
          </a:prstGeom>
        </p:spPr>
        <p:txBody>
          <a:bodyPr vert="horz" wrap="square" lIns="0" tIns="0" rIns="0" bIns="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2065" marR="6350" algn="ctr">
              <a:lnSpc>
                <a:spcPct val="100000"/>
              </a:lnSpc>
            </a:pPr>
            <a:r>
              <a:rPr lang="ru-RU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endParaRPr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5"/>
            <a:ext cx="7483327" cy="738664"/>
          </a:xfrm>
        </p:spPr>
        <p:txBody>
          <a:bodyPr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ОО, в которых обучающиеся получили итоговый «незачет»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268760"/>
            <a:ext cx="8013643" cy="4924425"/>
          </a:xfrm>
        </p:spPr>
        <p:txBody>
          <a:bodyPr/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индивидуальную работу с обучающимися, получившими итоговый «незачет» по итоговому сочинению (изложению), по ликвидации пробелов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знаниях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по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учебному предмету «Русский язык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marL="342900" indent="-342900" algn="just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Отразить в индивидуальных планах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обучающимися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подробную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учителей-предметников по ликвидации пробелов в знаниях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учебному предмету «Русский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язык» 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попавшими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«зону риска» по успешному прохождению государственной итоговой аттестации                          в 2020 году.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готовности данной категории выпускников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к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прохождению государственной итоговой аттестации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2020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по учебному предмету «Математика».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Запланировать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индивидуальную работу с обучающимися из «зоны риска» по их подготовке к успешному прохождению ГИА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Руководителям образовательных организаций взять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личный контроль подготовку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11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прохождению государственной итоговой аттестации в 2020 году.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443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450051"/>
              </p:ext>
            </p:extLst>
          </p:nvPr>
        </p:nvGraphicFramePr>
        <p:xfrm>
          <a:off x="611560" y="10413776"/>
          <a:ext cx="72008" cy="1645920"/>
        </p:xfrm>
        <a:graphic>
          <a:graphicData uri="http://schemas.openxmlformats.org/drawingml/2006/table">
            <a:tbl>
              <a:tblPr/>
              <a:tblGrid>
                <a:gridCol w="36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27584" y="188640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kern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Информация о внесенных участников итогового сочинения (изложения) в РИС по проведению итогового сочинения (изложения) на 04.12.2019 года</a:t>
            </a:r>
            <a:r>
              <a:rPr lang="ru-RU" sz="2200" b="1" kern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kern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endParaRPr lang="ru-RU" sz="22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09" y="4941168"/>
            <a:ext cx="1170533" cy="117053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5099677"/>
            <a:ext cx="1005927" cy="101202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6256" y="5044808"/>
            <a:ext cx="1731414" cy="1121761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147552"/>
              </p:ext>
            </p:extLst>
          </p:nvPr>
        </p:nvGraphicFramePr>
        <p:xfrm>
          <a:off x="827584" y="1696746"/>
          <a:ext cx="7632849" cy="2288823"/>
        </p:xfrm>
        <a:graphic>
          <a:graphicData uri="http://schemas.openxmlformats.org/drawingml/2006/table">
            <a:tbl>
              <a:tblPr firstRow="1" firstCol="1" bandRow="1"/>
              <a:tblGrid>
                <a:gridCol w="1872208">
                  <a:extLst>
                    <a:ext uri="{9D8B030D-6E8A-4147-A177-3AD203B41FA5}">
                      <a16:colId xmlns:a16="http://schemas.microsoft.com/office/drawing/2014/main" val="2744567137"/>
                    </a:ext>
                  </a:extLst>
                </a:gridCol>
                <a:gridCol w="1164549">
                  <a:extLst>
                    <a:ext uri="{9D8B030D-6E8A-4147-A177-3AD203B41FA5}">
                      <a16:colId xmlns:a16="http://schemas.microsoft.com/office/drawing/2014/main" val="2511197673"/>
                    </a:ext>
                  </a:extLst>
                </a:gridCol>
                <a:gridCol w="1155849">
                  <a:extLst>
                    <a:ext uri="{9D8B030D-6E8A-4147-A177-3AD203B41FA5}">
                      <a16:colId xmlns:a16="http://schemas.microsoft.com/office/drawing/2014/main" val="3000370519"/>
                    </a:ext>
                  </a:extLst>
                </a:gridCol>
                <a:gridCol w="1155849">
                  <a:extLst>
                    <a:ext uri="{9D8B030D-6E8A-4147-A177-3AD203B41FA5}">
                      <a16:colId xmlns:a16="http://schemas.microsoft.com/office/drawing/2014/main" val="2047873217"/>
                    </a:ext>
                  </a:extLst>
                </a:gridCol>
                <a:gridCol w="1155849">
                  <a:extLst>
                    <a:ext uri="{9D8B030D-6E8A-4147-A177-3AD203B41FA5}">
                      <a16:colId xmlns:a16="http://schemas.microsoft.com/office/drawing/2014/main" val="2048736098"/>
                    </a:ext>
                  </a:extLst>
                </a:gridCol>
                <a:gridCol w="1128545">
                  <a:extLst>
                    <a:ext uri="{9D8B030D-6E8A-4147-A177-3AD203B41FA5}">
                      <a16:colId xmlns:a16="http://schemas.microsoft.com/office/drawing/2014/main" val="3865331207"/>
                    </a:ext>
                  </a:extLst>
                </a:gridCol>
              </a:tblGrid>
              <a:tr h="12281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МОУО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зарегистрировано участников сочинения (изложения) на 04.12.2019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Зарегистрировано участников сочинения на 04.12.2019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Фактически приняло участие в сочинении на 04.12.2019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Зарегистрировано участников изложения на 04.12.2019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Фактически приняло участие в изложении на 04.12.2019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242984"/>
                  </a:ext>
                </a:extLst>
              </a:tr>
              <a:tr h="338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Сургутский район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16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798</a:t>
                      </a:r>
                      <a:endParaRPr lang="ru-RU" sz="16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797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106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20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27584" y="188640"/>
            <a:ext cx="79208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kern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Правовое регулирование вопросов оформления допуска обучающихся к прохождению ГИА-11 </a:t>
            </a:r>
            <a:endParaRPr lang="ru-RU" sz="2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43609" y="1296636"/>
            <a:ext cx="6984776" cy="548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уровень</a:t>
            </a: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850"/>
              </a:spcAft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Федеральный закон от 29 декабря 2012 г. N 273-ФЗ «Об образовании в Российской Федерации» </a:t>
            </a: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850"/>
              </a:spcAft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приказ </a:t>
            </a:r>
            <a:r>
              <a:rPr lang="ru-RU" sz="1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Минобрнауки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России от 30 августа 2013 г. № 1015 (с изменениями 10.06.2019)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образования» </a:t>
            </a: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850"/>
              </a:spcAft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приказ </a:t>
            </a:r>
            <a:r>
              <a:rPr lang="ru-RU" sz="1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Минобрнауки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России от 22 января 2014 г. № 32 «Об утверждении порядка приема граждан на обучение по образовательным программам начального общего, основного общего и среднего общего образования» </a:t>
            </a: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850"/>
              </a:spcAft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письмо </a:t>
            </a:r>
            <a:r>
              <a:rPr lang="ru-RU" sz="1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Минобрнауки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России от 15 ноября 2013 г. № НТ-1139/08 </a:t>
            </a: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приказы </a:t>
            </a:r>
            <a:r>
              <a:rPr lang="ru-RU" sz="1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Минпросвещения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России и </a:t>
            </a:r>
            <a:r>
              <a:rPr lang="ru-RU" sz="1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Рособрнадзора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от 7 ноября 2018 г. № 190/1512 </a:t>
            </a: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Региональный уровень</a:t>
            </a: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Приказ </a:t>
            </a:r>
            <a:r>
              <a:rPr lang="ru-RU" sz="1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ДОиМП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ХМАО-Югры от 01.10.2019 № 1276 «О сроках и местах регистрации на участие в написании ИС (изложения)»</a:t>
            </a:r>
            <a:endParaRPr lang="ru-RU" sz="11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1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</a:t>
            </a:r>
            <a:r>
              <a:rPr lang="ru-RU" sz="1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ДОиМП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ХМАО-Югры от 04.10.2019 № 1287 «Об утверждении порядка проведения ИС (изложения)»</a:t>
            </a:r>
            <a:endParaRPr lang="ru-RU" sz="11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Приказ </a:t>
            </a:r>
            <a:r>
              <a:rPr lang="ru-RU" sz="1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ДОиМП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ХМАО-Югры от 06.1.2019 №1438 Об организации проведения итогового  сочинения (</a:t>
            </a:r>
            <a:r>
              <a:rPr lang="ru-RU" sz="1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излож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в 2019-2020уч. году</a:t>
            </a:r>
            <a:endParaRPr lang="ru-RU" sz="11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Приказ </a:t>
            </a:r>
            <a:r>
              <a:rPr lang="ru-RU" sz="1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ДОиМП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ХМАО-Югры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от 06.11.2019 № 1440 «Об утверждении графика внесения сведений об итоговом сочинении»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811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450051"/>
              </p:ext>
            </p:extLst>
          </p:nvPr>
        </p:nvGraphicFramePr>
        <p:xfrm>
          <a:off x="611560" y="10413776"/>
          <a:ext cx="72008" cy="1645920"/>
        </p:xfrm>
        <a:graphic>
          <a:graphicData uri="http://schemas.openxmlformats.org/drawingml/2006/table">
            <a:tbl>
              <a:tblPr/>
              <a:tblGrid>
                <a:gridCol w="36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27584" y="188640"/>
            <a:ext cx="79208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kern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Итоговое сочинение</a:t>
            </a:r>
            <a:r>
              <a:rPr lang="ru-RU" sz="2200" b="1" kern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kern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endParaRPr lang="ru-RU" sz="2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43609" y="1296636"/>
            <a:ext cx="6984776" cy="3153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Итоговое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сочинение, с одной стороны, носит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надпредметный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характер, то есть: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нацелено на проверку общих речевых компетенций обучающегося, 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выявление уровня его речевой культуры, 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оценку умения выпускника рассуждать по избранной теме, 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аргументировать свою позицию. 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С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другой стороны, оно является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литературоцентричным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так как содержит требование построения аргументации с обязательной опорой на литературный материал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383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041003"/>
              </p:ext>
            </p:extLst>
          </p:nvPr>
        </p:nvGraphicFramePr>
        <p:xfrm>
          <a:off x="611560" y="10413776"/>
          <a:ext cx="72008" cy="1645920"/>
        </p:xfrm>
        <a:graphic>
          <a:graphicData uri="http://schemas.openxmlformats.org/drawingml/2006/table">
            <a:tbl>
              <a:tblPr/>
              <a:tblGrid>
                <a:gridCol w="36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27584" y="188640"/>
            <a:ext cx="79208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kern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 направлений тем итогового сочинения на 2019/2020 учебный год</a:t>
            </a:r>
            <a:endParaRPr lang="ru-RU" sz="2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43609" y="1296636"/>
            <a:ext cx="6984776" cy="2303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«Война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мир» – к 150-летию великой книги</a:t>
            </a:r>
            <a:endParaRPr lang="ru-RU" sz="1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Надежда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отчаяние</a:t>
            </a:r>
            <a:endParaRPr lang="ru-RU" sz="1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Добро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зло</a:t>
            </a:r>
            <a:endParaRPr lang="ru-RU" sz="1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Гордость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смирение</a:t>
            </a:r>
            <a:endParaRPr lang="ru-RU" sz="1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Он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она</a:t>
            </a:r>
            <a:endParaRPr lang="ru-RU" sz="1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13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450051"/>
              </p:ext>
            </p:extLst>
          </p:nvPr>
        </p:nvGraphicFramePr>
        <p:xfrm>
          <a:off x="611560" y="10413776"/>
          <a:ext cx="72008" cy="1645920"/>
        </p:xfrm>
        <a:graphic>
          <a:graphicData uri="http://schemas.openxmlformats.org/drawingml/2006/table">
            <a:tbl>
              <a:tblPr/>
              <a:tblGrid>
                <a:gridCol w="36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27584" y="188640"/>
            <a:ext cx="792088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Ханты-Мансийский автономный округ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Комплект тем итогового сочинения 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№ ИС04122019-05</a:t>
            </a:r>
            <a:endParaRPr lang="ru-RU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1628800"/>
            <a:ext cx="6984777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904540"/>
              </p:ext>
            </p:extLst>
          </p:nvPr>
        </p:nvGraphicFramePr>
        <p:xfrm>
          <a:off x="1187624" y="1772815"/>
          <a:ext cx="6507941" cy="272122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012773">
                  <a:extLst>
                    <a:ext uri="{9D8B030D-6E8A-4147-A177-3AD203B41FA5}">
                      <a16:colId xmlns:a16="http://schemas.microsoft.com/office/drawing/2014/main" val="230215059"/>
                    </a:ext>
                  </a:extLst>
                </a:gridCol>
                <a:gridCol w="5495168">
                  <a:extLst>
                    <a:ext uri="{9D8B030D-6E8A-4147-A177-3AD203B41FA5}">
                      <a16:colId xmlns:a16="http://schemas.microsoft.com/office/drawing/2014/main" val="1984934421"/>
                    </a:ext>
                  </a:extLst>
                </a:gridCol>
              </a:tblGrid>
              <a:tr h="336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НОМЕР </a:t>
                      </a:r>
                      <a:endParaRPr lang="ru-RU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36195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1100" b="1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36195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143269"/>
                  </a:ext>
                </a:extLst>
              </a:tr>
              <a:tr h="9788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36195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 Вы понимаете слова Пьера Безухова: Как Вы понимаете утверждение Пьера </a:t>
                      </a:r>
                      <a:r>
                        <a:rPr lang="ru-RU" sz="14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Безухова«Надо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жить, надо любить, надо верить...»?</a:t>
                      </a: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36195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301018"/>
                  </a:ext>
                </a:extLst>
              </a:tr>
              <a:tr h="356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</a:t>
                      </a:r>
                      <a:endParaRPr lang="ru-RU" sz="1000" b="1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36195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Верно ли, что надежда делает человека сильнее?</a:t>
                      </a: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36195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285903"/>
                  </a:ext>
                </a:extLst>
              </a:tr>
              <a:tr h="356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301</a:t>
                      </a:r>
                      <a:endParaRPr lang="ru-RU" sz="1000" b="1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36195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Почему так трудно отвечать добром на зло?</a:t>
                      </a: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36195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9888284"/>
                  </a:ext>
                </a:extLst>
              </a:tr>
              <a:tr h="356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413</a:t>
                      </a:r>
                      <a:endParaRPr lang="ru-RU" sz="1000" b="1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36195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чём разница между смирением и покорностью?</a:t>
                      </a: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36195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819493"/>
                  </a:ext>
                </a:extLst>
              </a:tr>
              <a:tr h="336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505</a:t>
                      </a:r>
                      <a:endParaRPr lang="ru-RU" sz="1000" b="1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36195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Всегда ли он достоин её?</a:t>
                      </a: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36195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767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070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188640"/>
            <a:ext cx="81369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kern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43609" y="1296636"/>
            <a:ext cx="698477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188640"/>
            <a:ext cx="5472608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 участниками итогового сочинения 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разрезе по образовательным организациям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территории Сургутского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района</a:t>
            </a:r>
            <a:endParaRPr lang="ru-RU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968209"/>
              </p:ext>
            </p:extLst>
          </p:nvPr>
        </p:nvGraphicFramePr>
        <p:xfrm>
          <a:off x="323528" y="1320275"/>
          <a:ext cx="7848871" cy="5348649"/>
        </p:xfrm>
        <a:graphic>
          <a:graphicData uri="http://schemas.openxmlformats.org/drawingml/2006/table">
            <a:tbl>
              <a:tblPr firstRow="1" firstCol="1" bandRow="1"/>
              <a:tblGrid>
                <a:gridCol w="2304256">
                  <a:extLst>
                    <a:ext uri="{9D8B030D-6E8A-4147-A177-3AD203B41FA5}">
                      <a16:colId xmlns:a16="http://schemas.microsoft.com/office/drawing/2014/main" val="966020594"/>
                    </a:ext>
                  </a:extLst>
                </a:gridCol>
                <a:gridCol w="1401602">
                  <a:extLst>
                    <a:ext uri="{9D8B030D-6E8A-4147-A177-3AD203B41FA5}">
                      <a16:colId xmlns:a16="http://schemas.microsoft.com/office/drawing/2014/main" val="2770606729"/>
                    </a:ext>
                  </a:extLst>
                </a:gridCol>
                <a:gridCol w="830645">
                  <a:extLst>
                    <a:ext uri="{9D8B030D-6E8A-4147-A177-3AD203B41FA5}">
                      <a16:colId xmlns:a16="http://schemas.microsoft.com/office/drawing/2014/main" val="3404764822"/>
                    </a:ext>
                  </a:extLst>
                </a:gridCol>
                <a:gridCol w="738436">
                  <a:extLst>
                    <a:ext uri="{9D8B030D-6E8A-4147-A177-3AD203B41FA5}">
                      <a16:colId xmlns:a16="http://schemas.microsoft.com/office/drawing/2014/main" val="2829630749"/>
                    </a:ext>
                  </a:extLst>
                </a:gridCol>
                <a:gridCol w="867674">
                  <a:extLst>
                    <a:ext uri="{9D8B030D-6E8A-4147-A177-3AD203B41FA5}">
                      <a16:colId xmlns:a16="http://schemas.microsoft.com/office/drawing/2014/main" val="2116677820"/>
                    </a:ext>
                  </a:extLst>
                </a:gridCol>
                <a:gridCol w="853129">
                  <a:extLst>
                    <a:ext uri="{9D8B030D-6E8A-4147-A177-3AD203B41FA5}">
                      <a16:colId xmlns:a16="http://schemas.microsoft.com/office/drawing/2014/main" val="2849017542"/>
                    </a:ext>
                  </a:extLst>
                </a:gridCol>
                <a:gridCol w="853129">
                  <a:extLst>
                    <a:ext uri="{9D8B030D-6E8A-4147-A177-3AD203B41FA5}">
                      <a16:colId xmlns:a16="http://schemas.microsoft.com/office/drawing/2014/main" val="1174524381"/>
                    </a:ext>
                  </a:extLst>
                </a:gridCol>
              </a:tblGrid>
              <a:tr h="11585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ОО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 Вы понимаете слова Пьера Безухова: Как Вы понимаете утверждение Пьера </a:t>
                      </a:r>
                      <a:r>
                        <a:rPr lang="ru-RU" sz="1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Безухова«Надо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жить, надо любить, надо верить...»?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Верно ли, что надежда делает человека сильнее?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301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Почему так трудно отвечать добром на зло?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413</a:t>
                      </a:r>
                      <a:endParaRPr lang="ru-RU" sz="10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чём разница между смирением и покорностью?</a:t>
                      </a:r>
                      <a:endParaRPr lang="ru-RU" sz="10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505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Всегда ли он достоин её?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93891"/>
                  </a:ext>
                </a:extLst>
              </a:tr>
              <a:tr h="144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«Барсовская СОШ №1»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848955"/>
                  </a:ext>
                </a:extLst>
              </a:tr>
              <a:tr h="144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МАОУ «Белоярская СОШ №1»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0632927"/>
                  </a:ext>
                </a:extLst>
              </a:tr>
              <a:tr h="144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«Белоярская СОШ №3»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2388" marR="22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552869"/>
                  </a:ext>
                </a:extLst>
              </a:tr>
              <a:tr h="144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«Солнечная СОШ №1»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2388" marR="22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47007"/>
                  </a:ext>
                </a:extLst>
              </a:tr>
              <a:tr h="270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Филиал МБОУ «Солнечная СОШ №1» «Сайгатинская СШ»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4125513"/>
                  </a:ext>
                </a:extLst>
              </a:tr>
              <a:tr h="270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Филиал МБОУ «Солнечная СОШ №1» «Сытоминская СШ»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2924309"/>
                  </a:ext>
                </a:extLst>
              </a:tr>
              <a:tr h="2896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Филиал МБОУ «Солнечная СОШ №1»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Локосовская  СШ-д/с»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240662"/>
                  </a:ext>
                </a:extLst>
              </a:tr>
              <a:tr h="144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«Федоровская СОШ №1»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590135"/>
                  </a:ext>
                </a:extLst>
              </a:tr>
              <a:tr h="2896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«Федоровская СОШ №2 с УИП»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9188361"/>
                  </a:ext>
                </a:extLst>
              </a:tr>
              <a:tr h="144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«Федоровская СОШ №5»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4912449"/>
                  </a:ext>
                </a:extLst>
              </a:tr>
              <a:tr h="144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«Лянторская СОШ №3»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9904200"/>
                  </a:ext>
                </a:extLst>
              </a:tr>
              <a:tr h="144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«Лянторская СОШ №4»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2184136"/>
                  </a:ext>
                </a:extLst>
              </a:tr>
              <a:tr h="144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«Лянторская СОШ №5»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288494"/>
                  </a:ext>
                </a:extLst>
              </a:tr>
              <a:tr h="144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«Лянторская СОШ №6»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2388" marR="22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688862"/>
                  </a:ext>
                </a:extLst>
              </a:tr>
              <a:tr h="155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МАОУ «Лянторская СОШ №7»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671441"/>
                  </a:ext>
                </a:extLst>
              </a:tr>
              <a:tr h="144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«Нижнесортымская СОШ»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5858135"/>
                  </a:ext>
                </a:extLst>
              </a:tr>
              <a:tr h="1804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«Русскинская СОШ»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901995"/>
                  </a:ext>
                </a:extLst>
              </a:tr>
              <a:tr h="144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«Ляминская СОШ»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369433"/>
                  </a:ext>
                </a:extLst>
              </a:tr>
              <a:tr h="144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«Угутская СОШ»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731072"/>
                  </a:ext>
                </a:extLst>
              </a:tr>
              <a:tr h="144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«Ульт-Ягунская СОШ»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432948"/>
                  </a:ext>
                </a:extLst>
              </a:tr>
              <a:tr h="144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«Высокомысовская СОШ»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68383"/>
                  </a:ext>
                </a:extLst>
              </a:tr>
              <a:tr h="144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0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88" marR="22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399</a:t>
                      </a:r>
                      <a:endParaRPr lang="ru-RU" sz="10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0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0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797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88" marR="2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175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181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188640"/>
            <a:ext cx="81369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kern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43609" y="1296636"/>
            <a:ext cx="698477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849" y="286136"/>
            <a:ext cx="6810301" cy="628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719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450051"/>
              </p:ext>
            </p:extLst>
          </p:nvPr>
        </p:nvGraphicFramePr>
        <p:xfrm>
          <a:off x="611560" y="10413776"/>
          <a:ext cx="72008" cy="1645920"/>
        </p:xfrm>
        <a:graphic>
          <a:graphicData uri="http://schemas.openxmlformats.org/drawingml/2006/table">
            <a:tbl>
              <a:tblPr/>
              <a:tblGrid>
                <a:gridCol w="36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961" marR="3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11560" y="188640"/>
            <a:ext cx="81369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kern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43609" y="1296636"/>
            <a:ext cx="698477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712" y="286136"/>
            <a:ext cx="6778576" cy="628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928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2373</TotalTime>
  <Words>976</Words>
  <Application>Microsoft Office PowerPoint</Application>
  <PresentationFormat>Экран (4:3)</PresentationFormat>
  <Paragraphs>242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Рекомендации для ОО, в которых обучающиеся получили итоговый «незачет»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 С</dc:creator>
  <cp:lastModifiedBy>Таркова Елена Александровна</cp:lastModifiedBy>
  <cp:revision>189</cp:revision>
  <dcterms:created xsi:type="dcterms:W3CDTF">2017-11-28T16:23:41Z</dcterms:created>
  <dcterms:modified xsi:type="dcterms:W3CDTF">2021-09-01T14:08:47Z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2017-01-09T00:00:00Z</vt:filetime>
  </property>
  <property fmtid="{D5CDD505-2E9C-101B-9397-08002B2CF9AE}" pid="3" name="LastSaved">
    <vt:filetime>2017-11-28T00:00:00Z</vt:filetime>
  </property>
</Properties>
</file>