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70" r:id="rId3"/>
    <p:sldId id="367" r:id="rId4"/>
    <p:sldId id="371" r:id="rId5"/>
    <p:sldId id="293" r:id="rId6"/>
    <p:sldId id="300" r:id="rId7"/>
    <p:sldId id="316" r:id="rId8"/>
    <p:sldId id="366" r:id="rId9"/>
    <p:sldId id="373" r:id="rId10"/>
    <p:sldId id="372" r:id="rId11"/>
    <p:sldId id="374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60F"/>
    <a:srgbClr val="FDF1E9"/>
    <a:srgbClr val="F9FBFD"/>
    <a:srgbClr val="EFF5FB"/>
    <a:srgbClr val="FBF0CA"/>
    <a:srgbClr val="DCE9F5"/>
    <a:srgbClr val="F8F3F1"/>
    <a:srgbClr val="F8F8F8"/>
    <a:srgbClr val="FFF2CC"/>
    <a:srgbClr val="FE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2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-7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CD329-23FA-4AF7-A839-2923C95B2BD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A47B1-6D19-4CCB-8028-22B0131FD8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068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B758F-9351-B549-AEF7-10F2BC727752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A3F0B-DCD5-FD41-B91B-9F9DC2BF0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31AF76-BF66-8940-834A-593443390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1050307-B30D-A34E-879D-97B910C7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BCD4C9F-0273-ED48-8A06-B366176A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0C8E13-EC66-3247-9725-D2465711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74ACB4-DFE4-7349-99E2-36E0583A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9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F894A1-BBF8-FD4E-96F5-4D56130E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9D58823-984D-4448-99AA-3FBC14167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77C39F-E4B7-EF42-A94F-C826A5AC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251D15-8C5B-C34A-984F-33471F41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491EF4-2695-A740-BF68-B0ED31E5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0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40EBD82-C235-4A44-B199-879907F18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47E0DB7-76A5-2E4F-974B-987A51E2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CD372AC-7700-DF48-AF65-19946905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3F8A465-8E58-324D-A206-D2F09043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4320CA-CA8E-6044-BBCD-C1523613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6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31AF76-BF66-8940-834A-593443390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1050307-B30D-A34E-879D-97B910C7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BCD4C9F-0273-ED48-8A06-B366176A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60C8E13-EC66-3247-9725-D2465711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D74ACB4-DFE4-7349-99E2-36E0583A6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292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3338EC-ADE1-FD4F-A0C0-0BEE089F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062E24-20EF-9F4F-91B0-89190E14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84B612-932F-EE4E-81DB-52F78B4B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E0DECB-6FB9-4943-BB69-80994877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E90E54-8D43-5149-A11C-2587686E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71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ABFFFC-B701-8547-92D3-6209CBDF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C64E236-592B-0A44-802F-A956A9471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A34569-0BCF-CD4C-B6C5-4326D726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42C46B-81DB-5443-8137-7D244BD5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93BDCF-FA42-884B-A7AF-958D6532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0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AC169-C527-4F4E-92D0-D0C4D86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45853F-1666-F244-B1DD-B4487FA49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5F828C5-5327-C040-B4B1-7FBA0AE65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CC04B0-1DD9-DE41-B289-7F4FEC33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B558AC-59DF-084C-A48F-35C600B4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302A88-C31D-2B47-9AFB-F6CE1FF1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5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577B74-67E3-8B44-B68D-400366AF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7813F6-0F61-2842-8DBB-4C892DDD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52FB1EE-8409-A54D-85AB-C03953B3D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C10380E-4FC7-6143-A296-D9BA3072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343BED0-80C0-734E-BFAE-4D5476BA6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9946AFB-95C2-3345-8673-53457CF0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C12FE94-8B59-954A-B038-B00AF87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1A8B1B3-F8D4-974A-BAAF-90220C3F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5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7C0B7C-F444-4145-A763-1BEC7A2C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A70C839-3473-3E42-B5BE-DD286B59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4160935-9F1C-AD46-A13D-B4C31B87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3C880B-411D-F540-9C82-BF75E192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23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9EDF4BF-730F-4D4E-B34E-AE4B2C66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37990F6-72BF-4C44-9C70-77A86F9F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249A923-EE05-0B45-9EED-1ABA1E92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526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946F78-B2AD-2149-A9BE-4A7129196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8DCDDF-8E85-C146-A823-EC35FF628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AD45BD8-A7DA-C647-B37A-F997DC923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76E98C5-07F0-E644-9FEE-952C1571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45023DE-EB63-5D41-B991-128EEB02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3C058A-F8A8-674D-BEAE-7A21E064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9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3338EC-ADE1-FD4F-A0C0-0BEE089F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C062E24-20EF-9F4F-91B0-89190E14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84B612-932F-EE4E-81DB-52F78B4B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4E0DECB-6FB9-4943-BB69-80994877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E90E54-8D43-5149-A11C-2587686E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719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57F3EA-696D-5A49-9B2C-4D1E67A2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D47B068-F61F-064C-926D-1EB299F4A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246BA69-57E7-FF46-A2DA-F574F5E5D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E7D3BA-865D-9440-9F23-2B645811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767869-9419-5B48-BE62-86E645A8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1EE3A11-EAE1-DD4F-A5FB-CE28D3D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F894A1-BBF8-FD4E-96F5-4D56130E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9D58823-984D-4448-99AA-3FBC14167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77C39F-E4B7-EF42-A94F-C826A5AC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251D15-8C5B-C34A-984F-33471F419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491EF4-2695-A740-BF68-B0ED31E5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05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40EBD82-C235-4A44-B199-879907F18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47E0DB7-76A5-2E4F-974B-987A51E2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CD372AC-7700-DF48-AF65-19946905D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3F8A465-8E58-324D-A206-D2F09043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4320CA-CA8E-6044-BBCD-C1523613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6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ABFFFC-B701-8547-92D3-6209CBDF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C64E236-592B-0A44-802F-A956A9471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FA34569-0BCF-CD4C-B6C5-4326D7266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42C46B-81DB-5443-8137-7D244BD5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93BDCF-FA42-884B-A7AF-958D6532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9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9AC169-C527-4F4E-92D0-D0C4D86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45853F-1666-F244-B1DD-B4487FA498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5F828C5-5327-C040-B4B1-7FBA0AE65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CC04B0-1DD9-DE41-B289-7F4FEC33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B558AC-59DF-084C-A48F-35C600B4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3302A88-C31D-2B47-9AFB-F6CE1FF1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5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577B74-67E3-8B44-B68D-400366AF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7813F6-0F61-2842-8DBB-4C892DDD4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52FB1EE-8409-A54D-85AB-C03953B3D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C10380E-4FC7-6143-A296-D9BA3072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343BED0-80C0-734E-BFAE-4D5476BA6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9946AFB-95C2-3345-8673-53457CF0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C12FE94-8B59-954A-B038-B00AF87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1A8B1B3-F8D4-974A-BAAF-90220C3FF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5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7C0B7C-F444-4145-A763-1BEC7A2C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A70C839-3473-3E42-B5BE-DD286B59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4160935-9F1C-AD46-A13D-B4C31B870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3C880B-411D-F540-9C82-BF75E192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12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9EDF4BF-730F-4D4E-B34E-AE4B2C66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37990F6-72BF-4C44-9C70-77A86F9F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249A923-EE05-0B45-9EED-1ABA1E92D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52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946F78-B2AD-2149-A9BE-4A7129196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8DCDDF-8E85-C146-A823-EC35FF628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AD45BD8-A7DA-C647-B37A-F997DC923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76E98C5-07F0-E644-9FEE-952C1571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45023DE-EB63-5D41-B991-128EEB025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3C058A-F8A8-674D-BEAE-7A21E064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57F3EA-696D-5A49-9B2C-4D1E67A2A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D47B068-F61F-064C-926D-1EB299F4A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246BA69-57E7-FF46-A2DA-F574F5E5D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DE7D3BA-865D-9440-9F23-2B645811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D767869-9419-5B48-BE62-86E645A8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1EE3A11-EAE1-DD4F-A5FB-CE28D3D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2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057CED-DE06-FA48-8E9A-9691ED5F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493499-7981-B54C-B05C-A12B25E39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5F7252-E9E7-DC46-82D2-AF2B6F9BB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E9E5-D0C5-094F-AC96-CC74BCF63838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656CA8-7154-6840-BB34-7903B9258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C53347-4190-8F4D-9B60-37A949994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A3E7-8A21-D745-BABE-FCC57274C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5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057CED-DE06-FA48-8E9A-9691ED5F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0493499-7981-B54C-B05C-A12B25E39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75F7252-E9E7-DC46-82D2-AF2B6F9BB2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E9E5-D0C5-094F-AC96-CC74BCF638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E656CA8-7154-6840-BB34-7903B9258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C53347-4190-8F4D-9B60-37A949994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EA3E7-8A21-D745-BABE-FCC57274C9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4985" y="4786170"/>
            <a:ext cx="8534400" cy="650384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Times New Roman"/>
                <a:ea typeface="Calibri"/>
              </a:rPr>
              <a:t>Кондрашова Наталья Георгиевна, </a:t>
            </a:r>
            <a:r>
              <a:rPr lang="ru-RU" i="1" dirty="0">
                <a:latin typeface="Times New Roman"/>
                <a:ea typeface="Calibri"/>
              </a:rPr>
              <a:t>заведующий МБДОУ д/с «Белочка</a:t>
            </a:r>
            <a:r>
              <a:rPr lang="ru-RU" i="1" dirty="0" smtClean="0">
                <a:latin typeface="Times New Roman"/>
                <a:ea typeface="Calibri"/>
              </a:rPr>
              <a:t>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5416" y="1308295"/>
            <a:ext cx="10410092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ED7D31">
                        <a:satMod val="155000"/>
                      </a:srgbClr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Сравнительный анализ санитарных правил, действующих до 31.12.2020 года, и вступивших в действие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ED7D31">
                        <a:satMod val="155000"/>
                      </a:srgbClr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01.01.2021 года</a:t>
            </a:r>
            <a:br>
              <a:rPr lang="ru-RU" sz="4400" b="1" spc="50" dirty="0" smtClean="0">
                <a:ln w="11430"/>
                <a:gradFill>
                  <a:gsLst>
                    <a:gs pos="25000">
                      <a:srgbClr val="ED7D31">
                        <a:satMod val="155000"/>
                      </a:srgbClr>
                    </a:gs>
                    <a:gs pos="100000">
                      <a:srgbClr val="ED7D31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400" b="1" spc="50" dirty="0">
              <a:ln w="11430"/>
              <a:gradFill>
                <a:gsLst>
                  <a:gs pos="25000">
                    <a:srgbClr val="ED7D31">
                      <a:satMod val="155000"/>
                    </a:srgbClr>
                  </a:gs>
                  <a:gs pos="100000">
                    <a:srgbClr val="ED7D31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" y="309574"/>
            <a:ext cx="1624991" cy="505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830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get-zen_doc/2417275/pub_5ea45555ac8caa106c37917a_5ea4569567003504eddca320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66"/>
            <a:ext cx="12192000" cy="684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77441" y="803381"/>
            <a:ext cx="7431265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Возможно всё!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невозможное лишь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требуется больше времени…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268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524084" y="1315538"/>
            <a:ext cx="51405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Постановление Главного государственного санитарного врача РФ </a:t>
            </a:r>
            <a:r>
              <a:rPr lang="ru-RU" b="1" dirty="0" smtClean="0">
                <a:solidFill>
                  <a:srgbClr val="002060"/>
                </a:solidFill>
              </a:rPr>
              <a:t>от 28.09.2020 </a:t>
            </a:r>
            <a:r>
              <a:rPr lang="ru-RU" b="1" dirty="0">
                <a:solidFill>
                  <a:srgbClr val="002060"/>
                </a:solidFill>
              </a:rPr>
              <a:t>года № 28 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СП </a:t>
            </a:r>
            <a:r>
              <a:rPr lang="ru-RU" b="1" dirty="0">
                <a:solidFill>
                  <a:srgbClr val="002060"/>
                </a:solidFill>
              </a:rPr>
              <a:t>2.4.3648-20 "</a:t>
            </a:r>
            <a:r>
              <a:rPr lang="ru-RU" b="1" dirty="0" smtClean="0">
                <a:solidFill>
                  <a:srgbClr val="002060"/>
                </a:solidFill>
              </a:rPr>
              <a:t>Санитарно-эпидемиологические </a:t>
            </a:r>
            <a:r>
              <a:rPr lang="ru-RU" b="1" dirty="0">
                <a:solidFill>
                  <a:srgbClr val="002060"/>
                </a:solidFill>
              </a:rPr>
              <a:t>требования к организациям воспитания и обучения, отдыха и оздоровления детей и </a:t>
            </a:r>
            <a:r>
              <a:rPr lang="ru-RU" b="1" dirty="0" smtClean="0">
                <a:solidFill>
                  <a:srgbClr val="002060"/>
                </a:solidFill>
              </a:rPr>
              <a:t>молодежи</a:t>
            </a:r>
            <a:r>
              <a:rPr lang="ru-RU" b="1" dirty="0">
                <a:solidFill>
                  <a:srgbClr val="002060"/>
                </a:solidFill>
              </a:rPr>
              <a:t>"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B00B833-A50C-C444-B057-BDF5B1323605}"/>
              </a:ext>
            </a:extLst>
          </p:cNvPr>
          <p:cNvSpPr/>
          <p:nvPr/>
        </p:nvSpPr>
        <p:spPr>
          <a:xfrm>
            <a:off x="6524084" y="3147065"/>
            <a:ext cx="5140535" cy="1261884"/>
          </a:xfrm>
          <a:prstGeom prst="rect">
            <a:avLst/>
          </a:prstGeom>
          <a:solidFill>
            <a:srgbClr val="F9FBFD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распространяются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 организации, помещения объектов </a:t>
            </a:r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нежилого </a:t>
            </a:r>
            <a:r>
              <a:rPr lang="ru-RU" i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назначения и  объекты, размещенные </a:t>
            </a:r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жилых помещениях жилищного фонда.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948" y="111191"/>
            <a:ext cx="1448972" cy="450551"/>
          </a:xfrm>
          <a:prstGeom prst="rect">
            <a:avLst/>
          </a:prstGeom>
          <a:noFill/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426F79-17E4-C24E-B6C7-5071BF8A0F2B}"/>
              </a:ext>
            </a:extLst>
          </p:cNvPr>
          <p:cNvSpPr/>
          <p:nvPr/>
        </p:nvSpPr>
        <p:spPr>
          <a:xfrm>
            <a:off x="3085485" y="330909"/>
            <a:ext cx="58255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40"/>
              </a:spcBef>
              <a:spcAft>
                <a:spcPts val="540"/>
              </a:spcAft>
            </a:pPr>
            <a:r>
              <a:rPr lang="ru-RU" sz="2400" b="1" dirty="0" smtClean="0">
                <a:solidFill>
                  <a:srgbClr val="B126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Общие </a:t>
            </a:r>
            <a:r>
              <a:rPr lang="ru-RU" sz="2400" b="1" dirty="0">
                <a:solidFill>
                  <a:srgbClr val="B1260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положения и область применения</a:t>
            </a:r>
            <a:endParaRPr lang="ru-RU" sz="2400" dirty="0">
              <a:solidFill>
                <a:srgbClr val="B1260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87708" y="4586068"/>
            <a:ext cx="5413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Объекты, </a:t>
            </a:r>
            <a:r>
              <a:rPr lang="ru-RU" b="1" dirty="0" smtClean="0">
                <a:solidFill>
                  <a:srgbClr val="002060"/>
                </a:solidFill>
              </a:rPr>
              <a:t>введенные в эксплуатацию до СП 2.4.3648-20, эксплуатируются в соответствии с проектной документацией, по которой были построены</a:t>
            </a:r>
            <a:r>
              <a:rPr lang="ru-RU" dirty="0" smtClean="0">
                <a:solidFill>
                  <a:srgbClr val="002060"/>
                </a:solidFill>
              </a:rPr>
              <a:t>, при условии обеспечения доступности услуг инвалидам и лицам с ограниченными возможностями здоровья.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27381" y="838741"/>
            <a:ext cx="4438514" cy="50134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B00B833-A50C-C444-B057-BDF5B1323605}"/>
              </a:ext>
            </a:extLst>
          </p:cNvPr>
          <p:cNvSpPr/>
          <p:nvPr/>
        </p:nvSpPr>
        <p:spPr>
          <a:xfrm>
            <a:off x="724328" y="3601183"/>
            <a:ext cx="4241567" cy="984885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/>
              <a:t>СанПиН  </a:t>
            </a:r>
            <a:r>
              <a:rPr lang="ru-RU" sz="2200" b="1" i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распространялись</a:t>
            </a:r>
          </a:p>
          <a:p>
            <a:pPr algn="ctr">
              <a:spcAft>
                <a:spcPts val="0"/>
              </a:spcAft>
            </a:pP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дошкольные группы, размещенные в жилых помещениях жилищного фонда.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7381" y="1316786"/>
            <a:ext cx="4992555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dirty="0"/>
              <a:t>Постановление Главного государственного санитарного врача РФ от 15.05.2013 N 26</a:t>
            </a:r>
            <a:br>
              <a:rPr lang="ru-RU" dirty="0"/>
            </a:br>
            <a:r>
              <a:rPr lang="ru-RU" dirty="0"/>
              <a:t>(ред. от 27.08.2015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СанПиН </a:t>
            </a:r>
            <a:r>
              <a:rPr lang="ru-RU" dirty="0"/>
              <a:t>2.4.1.3049-13 "Санитарно-эпидемиологические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dirty="0" smtClean="0"/>
              <a:t>"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24169" y="916676"/>
            <a:ext cx="8435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sz="20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ыло:</a:t>
            </a:r>
            <a:endParaRPr lang="ru-RU" sz="2000" b="1" i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283484" y="838741"/>
            <a:ext cx="10410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стало:</a:t>
            </a:r>
            <a:endParaRPr lang="ru-RU" sz="2000" b="1" i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929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12" y="116258"/>
            <a:ext cx="1463040" cy="454926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66532" y="870581"/>
            <a:ext cx="4962212" cy="550208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691480" y="2196883"/>
            <a:ext cx="104100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стало: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6158" y="1350498"/>
            <a:ext cx="3722959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600" dirty="0" smtClean="0"/>
              <a:t>2.1</a:t>
            </a:r>
            <a:r>
              <a:rPr lang="ru-RU" sz="1600" b="1" i="1" dirty="0"/>
              <a:t>. Здания дошкольных </a:t>
            </a:r>
            <a:r>
              <a:rPr lang="ru-RU" sz="1600" b="1" i="1" dirty="0" smtClean="0"/>
              <a:t>организаций </a:t>
            </a:r>
            <a:r>
              <a:rPr lang="ru-RU" sz="1600" b="1" i="1" dirty="0"/>
              <a:t>размещаются на внутриквартальных территориях жилых микрорайонов</a:t>
            </a:r>
            <a:r>
              <a:rPr lang="ru-RU" sz="1600" dirty="0"/>
              <a:t>, за пределами санитарно-защитных зон </a:t>
            </a:r>
            <a:r>
              <a:rPr lang="ru-RU" sz="1600" dirty="0" smtClean="0"/>
              <a:t>предприятий. Бывают встроенные  и в отдельно стоящих зданиях, могут быть </a:t>
            </a:r>
            <a:r>
              <a:rPr lang="ru-RU" sz="1600" b="1" dirty="0" smtClean="0"/>
              <a:t>дошкольными отделениями </a:t>
            </a:r>
            <a:r>
              <a:rPr lang="ru-RU" sz="1600" dirty="0" smtClean="0"/>
              <a:t>школы.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37612" y="432684"/>
            <a:ext cx="698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1260F"/>
                </a:solidFill>
              </a:rPr>
              <a:t>Требования к размещению образовательных организаций</a:t>
            </a:r>
            <a:endParaRPr lang="ru-RU" b="1" dirty="0">
              <a:solidFill>
                <a:srgbClr val="B1260F"/>
              </a:solidFill>
            </a:endParaRPr>
          </a:p>
        </p:txBody>
      </p:sp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6292954" y="1181220"/>
            <a:ext cx="43038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2.1.2.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Расстояние от организаций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, реализующих программы дошкольного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образования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до жилых зданий должно быть не более 500 м,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 условиях стесненной городской застройки и труднодоступной местности - 800 м,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для сельских поселений - до 1 км.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8812" y="3394105"/>
            <a:ext cx="78098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ыло: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 descr="https://static.turbosquid.com/Preview/2015/08/16__07_59_46/Stickman1TPose2chk247.jpga79a26d9-fa26-4845-b50b-1717fe625887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747" y="5054557"/>
            <a:ext cx="1566682" cy="15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92954" y="3393009"/>
            <a:ext cx="44832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2.3.1. Планировка зданий, строений, сооружений </a:t>
            </a:r>
            <a:r>
              <a:rPr lang="ru-RU" sz="1600" b="1" dirty="0">
                <a:solidFill>
                  <a:srgbClr val="002060"/>
                </a:solidFill>
              </a:rPr>
              <a:t>должна обеспечивать соблюдение гигиенических нормативов </a:t>
            </a:r>
            <a:r>
              <a:rPr lang="ru-RU" sz="1600" dirty="0">
                <a:solidFill>
                  <a:srgbClr val="002060"/>
                </a:solidFill>
              </a:rPr>
              <a:t>и обеспечивать </a:t>
            </a:r>
            <a:r>
              <a:rPr lang="ru-RU" sz="1600" b="1" dirty="0">
                <a:solidFill>
                  <a:srgbClr val="002060"/>
                </a:solidFill>
              </a:rPr>
              <a:t>доступность </a:t>
            </a:r>
            <a:r>
              <a:rPr lang="ru-RU" sz="1600" b="1" dirty="0" smtClean="0">
                <a:solidFill>
                  <a:srgbClr val="002060"/>
                </a:solidFill>
              </a:rPr>
              <a:t>услуг </a:t>
            </a:r>
            <a:r>
              <a:rPr lang="ru-RU" sz="1600" b="1" dirty="0">
                <a:solidFill>
                  <a:srgbClr val="002060"/>
                </a:solidFill>
              </a:rPr>
              <a:t>для инвалидов и лицам </a:t>
            </a:r>
            <a:r>
              <a:rPr lang="ru-RU" sz="1600" b="1" dirty="0" smtClean="0">
                <a:solidFill>
                  <a:srgbClr val="002060"/>
                </a:solidFill>
              </a:rPr>
              <a:t>с ОВЗ.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В помещениях цокольного этажа не допускается размещение помещений для детей и молодежи.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Подвальные помещения должны быть сухими, не содержащими следы загрязнений, плесени и грибка, не допускается наличие в них мусора.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Учебные помещения для занятий детей размещаются </a:t>
            </a:r>
            <a:r>
              <a:rPr lang="ru-RU" sz="1600" b="1" dirty="0">
                <a:solidFill>
                  <a:srgbClr val="002060"/>
                </a:solidFill>
              </a:rPr>
              <a:t>не выше третьего этажа </a:t>
            </a:r>
            <a:r>
              <a:rPr lang="ru-RU" sz="1600" dirty="0">
                <a:solidFill>
                  <a:srgbClr val="002060"/>
                </a:solidFill>
              </a:rPr>
              <a:t>здания.</a:t>
            </a:r>
          </a:p>
        </p:txBody>
      </p:sp>
    </p:spTree>
    <p:extLst>
      <p:ext uri="{BB962C8B-B14F-4D97-AF65-F5344CB8AC3E}">
        <p14:creationId xmlns:p14="http://schemas.microsoft.com/office/powerpoint/2010/main" val="365830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F16BE8E-47CB-8243-ADAD-55B48C244C9D}"/>
              </a:ext>
            </a:extLst>
          </p:cNvPr>
          <p:cNvSpPr/>
          <p:nvPr/>
        </p:nvSpPr>
        <p:spPr>
          <a:xfrm>
            <a:off x="1265274" y="177666"/>
            <a:ext cx="10079666" cy="19440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2EBE4D9-90BF-5D43-8FD5-731F57A89F1D}"/>
              </a:ext>
            </a:extLst>
          </p:cNvPr>
          <p:cNvSpPr/>
          <p:nvPr/>
        </p:nvSpPr>
        <p:spPr>
          <a:xfrm>
            <a:off x="276446" y="3490978"/>
            <a:ext cx="5209954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138"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Количество детей в группах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общеразвивающей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направленности определяется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расчета площади групповой (игровой) комнаты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для групп раннего возраста (до 3-х лет) не менее 2,5 метров квадратных на 1 ребенка и для дошкольного возраста (от 3-х до 7-ми лет) - не менее 2,0 метров квадратных на одного ребенка.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6AC323E5-6BFD-EB4B-BD95-C79FF9C6D8C7}"/>
              </a:ext>
            </a:extLst>
          </p:cNvPr>
          <p:cNvSpPr/>
          <p:nvPr/>
        </p:nvSpPr>
        <p:spPr>
          <a:xfrm>
            <a:off x="2152357" y="177666"/>
            <a:ext cx="93406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дошкольную организацию принимаются </a:t>
            </a:r>
            <a:r>
              <a:rPr lang="ru-RU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дети в возрасте от 2 месяцев до прекращения образовательных отношений.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Количество и соотношение возрастных групп в дошкольной образовательной организации компенсирующего вида, осуществляющей квалифицированную коррекцию недостатков в физическом и (или) психическом развитии, определяется с учетом особенностей психофизического развития и возможностей воспитанников.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1F45B22-6925-5445-9ED8-63FF2B42C4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3371" y="-3881"/>
            <a:ext cx="1808986" cy="19440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A5D925-C466-3C4F-AED3-AE721DCD510C}"/>
              </a:ext>
            </a:extLst>
          </p:cNvPr>
          <p:cNvSpPr/>
          <p:nvPr/>
        </p:nvSpPr>
        <p:spPr>
          <a:xfrm>
            <a:off x="276446" y="2321020"/>
            <a:ext cx="11568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Подбор контингента разновозрастной (смешанной) группы должен учитывать возможность организации в ней режима дня, соответствующего анатомо-физиологическим особенностям каждой возрастной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группы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36565" y="3490978"/>
            <a:ext cx="571148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СП 2.4.3648-20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стало: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3.1.1</a:t>
            </a:r>
            <a:r>
              <a:rPr lang="ru-RU" dirty="0">
                <a:solidFill>
                  <a:srgbClr val="002060"/>
                </a:solidFill>
              </a:rPr>
              <a:t>. Количество детей в </a:t>
            </a:r>
            <a:r>
              <a:rPr lang="ru-RU" dirty="0" smtClean="0">
                <a:solidFill>
                  <a:srgbClr val="002060"/>
                </a:solidFill>
              </a:rPr>
              <a:t>группах … </a:t>
            </a:r>
            <a:r>
              <a:rPr lang="ru-RU" b="1" dirty="0" smtClean="0">
                <a:solidFill>
                  <a:srgbClr val="002060"/>
                </a:solidFill>
              </a:rPr>
              <a:t>исходя </a:t>
            </a:r>
            <a:r>
              <a:rPr lang="ru-RU" b="1" dirty="0">
                <a:solidFill>
                  <a:srgbClr val="002060"/>
                </a:solidFill>
              </a:rPr>
              <a:t>из </a:t>
            </a:r>
            <a:r>
              <a:rPr lang="ru-RU" b="1" dirty="0" smtClean="0">
                <a:solidFill>
                  <a:srgbClr val="002060"/>
                </a:solidFill>
              </a:rPr>
              <a:t>площади </a:t>
            </a:r>
            <a:r>
              <a:rPr lang="ru-RU" b="1" dirty="0">
                <a:solidFill>
                  <a:srgbClr val="002060"/>
                </a:solidFill>
              </a:rPr>
              <a:t>групповой (игровой) </a:t>
            </a:r>
            <a:r>
              <a:rPr lang="ru-RU" b="1" dirty="0" smtClean="0">
                <a:solidFill>
                  <a:srgbClr val="002060"/>
                </a:solidFill>
              </a:rPr>
              <a:t>комнаты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 до </a:t>
            </a:r>
            <a:r>
              <a:rPr lang="ru-RU" dirty="0">
                <a:solidFill>
                  <a:srgbClr val="002060"/>
                </a:solidFill>
              </a:rPr>
              <a:t>3 </a:t>
            </a:r>
            <a:r>
              <a:rPr lang="ru-RU" dirty="0" smtClean="0">
                <a:solidFill>
                  <a:srgbClr val="002060"/>
                </a:solidFill>
              </a:rPr>
              <a:t>лет </a:t>
            </a:r>
            <a:r>
              <a:rPr lang="ru-RU" dirty="0">
                <a:solidFill>
                  <a:srgbClr val="002060"/>
                </a:solidFill>
              </a:rPr>
              <a:t>- не менее 2,5 м на 1 ребенка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-от </a:t>
            </a:r>
            <a:r>
              <a:rPr lang="ru-RU" dirty="0">
                <a:solidFill>
                  <a:srgbClr val="002060"/>
                </a:solidFill>
              </a:rPr>
              <a:t>3 до 7 </a:t>
            </a:r>
            <a:r>
              <a:rPr lang="ru-RU" dirty="0" smtClean="0">
                <a:solidFill>
                  <a:srgbClr val="002060"/>
                </a:solidFill>
              </a:rPr>
              <a:t>лет </a:t>
            </a:r>
            <a:r>
              <a:rPr lang="ru-RU" dirty="0">
                <a:solidFill>
                  <a:srgbClr val="002060"/>
                </a:solidFill>
              </a:rPr>
              <a:t>- не менее 2 м на 1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ребенка, без </a:t>
            </a:r>
            <a:r>
              <a:rPr lang="ru-RU" dirty="0" smtClean="0">
                <a:solidFill>
                  <a:srgbClr val="002060"/>
                </a:solidFill>
              </a:rPr>
              <a:t>учёта </a:t>
            </a:r>
            <a:r>
              <a:rPr lang="ru-RU" dirty="0">
                <a:solidFill>
                  <a:srgbClr val="002060"/>
                </a:solidFill>
              </a:rPr>
              <a:t>мебели и </a:t>
            </a:r>
            <a:r>
              <a:rPr lang="ru-RU" dirty="0" smtClean="0">
                <a:solidFill>
                  <a:srgbClr val="002060"/>
                </a:solidFill>
              </a:rPr>
              <a:t>её </a:t>
            </a:r>
            <a:r>
              <a:rPr lang="ru-RU" dirty="0">
                <a:solidFill>
                  <a:srgbClr val="002060"/>
                </a:solidFill>
              </a:rPr>
              <a:t>расстановки.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Площадь </a:t>
            </a:r>
            <a:r>
              <a:rPr lang="ru-RU" b="1" dirty="0">
                <a:solidFill>
                  <a:srgbClr val="002060"/>
                </a:solidFill>
              </a:rPr>
              <a:t>спальной </a:t>
            </a:r>
            <a:r>
              <a:rPr lang="ru-RU" b="1" dirty="0" smtClean="0">
                <a:solidFill>
                  <a:srgbClr val="002060"/>
                </a:solidFill>
              </a:rPr>
              <a:t>должна </a:t>
            </a:r>
            <a:r>
              <a:rPr lang="ru-RU" b="1" dirty="0">
                <a:solidFill>
                  <a:srgbClr val="002060"/>
                </a:solidFill>
              </a:rPr>
              <a:t>составлять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-до </a:t>
            </a:r>
            <a:r>
              <a:rPr lang="ru-RU" dirty="0">
                <a:solidFill>
                  <a:srgbClr val="002060"/>
                </a:solidFill>
              </a:rPr>
              <a:t>3 лет – </a:t>
            </a:r>
            <a:r>
              <a:rPr lang="ru-RU" b="1" dirty="0">
                <a:solidFill>
                  <a:srgbClr val="002060"/>
                </a:solidFill>
              </a:rPr>
              <a:t>не менее 1,8 м на </a:t>
            </a:r>
            <a:r>
              <a:rPr lang="ru-RU" b="1" dirty="0" smtClean="0">
                <a:solidFill>
                  <a:srgbClr val="002060"/>
                </a:solidFill>
              </a:rPr>
              <a:t>ребенка,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-от </a:t>
            </a:r>
            <a:r>
              <a:rPr lang="ru-RU" dirty="0">
                <a:solidFill>
                  <a:srgbClr val="002060"/>
                </a:solidFill>
              </a:rPr>
              <a:t>3 до 7 лет 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не менее 2,0 м не </a:t>
            </a:r>
            <a:r>
              <a:rPr lang="ru-RU" b="1" dirty="0" smtClean="0">
                <a:solidFill>
                  <a:srgbClr val="002060"/>
                </a:solidFill>
              </a:rPr>
              <a:t>ребёнка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97720" y="3331446"/>
            <a:ext cx="3960212" cy="295681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81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10C021F-4E16-F848-B58D-39B896400A78}"/>
              </a:ext>
            </a:extLst>
          </p:cNvPr>
          <p:cNvSpPr/>
          <p:nvPr/>
        </p:nvSpPr>
        <p:spPr>
          <a:xfrm>
            <a:off x="412980" y="934790"/>
            <a:ext cx="4931377" cy="181588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9525"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Было:</a:t>
            </a:r>
          </a:p>
          <a:p>
            <a:pPr indent="9525"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дошкольных образовательных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организаций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допускается использование оборудованных мест для прогулок детей и занятий физкультурой, расположенных на территории скверов, парков и других территориях, которые приспособлены для прогулок детей и занятий физкультурой.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0C0C383-EFD9-1840-8EEA-CE3602E666C0}"/>
              </a:ext>
            </a:extLst>
          </p:cNvPr>
          <p:cNvSpPr/>
          <p:nvPr/>
        </p:nvSpPr>
        <p:spPr>
          <a:xfrm>
            <a:off x="412980" y="3061391"/>
            <a:ext cx="4815968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Покрытие групповых площадок и физкультурной зоны должно быть травяным, с утрамбованным грунтом, беспыльным, либо выполненным из материалов, не оказывающих вредного воздействия на человека.</a:t>
            </a:r>
            <a:r>
              <a:rPr lang="ru-RU" sz="1600" dirty="0"/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10C021F-4E16-F848-B58D-39B896400A78}"/>
              </a:ext>
            </a:extLst>
          </p:cNvPr>
          <p:cNvSpPr/>
          <p:nvPr/>
        </p:nvSpPr>
        <p:spPr>
          <a:xfrm>
            <a:off x="6471759" y="949492"/>
            <a:ext cx="5214097" cy="424731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СП 2.4.3648-20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стало: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2.2.2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b="1" dirty="0">
                <a:solidFill>
                  <a:srgbClr val="002060"/>
                </a:solidFill>
              </a:rPr>
              <a:t>Спортивные и игровые площадки </a:t>
            </a:r>
            <a:r>
              <a:rPr lang="ru-RU" dirty="0">
                <a:solidFill>
                  <a:srgbClr val="002060"/>
                </a:solidFill>
              </a:rPr>
              <a:t>должны иметь </a:t>
            </a:r>
            <a:r>
              <a:rPr lang="ru-RU" b="1" dirty="0">
                <a:solidFill>
                  <a:srgbClr val="002060"/>
                </a:solidFill>
              </a:rPr>
              <a:t>полимерное или натуральное покрытие</a:t>
            </a:r>
            <a:r>
              <a:rPr lang="ru-RU" dirty="0">
                <a:solidFill>
                  <a:srgbClr val="002060"/>
                </a:solidFill>
              </a:rPr>
              <a:t>. Полимерные покрытия должны иметь документы об оценке (подтверждения) соответствия.</a:t>
            </a:r>
          </a:p>
          <a:p>
            <a:r>
              <a:rPr lang="ru-RU" dirty="0">
                <a:solidFill>
                  <a:srgbClr val="002060"/>
                </a:solidFill>
              </a:rPr>
              <a:t>Спортивные занятия и мероприятия </a:t>
            </a:r>
            <a:r>
              <a:rPr lang="ru-RU" b="1" dirty="0">
                <a:solidFill>
                  <a:srgbClr val="002060"/>
                </a:solidFill>
              </a:rPr>
              <a:t>на сырых площадках </a:t>
            </a:r>
            <a:r>
              <a:rPr lang="ru-RU" dirty="0" smtClean="0">
                <a:solidFill>
                  <a:srgbClr val="002060"/>
                </a:solidFill>
              </a:rPr>
              <a:t>или </a:t>
            </a:r>
            <a:r>
              <a:rPr lang="ru-RU" b="1" dirty="0" smtClean="0">
                <a:solidFill>
                  <a:srgbClr val="002060"/>
                </a:solidFill>
              </a:rPr>
              <a:t>имеющих </a:t>
            </a:r>
            <a:r>
              <a:rPr lang="ru-RU" b="1" dirty="0">
                <a:solidFill>
                  <a:srgbClr val="002060"/>
                </a:solidFill>
              </a:rPr>
              <a:t>дефекты, не проводятся.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ru-RU" dirty="0">
                <a:solidFill>
                  <a:srgbClr val="002060"/>
                </a:solidFill>
              </a:rPr>
              <a:t>проведения занятий по физической культуре, спортивных соревнований </a:t>
            </a:r>
            <a:r>
              <a:rPr lang="ru-RU" b="1" dirty="0">
                <a:solidFill>
                  <a:srgbClr val="002060"/>
                </a:solidFill>
              </a:rPr>
              <a:t>допускается </a:t>
            </a:r>
            <a:r>
              <a:rPr lang="ru-RU" dirty="0">
                <a:solidFill>
                  <a:srgbClr val="002060"/>
                </a:solidFill>
              </a:rPr>
              <a:t>использование с</a:t>
            </a:r>
            <a:r>
              <a:rPr lang="ru-RU" b="1" dirty="0">
                <a:solidFill>
                  <a:srgbClr val="002060"/>
                </a:solidFill>
              </a:rPr>
              <a:t>портивных сооружений и площадок,</a:t>
            </a:r>
            <a:r>
              <a:rPr lang="ru-RU" dirty="0">
                <a:solidFill>
                  <a:srgbClr val="002060"/>
                </a:solidFill>
              </a:rPr>
              <a:t> расположенных </a:t>
            </a:r>
            <a:r>
              <a:rPr lang="ru-RU" b="1" dirty="0">
                <a:solidFill>
                  <a:srgbClr val="002060"/>
                </a:solidFill>
              </a:rPr>
              <a:t>за </a:t>
            </a:r>
            <a:r>
              <a:rPr lang="ru-RU" b="1" dirty="0" smtClean="0">
                <a:solidFill>
                  <a:srgbClr val="002060"/>
                </a:solidFill>
              </a:rPr>
              <a:t>пределами территории </a:t>
            </a:r>
            <a:r>
              <a:rPr lang="ru-RU" dirty="0">
                <a:solidFill>
                  <a:srgbClr val="002060"/>
                </a:solidFill>
              </a:rPr>
              <a:t>и оборудованных в соответствии с требованиями санитарного законодательства.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34042" y="107758"/>
            <a:ext cx="6449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Требования к содержанию территории, площадкам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pic>
        <p:nvPicPr>
          <p:cNvPr id="1030" name="Picture 6" descr="https://img2.gorod.lv/images/news_item_in_cifs/pic/128192/big/0.jpg?v=14713546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970" y="5262206"/>
            <a:ext cx="2210540" cy="147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7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C9FD6F4-7E10-BD4F-BD13-AEE90A14564D}"/>
              </a:ext>
            </a:extLst>
          </p:cNvPr>
          <p:cNvSpPr/>
          <p:nvPr/>
        </p:nvSpPr>
        <p:spPr>
          <a:xfrm>
            <a:off x="304042" y="1457865"/>
            <a:ext cx="27478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Рабочие поверхности столов должны иметь матовое покрытие светлого тона. Материалы, используемые для облицовки столов и стульев, должны обладать низкой теплопроводностью, быть стойкими к воздействию влаги, моющих и дезинфекционных средств.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FAAFFD-BBEE-3E41-B3AD-FF440DB6DB75}"/>
              </a:ext>
            </a:extLst>
          </p:cNvPr>
          <p:cNvSpPr/>
          <p:nvPr/>
        </p:nvSpPr>
        <p:spPr>
          <a:xfrm>
            <a:off x="3253748" y="2199026"/>
            <a:ext cx="16081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Учебные доски, не обладающие собственным свечением, должны быть обеспечены равномерным искусственным освещением.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="" xmlns:a16="http://schemas.microsoft.com/office/drawing/2014/main" id="{66E287F6-9B76-434D-9A6D-30BC2EBAD18F}"/>
              </a:ext>
            </a:extLst>
          </p:cNvPr>
          <p:cNvSpPr/>
          <p:nvPr/>
        </p:nvSpPr>
        <p:spPr>
          <a:xfrm>
            <a:off x="3922602" y="5397624"/>
            <a:ext cx="4758432" cy="1191816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 использовании маркерной доски цвет маркера должен быть контрастным (черный, красный, коричневый, темные тона синего и зеленого).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09112E2C-3D7D-994E-AB21-2C012DF31F97}"/>
              </a:ext>
            </a:extLst>
          </p:cNvPr>
          <p:cNvCxnSpPr>
            <a:cxnSpLocks/>
          </p:cNvCxnSpPr>
          <p:nvPr/>
        </p:nvCxnSpPr>
        <p:spPr>
          <a:xfrm>
            <a:off x="490194" y="1341250"/>
            <a:ext cx="38548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06B3756F-235B-AE4A-BB48-4005F2A6169C}"/>
              </a:ext>
            </a:extLst>
          </p:cNvPr>
          <p:cNvCxnSpPr>
            <a:cxnSpLocks/>
          </p:cNvCxnSpPr>
          <p:nvPr/>
        </p:nvCxnSpPr>
        <p:spPr>
          <a:xfrm>
            <a:off x="7141218" y="4756220"/>
            <a:ext cx="2917596" cy="10462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DE618CE8-FE7A-764E-902A-AD7FEFDD71BA}"/>
              </a:ext>
            </a:extLst>
          </p:cNvPr>
          <p:cNvCxnSpPr>
            <a:cxnSpLocks/>
          </p:cNvCxnSpPr>
          <p:nvPr/>
        </p:nvCxnSpPr>
        <p:spPr>
          <a:xfrm flipH="1" flipV="1">
            <a:off x="7079531" y="4745758"/>
            <a:ext cx="838984" cy="62899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951744E1-DEAC-C746-8835-8DCD7039669A}"/>
              </a:ext>
            </a:extLst>
          </p:cNvPr>
          <p:cNvCxnSpPr>
            <a:cxnSpLocks/>
          </p:cNvCxnSpPr>
          <p:nvPr/>
        </p:nvCxnSpPr>
        <p:spPr>
          <a:xfrm flipH="1" flipV="1">
            <a:off x="4344994" y="1341250"/>
            <a:ext cx="455629" cy="832209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Овал 22">
            <a:extLst>
              <a:ext uri="{FF2B5EF4-FFF2-40B4-BE49-F238E27FC236}">
                <a16:creationId xmlns="" xmlns:a16="http://schemas.microsoft.com/office/drawing/2014/main" id="{EC515835-D44D-064B-8933-A7A0D7CFD195}"/>
              </a:ext>
            </a:extLst>
          </p:cNvPr>
          <p:cNvSpPr/>
          <p:nvPr/>
        </p:nvSpPr>
        <p:spPr>
          <a:xfrm>
            <a:off x="4739348" y="2141664"/>
            <a:ext cx="122549" cy="1319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0302F2B6-C7A6-4F48-ACE7-5CA0C8A48DDF}"/>
              </a:ext>
            </a:extLst>
          </p:cNvPr>
          <p:cNvSpPr/>
          <p:nvPr/>
        </p:nvSpPr>
        <p:spPr>
          <a:xfrm>
            <a:off x="6998809" y="4634707"/>
            <a:ext cx="122549" cy="1319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8FBE41DD-3B3D-1C4F-B3FD-806B3C4AF3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0016" y="4598560"/>
            <a:ext cx="3591984" cy="21488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33034" y="87308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СП 2.4.3648-20 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стало:</a:t>
            </a:r>
          </a:p>
          <a:p>
            <a:endParaRPr lang="ru-RU" dirty="0" smtClean="0"/>
          </a:p>
          <a:p>
            <a:r>
              <a:rPr lang="ru-RU" dirty="0" smtClean="0"/>
              <a:t>2.4.5</a:t>
            </a:r>
            <a:r>
              <a:rPr lang="ru-RU" dirty="0"/>
              <a:t>. </a:t>
            </a:r>
            <a:r>
              <a:rPr lang="ru-RU" b="1" dirty="0">
                <a:solidFill>
                  <a:srgbClr val="FF0000"/>
                </a:solidFill>
              </a:rPr>
              <a:t>Интерактивные доски</a:t>
            </a:r>
            <a:r>
              <a:rPr lang="ru-RU" dirty="0" smtClean="0"/>
              <a:t>,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экраны</a:t>
            </a:r>
            <a:r>
              <a:rPr lang="ru-RU" dirty="0"/>
              <a:t>, информационные </a:t>
            </a:r>
            <a:r>
              <a:rPr lang="ru-RU" b="1" dirty="0">
                <a:solidFill>
                  <a:srgbClr val="FF0000"/>
                </a:solidFill>
              </a:rPr>
              <a:t>панели </a:t>
            </a:r>
            <a:r>
              <a:rPr lang="ru-RU" dirty="0"/>
              <a:t>и иные средства отображения информации, а также компьютеры, ноутбуки, планшеты, моноблоки, иные электронные средства обучения </a:t>
            </a:r>
            <a:r>
              <a:rPr lang="ru-RU" dirty="0" smtClean="0"/>
              <a:t>( </a:t>
            </a:r>
            <a:r>
              <a:rPr lang="ru-RU" dirty="0"/>
              <a:t>ЭСО) </a:t>
            </a:r>
            <a:r>
              <a:rPr lang="ru-RU" dirty="0" smtClean="0"/>
              <a:t>должны </a:t>
            </a:r>
            <a:r>
              <a:rPr lang="ru-RU" dirty="0"/>
              <a:t>иметь документы об оценке (подтверждении) соответствия. </a:t>
            </a:r>
            <a:r>
              <a:rPr lang="ru-RU" b="1" dirty="0">
                <a:solidFill>
                  <a:srgbClr val="FF0000"/>
                </a:solidFill>
              </a:rPr>
              <a:t>Минимальная диагональ ЭСО </a:t>
            </a:r>
            <a:r>
              <a:rPr lang="ru-RU" dirty="0" smtClean="0"/>
              <a:t>для </a:t>
            </a:r>
            <a:r>
              <a:rPr lang="ru-RU" dirty="0"/>
              <a:t>монитора </a:t>
            </a:r>
            <a:r>
              <a:rPr lang="ru-RU" dirty="0" smtClean="0"/>
              <a:t>компьютера </a:t>
            </a:r>
            <a:r>
              <a:rPr lang="ru-RU" dirty="0"/>
              <a:t>и ноутбука - </a:t>
            </a:r>
            <a:r>
              <a:rPr lang="ru-RU" b="1" dirty="0">
                <a:solidFill>
                  <a:srgbClr val="FF0000"/>
                </a:solidFill>
              </a:rPr>
              <a:t>не менее 39,6 см</a:t>
            </a:r>
            <a:r>
              <a:rPr lang="ru-RU" dirty="0"/>
              <a:t>, планшета - </a:t>
            </a:r>
            <a:r>
              <a:rPr lang="ru-RU" b="1" dirty="0">
                <a:solidFill>
                  <a:srgbClr val="FF0000"/>
                </a:solidFill>
              </a:rPr>
              <a:t>26,6 см. </a:t>
            </a:r>
            <a:r>
              <a:rPr lang="ru-RU" dirty="0"/>
              <a:t>Использование мониторов на основе электронно-лучевых трубок в образовательных организациях </a:t>
            </a:r>
            <a:r>
              <a:rPr lang="ru-RU" dirty="0">
                <a:solidFill>
                  <a:srgbClr val="FF0000"/>
                </a:solidFill>
              </a:rPr>
              <a:t>не допускается.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37612" y="335030"/>
            <a:ext cx="698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1260F"/>
                </a:solidFill>
              </a:rPr>
              <a:t>Требования к средствам обучения</a:t>
            </a:r>
            <a:endParaRPr lang="ru-RU" b="1" dirty="0">
              <a:solidFill>
                <a:srgbClr val="B126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4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12" y="116258"/>
            <a:ext cx="1463040" cy="454926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216726" y="1571351"/>
            <a:ext cx="4234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1.5. Работники хозяйствующих субъектов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1260F"/>
                </a:solidFill>
                <a:effectLst/>
                <a:ea typeface="Times New Roman" pitchFamily="18" charset="0"/>
                <a:cs typeface="Arial" pitchFamily="34" charset="0"/>
              </a:rPr>
              <a:t>должны соответствовать требованиям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касающимся прохождения ими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предварительных и периодических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1260F"/>
                </a:solidFill>
                <a:effectLst/>
                <a:ea typeface="Times New Roman" pitchFamily="18" charset="0"/>
                <a:cs typeface="Arial" pitchFamily="34" charset="0"/>
              </a:rPr>
              <a:t>медицинских осмотров,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1260F"/>
                </a:solidFill>
                <a:effectLst/>
                <a:ea typeface="Times New Roman" pitchFamily="18" charset="0"/>
                <a:cs typeface="Arial" pitchFamily="34" charset="0"/>
              </a:rPr>
              <a:t>-профессиональной гигиенической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подготовки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1260F"/>
                </a:solidFill>
                <a:effectLst/>
                <a:ea typeface="Times New Roman" pitchFamily="18" charset="0"/>
                <a:cs typeface="Arial" pitchFamily="34" charset="0"/>
              </a:rPr>
              <a:t>аттестации,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aseline="0" dirty="0" smtClean="0"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B1260F"/>
                </a:solidFill>
                <a:effectLst/>
                <a:ea typeface="Times New Roman" pitchFamily="18" charset="0"/>
                <a:cs typeface="Arial" pitchFamily="34" charset="0"/>
              </a:rPr>
              <a:t>вакцинации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 иметь личную медицинскую книжку с результатами медицинских обследований и лабораторных исследований, сведениями о прививках, перенесенных инфекционных заболеваниях, о прохождении профессиональной гигиенической подготовки и аттестации с допуском к работе.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766532" y="894349"/>
            <a:ext cx="4659599" cy="4869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66532" y="1671830"/>
            <a:ext cx="4659599" cy="31393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19.1.Работники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должны быть привиты в соответствии с национальным календарем профилактических прививок, а также по эпидемиологическим показаниям.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19.2. Каждый работник должен иметь личную медицинскую книжку,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должны быть внесены результаты медицинских обследований, сведения о прививках, о прохождении профессиональной гигиенической подготовки и аттестации, допуск к работе.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10093" y="1079015"/>
            <a:ext cx="104100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стало: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73552" y="2480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Требования к прохождению профилактических медицинских осмотров, гигиенического обучения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7178" y="1171349"/>
            <a:ext cx="78098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ыло: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30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930976" y="1150443"/>
            <a:ext cx="5050302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600" dirty="0" smtClean="0"/>
              <a:t>СП 1.1.1058-01 с изменениями от 27.03.2007 г. 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мероприятий; СП 52.13330.2011 Свод правил. Естественное и искусственное освещение; СП 44.13330.2011 Свод правил. Административные и бытовые здания; СП 2.2.2.1327-03 Санитарно-эпидемиологические правила. Гигиенические требования к организации технологических процессов, производственному оборудованию и рабочему инструменту; СанПиН 2.2.22.4.1340-03 Гигиенические требования к персональным ЭВМ и организации работы, и др.</a:t>
            </a:r>
          </a:p>
          <a:p>
            <a:endParaRPr lang="ru-RU" sz="1600" dirty="0"/>
          </a:p>
        </p:txBody>
      </p:sp>
      <p:pic>
        <p:nvPicPr>
          <p:cNvPr id="1026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12" y="116258"/>
            <a:ext cx="1463040" cy="454926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930976" y="1011944"/>
            <a:ext cx="4257594" cy="39009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37612" y="432684"/>
            <a:ext cx="698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B1260F"/>
                </a:solidFill>
              </a:rPr>
              <a:t>Производственный контроль</a:t>
            </a:r>
            <a:endParaRPr lang="ru-RU" b="1" dirty="0">
              <a:solidFill>
                <a:srgbClr val="B1260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747302" y="1005238"/>
            <a:ext cx="477591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</a:rPr>
              <a:t>СП 2.4.3648-20   стало: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1.8. На объектах должен осуществляться производственный контроль за соблюдением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санитарных правил и гигиенических нормативов.</a:t>
            </a:r>
            <a:r>
              <a:rPr lang="ru-RU" sz="16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СанПиН 2.3/2.4.3590-20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2.1</a:t>
            </a:r>
            <a:r>
              <a:rPr lang="ru-RU" sz="1600" dirty="0" smtClean="0">
                <a:solidFill>
                  <a:srgbClr val="002060"/>
                </a:solidFill>
              </a:rPr>
              <a:t>. Проводить производственный контроль на принципах ХАССП (в английской транскрипции НАССР в соответствии с порядком и периодичностью (включая организационные мероприятия, лабораторные исследования и испытания). </a:t>
            </a:r>
            <a:r>
              <a:rPr lang="ru-RU" sz="16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 разделе «Объекты лабораторных исследований» -изменение периодичности. В разделе «Мероприятия по безопасности и методы контроля»-контролируемые этапы технологических операций и пищевой продукции на этапах ее изготовления, новое мероприятие–контроль содержания действующих веществ в дезсредствах (п. 4.6 СанПиН 2.3/2.4.3590-20). Новые документы по процедурам ХАССП (рабочие листы, отчеты по ХАССП,  ГОСТ Р 51705.1-2001).</a:t>
            </a:r>
            <a:endParaRPr lang="ru-RU" sz="1600" dirty="0" smtClean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0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334042" y="305544"/>
            <a:ext cx="48955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орядок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организации питания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admin\Documents\БЕЛОЧКА ЛОГОТИ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948" y="111191"/>
            <a:ext cx="1448972" cy="4505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5400000">
            <a:off x="11265115" y="2383210"/>
            <a:ext cx="10410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стало: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6684884" y="1210943"/>
            <a:ext cx="4785915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</a:rPr>
              <a:t>СП 2.4.3648-20 </a:t>
            </a:r>
            <a:r>
              <a:rPr lang="ru-RU" sz="1600" b="1" dirty="0" smtClean="0">
                <a:solidFill>
                  <a:srgbClr val="002060"/>
                </a:solidFill>
              </a:rPr>
              <a:t> стало: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1.9. При нахождении детей и молодежи на объектах более 4 часов обеспечивается возможность организации горячего питания.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Питание детей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может осуществляться с привлечением сторонних организаций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, осуществляющих деятельность по производству готовых блюд, кулинарных изделий и деятельность по их реализации.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cs typeface="Arial" pitchFamily="34" charset="0"/>
              </a:rPr>
              <a:t>СанПиН </a:t>
            </a:r>
            <a:r>
              <a:rPr lang="ru-RU" sz="1600" b="1" dirty="0" smtClean="0">
                <a:solidFill>
                  <a:srgbClr val="002060"/>
                </a:solidFill>
                <a:cs typeface="Arial" pitchFamily="34" charset="0"/>
              </a:rPr>
              <a:t>2.3/2.4.3590-20 по питанию стало:</a:t>
            </a:r>
            <a:endParaRPr lang="ru-RU" sz="1600" b="1" dirty="0">
              <a:solidFill>
                <a:srgbClr val="002060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2060"/>
                </a:solidFill>
              </a:rPr>
              <a:t>Перемены напрямую коснулись разнообразных технических характеристик, относящихся </a:t>
            </a:r>
            <a:r>
              <a:rPr lang="ru-RU" sz="1600" dirty="0" smtClean="0">
                <a:solidFill>
                  <a:srgbClr val="002060"/>
                </a:solidFill>
              </a:rPr>
              <a:t>к организации питания в  детском саду</a:t>
            </a:r>
            <a:r>
              <a:rPr lang="ru-RU" sz="1600" dirty="0">
                <a:solidFill>
                  <a:srgbClr val="002060"/>
                </a:solidFill>
              </a:rPr>
              <a:t>. </a:t>
            </a:r>
            <a:endParaRPr lang="ru-RU" sz="1600" b="1" dirty="0">
              <a:solidFill>
                <a:srgbClr val="002060"/>
              </a:solidFill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921434" y="971338"/>
            <a:ext cx="5150892" cy="4770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запрещенных продуктов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36 позиций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Продукты-заменители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8 на равноценные по содержанию основного вещества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Наборы продуктов на 1 ребенка -</a:t>
            </a:r>
            <a:r>
              <a:rPr lang="ru-RU" sz="16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рекомендуемые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Суточная потребность в витаминах и пищевых веществах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нормы по 4 показателям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Общие объёмы блюд по приёмам пищи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минимальные и максимальные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Питьевой режим: кулеры</a:t>
            </a:r>
            <a:r>
              <a:rPr lang="ru-RU" sz="1600" dirty="0" smtClean="0"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кипяченая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 бутилированная вода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Питание пищей из дома-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апрещали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Маркировка -конкретные обозначения СанПиН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Температура блюд.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Горячие – от 60 до 65 °C; холодные и напитки – не ниже 15 °C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Отделка стен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плиткой на высоту от 1,5 м, в заготовочной и душевой – 1,8 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Тара для мытья посуды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ванны: для кухонного инвентаря, кухонной, столовой посуды, производственного оборудования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1434" y="792034"/>
            <a:ext cx="4459299" cy="51291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avatarko.ru/img/kartinka/5/chelovechek_vilka_lozhka_41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077" y="4962673"/>
            <a:ext cx="1838528" cy="18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9837</TotalTime>
  <Words>1153</Words>
  <Application>Microsoft Office PowerPoint</Application>
  <PresentationFormat>Произвольный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1</cp:lastModifiedBy>
  <cp:revision>411</cp:revision>
  <cp:lastPrinted>2021-01-20T06:32:26Z</cp:lastPrinted>
  <dcterms:created xsi:type="dcterms:W3CDTF">2018-04-10T09:40:57Z</dcterms:created>
  <dcterms:modified xsi:type="dcterms:W3CDTF">2021-01-20T09:54:49Z</dcterms:modified>
</cp:coreProperties>
</file>