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98">
          <p15:clr>
            <a:srgbClr val="A4A3A4"/>
          </p15:clr>
        </p15:guide>
        <p15:guide id="3" pos="279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98"/>
        <p:guide pos="2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F3B7-11D7-4E70-872F-11DC88BD01C5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6BEF8-0258-4213-90A2-3D22616B9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6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6BEF8-0258-4213-90A2-3D22616B90B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0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57F0-35C0-4D9C-A4EC-988C783BE360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356349"/>
            <a:ext cx="2743200" cy="365125"/>
          </a:xfrm>
        </p:spPr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88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CD56-90B9-4C93-90B8-6E55605B4060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83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DE67-0E11-4A31-A125-B8EA74A21DD3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67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E49D-2C2F-4D54-9ADC-9DC3587641BA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21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6BCF-5C4B-4B80-8635-C7E0E43D9CBC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48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C2583-05C4-40AA-889F-549B9392168A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19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4AB-8B80-4F0C-844F-EA3AFFC906DD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23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BDC3-7A1E-4B94-AD31-00786D40A54C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0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F30D-B5C1-420D-B17C-A57DE1E21AB8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5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 userDrawn="1"/>
        </p:nvGrpSpPr>
        <p:grpSpPr>
          <a:xfrm>
            <a:off x="-22389" y="404028"/>
            <a:ext cx="12057088" cy="6398701"/>
            <a:chOff x="0" y="469772"/>
            <a:chExt cx="12057088" cy="6398701"/>
          </a:xfrm>
        </p:grpSpPr>
        <p:sp>
          <p:nvSpPr>
            <p:cNvPr id="7" name="Полилиния 6"/>
            <p:cNvSpPr/>
            <p:nvPr/>
          </p:nvSpPr>
          <p:spPr>
            <a:xfrm rot="5400000">
              <a:off x="7193422" y="1954570"/>
              <a:ext cx="2972667" cy="6754665"/>
            </a:xfrm>
            <a:custGeom>
              <a:avLst/>
              <a:gdLst>
                <a:gd name="connsiteX0" fmla="*/ 2972667 w 2972667"/>
                <a:gd name="connsiteY0" fmla="*/ 0 h 6754665"/>
                <a:gd name="connsiteX1" fmla="*/ 2972667 w 2972667"/>
                <a:gd name="connsiteY1" fmla="*/ 6754665 h 6754665"/>
                <a:gd name="connsiteX2" fmla="*/ 2721344 w 2972667"/>
                <a:gd name="connsiteY2" fmla="*/ 6716308 h 6754665"/>
                <a:gd name="connsiteX3" fmla="*/ 0 w 2972667"/>
                <a:gd name="connsiteY3" fmla="*/ 3377332 h 6754665"/>
                <a:gd name="connsiteX4" fmla="*/ 2721344 w 2972667"/>
                <a:gd name="connsiteY4" fmla="*/ 38356 h 675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2667" h="6754665">
                  <a:moveTo>
                    <a:pt x="2972667" y="0"/>
                  </a:moveTo>
                  <a:lnTo>
                    <a:pt x="2972667" y="6754665"/>
                  </a:lnTo>
                  <a:lnTo>
                    <a:pt x="2721344" y="6716308"/>
                  </a:lnTo>
                  <a:cubicBezTo>
                    <a:pt x="1168276" y="6398505"/>
                    <a:pt x="0" y="5024351"/>
                    <a:pt x="0" y="3377332"/>
                  </a:cubicBezTo>
                  <a:cubicBezTo>
                    <a:pt x="0" y="1730314"/>
                    <a:pt x="1168276" y="356160"/>
                    <a:pt x="2721344" y="38356"/>
                  </a:cubicBez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  <a:effectLst>
              <a:outerShdw blurRad="304800" dist="38100" dir="10800000" sx="101000" sy="101000" algn="r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 rot="5400000">
              <a:off x="-1781164" y="2250936"/>
              <a:ext cx="6398701" cy="2836374"/>
            </a:xfrm>
            <a:custGeom>
              <a:avLst/>
              <a:gdLst>
                <a:gd name="connsiteX0" fmla="*/ 4505884 w 9011766"/>
                <a:gd name="connsiteY0" fmla="*/ 0 h 3853544"/>
                <a:gd name="connsiteX1" fmla="*/ 8973907 w 9011766"/>
                <a:gd name="connsiteY1" fmla="*/ 3641545 h 3853544"/>
                <a:gd name="connsiteX2" fmla="*/ 9011766 w 9011766"/>
                <a:gd name="connsiteY2" fmla="*/ 3853544 h 3853544"/>
                <a:gd name="connsiteX3" fmla="*/ 0 w 9011766"/>
                <a:gd name="connsiteY3" fmla="*/ 3853544 h 3853544"/>
                <a:gd name="connsiteX4" fmla="*/ 37859 w 9011766"/>
                <a:gd name="connsiteY4" fmla="*/ 3641545 h 3853544"/>
                <a:gd name="connsiteX5" fmla="*/ 4505884 w 9011766"/>
                <a:gd name="connsiteY5" fmla="*/ 0 h 385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11766" h="3853544">
                  <a:moveTo>
                    <a:pt x="4505884" y="0"/>
                  </a:moveTo>
                  <a:cubicBezTo>
                    <a:pt x="6709829" y="0"/>
                    <a:pt x="8548641" y="1563319"/>
                    <a:pt x="8973907" y="3641545"/>
                  </a:cubicBezTo>
                  <a:lnTo>
                    <a:pt x="9011766" y="3853544"/>
                  </a:lnTo>
                  <a:lnTo>
                    <a:pt x="0" y="3853544"/>
                  </a:lnTo>
                  <a:lnTo>
                    <a:pt x="37859" y="3641545"/>
                  </a:lnTo>
                  <a:cubicBezTo>
                    <a:pt x="463125" y="1563319"/>
                    <a:pt x="2301938" y="0"/>
                    <a:pt x="45058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04800" dist="38100" dir="21000000" sx="101000" sy="101000" algn="r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2AA7-FC0D-460C-8BB8-9162E97776BA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7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A708-401C-42B1-AF5E-DDBBAC979B94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14403" y="67571"/>
            <a:ext cx="12177597" cy="6808597"/>
            <a:chOff x="14403" y="67571"/>
            <a:chExt cx="12177597" cy="6808597"/>
          </a:xfrm>
        </p:grpSpPr>
        <p:sp>
          <p:nvSpPr>
            <p:cNvPr id="6" name="Полилиния 5"/>
            <p:cNvSpPr/>
            <p:nvPr/>
          </p:nvSpPr>
          <p:spPr>
            <a:xfrm>
              <a:off x="9219333" y="67571"/>
              <a:ext cx="2972667" cy="6754665"/>
            </a:xfrm>
            <a:custGeom>
              <a:avLst/>
              <a:gdLst>
                <a:gd name="connsiteX0" fmla="*/ 2972667 w 2972667"/>
                <a:gd name="connsiteY0" fmla="*/ 0 h 6754665"/>
                <a:gd name="connsiteX1" fmla="*/ 2972667 w 2972667"/>
                <a:gd name="connsiteY1" fmla="*/ 6754665 h 6754665"/>
                <a:gd name="connsiteX2" fmla="*/ 2721344 w 2972667"/>
                <a:gd name="connsiteY2" fmla="*/ 6716308 h 6754665"/>
                <a:gd name="connsiteX3" fmla="*/ 0 w 2972667"/>
                <a:gd name="connsiteY3" fmla="*/ 3377332 h 6754665"/>
                <a:gd name="connsiteX4" fmla="*/ 2721344 w 2972667"/>
                <a:gd name="connsiteY4" fmla="*/ 38356 h 6754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2667" h="6754665">
                  <a:moveTo>
                    <a:pt x="2972667" y="0"/>
                  </a:moveTo>
                  <a:lnTo>
                    <a:pt x="2972667" y="6754665"/>
                  </a:lnTo>
                  <a:lnTo>
                    <a:pt x="2721344" y="6716308"/>
                  </a:lnTo>
                  <a:cubicBezTo>
                    <a:pt x="1168276" y="6398505"/>
                    <a:pt x="0" y="5024351"/>
                    <a:pt x="0" y="3377332"/>
                  </a:cubicBezTo>
                  <a:cubicBezTo>
                    <a:pt x="0" y="1730314"/>
                    <a:pt x="1168276" y="356160"/>
                    <a:pt x="2721344" y="38356"/>
                  </a:cubicBez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>
              <a:noFill/>
            </a:ln>
            <a:effectLst>
              <a:outerShdw blurRad="304800" dist="38100" dir="10800000" sx="101000" sy="101000" algn="r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4403" y="3660156"/>
              <a:ext cx="7520856" cy="3216012"/>
            </a:xfrm>
            <a:custGeom>
              <a:avLst/>
              <a:gdLst>
                <a:gd name="connsiteX0" fmla="*/ 4505884 w 9011766"/>
                <a:gd name="connsiteY0" fmla="*/ 0 h 3853544"/>
                <a:gd name="connsiteX1" fmla="*/ 8973907 w 9011766"/>
                <a:gd name="connsiteY1" fmla="*/ 3641545 h 3853544"/>
                <a:gd name="connsiteX2" fmla="*/ 9011766 w 9011766"/>
                <a:gd name="connsiteY2" fmla="*/ 3853544 h 3853544"/>
                <a:gd name="connsiteX3" fmla="*/ 0 w 9011766"/>
                <a:gd name="connsiteY3" fmla="*/ 3853544 h 3853544"/>
                <a:gd name="connsiteX4" fmla="*/ 37859 w 9011766"/>
                <a:gd name="connsiteY4" fmla="*/ 3641545 h 3853544"/>
                <a:gd name="connsiteX5" fmla="*/ 4505884 w 9011766"/>
                <a:gd name="connsiteY5" fmla="*/ 0 h 385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11766" h="3853544">
                  <a:moveTo>
                    <a:pt x="4505884" y="0"/>
                  </a:moveTo>
                  <a:cubicBezTo>
                    <a:pt x="6709829" y="0"/>
                    <a:pt x="8548641" y="1563319"/>
                    <a:pt x="8973907" y="3641545"/>
                  </a:cubicBezTo>
                  <a:lnTo>
                    <a:pt x="9011766" y="3853544"/>
                  </a:lnTo>
                  <a:lnTo>
                    <a:pt x="0" y="3853544"/>
                  </a:lnTo>
                  <a:lnTo>
                    <a:pt x="37859" y="3641545"/>
                  </a:lnTo>
                  <a:cubicBezTo>
                    <a:pt x="463125" y="1563319"/>
                    <a:pt x="2301938" y="0"/>
                    <a:pt x="45058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04800" dist="38100" dir="21000000" sx="101000" sy="101000" algn="r" rotWithShape="0">
                <a:prstClr val="black">
                  <a:alpha val="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4403" y="67571"/>
              <a:ext cx="7335966" cy="5765899"/>
            </a:xfrm>
            <a:custGeom>
              <a:avLst/>
              <a:gdLst>
                <a:gd name="connsiteX0" fmla="*/ 702104 w 7880390"/>
                <a:gd name="connsiteY0" fmla="*/ 0 h 6182218"/>
                <a:gd name="connsiteX1" fmla="*/ 7178287 w 7880390"/>
                <a:gd name="connsiteY1" fmla="*/ 0 h 6182218"/>
                <a:gd name="connsiteX2" fmla="*/ 7207467 w 7880390"/>
                <a:gd name="connsiteY2" fmla="*/ 39023 h 6182218"/>
                <a:gd name="connsiteX3" fmla="*/ 7880390 w 7880390"/>
                <a:gd name="connsiteY3" fmla="*/ 2242023 h 6182218"/>
                <a:gd name="connsiteX4" fmla="*/ 3940195 w 7880390"/>
                <a:gd name="connsiteY4" fmla="*/ 6182218 h 6182218"/>
                <a:gd name="connsiteX5" fmla="*/ 0 w 7880390"/>
                <a:gd name="connsiteY5" fmla="*/ 2242023 h 6182218"/>
                <a:gd name="connsiteX6" fmla="*/ 672924 w 7880390"/>
                <a:gd name="connsiteY6" fmla="*/ 39023 h 618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0390" h="6182218">
                  <a:moveTo>
                    <a:pt x="702104" y="0"/>
                  </a:moveTo>
                  <a:lnTo>
                    <a:pt x="7178287" y="0"/>
                  </a:lnTo>
                  <a:lnTo>
                    <a:pt x="7207467" y="39023"/>
                  </a:lnTo>
                  <a:cubicBezTo>
                    <a:pt x="7632316" y="667882"/>
                    <a:pt x="7880390" y="1425982"/>
                    <a:pt x="7880390" y="2242023"/>
                  </a:cubicBezTo>
                  <a:cubicBezTo>
                    <a:pt x="7880390" y="4418133"/>
                    <a:pt x="6116305" y="6182218"/>
                    <a:pt x="3940195" y="6182218"/>
                  </a:cubicBezTo>
                  <a:cubicBezTo>
                    <a:pt x="1764085" y="6182218"/>
                    <a:pt x="0" y="4418133"/>
                    <a:pt x="0" y="2242023"/>
                  </a:cubicBezTo>
                  <a:cubicBezTo>
                    <a:pt x="0" y="1425982"/>
                    <a:pt x="248075" y="667882"/>
                    <a:pt x="672924" y="390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44500" dist="901700" dir="5400000" sx="92000" sy="92000" algn="t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026782" y="67571"/>
              <a:ext cx="5496098" cy="4980986"/>
            </a:xfrm>
            <a:custGeom>
              <a:avLst/>
              <a:gdLst>
                <a:gd name="connsiteX0" fmla="*/ 1216681 w 5812972"/>
                <a:gd name="connsiteY0" fmla="*/ 0 h 5268162"/>
                <a:gd name="connsiteX1" fmla="*/ 4596292 w 5812972"/>
                <a:gd name="connsiteY1" fmla="*/ 0 h 5268162"/>
                <a:gd name="connsiteX2" fmla="*/ 4755281 w 5812972"/>
                <a:gd name="connsiteY2" fmla="*/ 118890 h 5268162"/>
                <a:gd name="connsiteX3" fmla="*/ 5812972 w 5812972"/>
                <a:gd name="connsiteY3" fmla="*/ 2361676 h 5268162"/>
                <a:gd name="connsiteX4" fmla="*/ 2906486 w 5812972"/>
                <a:gd name="connsiteY4" fmla="*/ 5268162 h 5268162"/>
                <a:gd name="connsiteX5" fmla="*/ 0 w 5812972"/>
                <a:gd name="connsiteY5" fmla="*/ 2361676 h 5268162"/>
                <a:gd name="connsiteX6" fmla="*/ 1057691 w 5812972"/>
                <a:gd name="connsiteY6" fmla="*/ 118890 h 526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2972" h="5268162">
                  <a:moveTo>
                    <a:pt x="1216681" y="0"/>
                  </a:moveTo>
                  <a:lnTo>
                    <a:pt x="4596292" y="0"/>
                  </a:lnTo>
                  <a:lnTo>
                    <a:pt x="4755281" y="118890"/>
                  </a:lnTo>
                  <a:cubicBezTo>
                    <a:pt x="5401240" y="651983"/>
                    <a:pt x="5812972" y="1458747"/>
                    <a:pt x="5812972" y="2361676"/>
                  </a:cubicBezTo>
                  <a:cubicBezTo>
                    <a:pt x="5812972" y="3966884"/>
                    <a:pt x="4511694" y="5268162"/>
                    <a:pt x="2906486" y="5268162"/>
                  </a:cubicBezTo>
                  <a:cubicBezTo>
                    <a:pt x="1301278" y="5268162"/>
                    <a:pt x="0" y="3966884"/>
                    <a:pt x="0" y="2361676"/>
                  </a:cubicBezTo>
                  <a:cubicBezTo>
                    <a:pt x="0" y="1458747"/>
                    <a:pt x="411733" y="651983"/>
                    <a:pt x="1057691" y="1188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44500" dist="901700" dir="5400000" sx="92000" sy="92000" algn="t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6974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0046-855A-46E4-9282-DD602CC8C980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18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5FAE-F7C2-483F-8497-2CD6BF765765}" type="datetime1">
              <a:rPr lang="ru-RU" smtClean="0"/>
              <a:t>16.08.2022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6FB25-4AD7-48AE-92F7-604E632CF7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04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Организация медицинской помощи детям в образовательных организациях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Ханты-Мансийского автономного округа – Югры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2022-2023 учебном году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49669" y="5067301"/>
            <a:ext cx="9099331" cy="1144314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Департамент здравоохранения Ханты-Мансийского автономного округа – Югры </a:t>
            </a:r>
          </a:p>
        </p:txBody>
      </p:sp>
    </p:spTree>
    <p:extLst>
      <p:ext uri="{BB962C8B-B14F-4D97-AF65-F5344CB8AC3E}">
        <p14:creationId xmlns:p14="http://schemas.microsoft.com/office/powerpoint/2010/main" val="402705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8731"/>
            <a:ext cx="10515600" cy="56882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соответствии  с  приказом Министерства здравоохранения Российской Федерации от 5 ноября 2013 года № 822н «Об утверждении Порядка оказания медицинской помощи несовершеннолетним, в том числе в период обучения и воспитания в образовательных организациях» в автономном округе изданы: 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Департамента здравоохранения Ханты-Мансийского автономного округа – Югры, Департамента образования и молодежной политики Ханты-Мансийского автономного округа – Югры, Департамента культуры Ханты-Мансийского автономного округа – Югры от 6 мая 2021 года № 643/10-п-591/09-ОД-107/01-09 «О совершенствовании Правил (комплекса мер) оказания медицинской помощи, в том числе обеспечения лекарственными препаратами несовершеннолетних, в период обучения и воспитания в образовательных организациях, проживающих в пришкольных интернатах Ханты-Мансийского автономного округа – Югры».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Департамента здравоохранения Ханты-Мансийского автономного округа – Югры, Департамента образования и молодежной политики Ханты-Мансийского автономного округа – Югры от 06 октября 2021 года № 1498/1348 «Об организации медицинской помощи несовершеннолетним, в том числе в период обучения и воспитания в образовательных организациях Ханты-Мансийского автономного округа – Югры» (далее – приказ от 06 октября 2021 года № 1498/1348 ). </a:t>
            </a:r>
          </a:p>
          <a:p>
            <a:pPr marL="0" indent="0" algn="ctr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98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от 06 октября 2021 года № 1498/1348  утверждены: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оказания медицинской помощи несовершеннолетним, в том числе в период обучения и воспитания в образовательных организациях Ханты-Мансийского автономного округа – Югры.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медицинского сопровождения несовершеннолетних с хроническими заболеваниями, в том числе в период обучения и воспитания в образовательных организациях Ханты-Мансийского автономного округа – Югры.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медицинского сопровождения несовершеннолетних с заболеванием «сахарный диабет 1 тип», в том числе в период обучения и воспитания в образовательных организациях Ханты-Мансийского автономного округа – Югры.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 оказания медицинской помощи несовершеннолетним во время занятий физической культурой, спортивных соревнований на базе образовательных организаций Ханты-Мансийского автономного округа – Югры.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лекарственных препаратов для оказания неотложной медицинской помощи несовершеннолетним в образовательных организациях Ханты-Мансийского автономного округа – Югры.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Алгоритмы оказания неотложной медицинской помощи несовершеннолетним, в том числе в период обучения и воспитания в образовательных организациях Ханты-Мансийского автономного округа – Югры.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медицинских организаций Ханты-Мансийского автономного округа – Югры, ответственных за оказание медицинской помощи несовершеннолетним, в том числе в период обучения и воспитания в образовательных организациях Ханты-Мансийского автономного округа – Югры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63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Алгоритмом оказания медицинской помощи несовершеннолетним, в том числе в период обучения и воспитания в образовательных организациях Ханты-Мансийского автономного округа – Югры предусмотрен ряд мероприятий по предупреждению распространения инфекционных заболеваний в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выявлении лиц с признаками инфекционных заболеваний в образовательной организации принимаются меры по ограничению  или исключению их контакта с иными лицами посредством размещения в помещения для оказания медицинской помощи до приезда законных представителей (родителей или опекунов), до перевода в медицинскую организацию или до приезда скорой помощи.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после перенесенного заболевания дети допускаются к посещению образовательной организации при наличии медицинского заключения (медицинской справки).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дошкольных образовательных организациях ежедневный утренний прием обучающихся проводится воспитателями, медицинским работником, которые опрашивают родителей о состоянии здоровья обучающихся, а также проводят термометрию.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заболевшие обучающиеся, а также с подозрением на наличие инфекционного заболевания к посещению образовательной организации не допускаются.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поступлении информации от педагогических работников, законных представителей о наличии обучающихся в образовательной организации с признаками инфекционных заболеваний медицинский работник незамедлительно осуществляет осмотр обучающихся указанной группы, класса и при наличии обучающихся с признаками инфекционных заболеваний принимаются меры по ограничению или исключению их контакта с иными лицами посредством размещения в помещения для оказания медицинской помощи до приезда законных представителей (родителей или опекунов), до перевода в медицинскую организацию или до приезда скорой помощи.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9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мероприятия, направленные на предупреждение распространения инфекционных заболеваний в образовательных организациях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Организовать (активизировать) разъяснительную работу для обучающихся, педагогов, родителей по предупреждению распространения инфекционных заболеваний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мерах индивидуальной профилактики новой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(COVID-19), гриппа недопустимости самолечения, необходимости незамедлительного обращения за медицинской помощью при появлении признаков заболевания</a:t>
            </a:r>
          </a:p>
          <a:p>
            <a:pPr marL="0" indent="0" algn="ctr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образовательных организаций, населения информационно-методическими материалами (бюллетени, буклеты и т.п.) по вопросам профилактики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COVID- 19, гриппа и ОРВИ – важности и преимуществах Вакцинопрофилактики</a:t>
            </a:r>
          </a:p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Использование памятки для</a:t>
            </a:r>
          </a:p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по профилактике и раннему выявлению новой</a:t>
            </a:r>
          </a:p>
          <a:p>
            <a:pPr marL="0" indent="0" algn="ctr">
              <a:buNone/>
            </a:pP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COVID-19</a:t>
            </a:r>
          </a:p>
          <a:p>
            <a:pPr marL="0" indent="0" algn="ctr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(письмо Минздрава России от 11.08.2022 № 15-2/И/1-13164)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62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началом учебного года проконтролировать наличие, срок годности лекарственных препаратов для оказания неотложной медицинской помощи несовершеннолетним в образовательных организациях </a:t>
            </a:r>
          </a:p>
          <a:p>
            <a:pPr algn="ctr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вакцинации обучающихся в образовательных организациях (своевременное формирование потребности в вакцинах на сентябрь 2022 год, и далее, проведение информационной кампании о необходимости вакцинации)</a:t>
            </a:r>
          </a:p>
          <a:p>
            <a:pPr algn="ctr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профилактических медицинских осмотров детей на базе образовательных организаций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60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FB25-4AD7-48AE-92F7-604E632CF7E6}" type="slidenum">
              <a:rPr lang="ru-RU" smtClean="0"/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4803" y="3244334"/>
            <a:ext cx="5626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38238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