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83" r:id="rId4"/>
    <p:sldId id="268" r:id="rId5"/>
    <p:sldId id="274" r:id="rId6"/>
    <p:sldId id="270" r:id="rId7"/>
    <p:sldId id="271" r:id="rId8"/>
    <p:sldId id="282" r:id="rId9"/>
    <p:sldId id="280" r:id="rId10"/>
    <p:sldId id="284" r:id="rId11"/>
    <p:sldId id="28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12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6" autoAdjust="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C49AA-114A-4BEC-BC4D-EEEE886AF728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CBB5-0F3A-42B8-959A-186FDE167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0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950312" y="1039405"/>
            <a:ext cx="7423393" cy="18609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модели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самоопределению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ранней профессиональной ориентации обучающихся на территории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Сургутского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в 2021-2022 учебном год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8893" y="3666285"/>
            <a:ext cx="7387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Надежда Леонидовна Михайлова,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ведущий специалист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отдела организации общего образования департамента образования и молодёжной политики администрации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Сургутского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376009" y="3219822"/>
            <a:ext cx="4572000" cy="0"/>
          </a:xfrm>
          <a:prstGeom prst="line">
            <a:avLst/>
          </a:prstGeom>
          <a:ln w="12700">
            <a:solidFill>
              <a:srgbClr val="212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949983" y="776068"/>
            <a:ext cx="986850" cy="45719"/>
          </a:xfrm>
          <a:prstGeom prst="rect">
            <a:avLst/>
          </a:prstGeom>
          <a:solidFill>
            <a:srgbClr val="F0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7880280" y="2645251"/>
            <a:ext cx="986850" cy="45719"/>
          </a:xfrm>
          <a:prstGeom prst="rect">
            <a:avLst/>
          </a:prstGeom>
          <a:solidFill>
            <a:srgbClr val="F0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3" y="384125"/>
            <a:ext cx="936104" cy="1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" y="425672"/>
            <a:ext cx="936104" cy="174325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949792" y="512834"/>
            <a:ext cx="38164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60032" y="944882"/>
            <a:ext cx="4176464" cy="2738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62527"/>
            <a:ext cx="84969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Доля 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работников, выполняющих обязанности классного руководителя 5-11 классов,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педагогов-психологов повысивших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компетентность по современным методам, формам и технологиям сопровождения профессионального самоопределения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обучающихся.</a:t>
            </a:r>
          </a:p>
          <a:p>
            <a:pPr algn="just"/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Доля обучающихся 8 – 11-х классов, принявших участие в уроках Национальной технологической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инициативы.</a:t>
            </a:r>
          </a:p>
          <a:p>
            <a:pPr algn="just"/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Доля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 и организаций, расположенных на территории МО (согласно карты промышленности Югры по муниципалитетам https://fondugra.ru/fpu/map-industry/), с которыми заключены договоры по реализации профориентационной работы , социальные секторы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экономики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(медицинские технологии, туризм, образование), транспорт, логистика, торговля, </a:t>
            </a:r>
            <a:r>
              <a:rPr lang="ru-RU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инфокоммуникация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связь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охвата программами сопровождения профессионального самоопределения, в том числе программами профессиональных проб, обучающихся 9-11 классов общеобразовательных учреждений района с использованием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технопарков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950312" y="1039405"/>
            <a:ext cx="7423393" cy="18609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модели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самоопределению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ранней профессиональной ориентации обучающихся на территории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Сургутского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в 2021-2022 учебном год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8893" y="3666285"/>
            <a:ext cx="7387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Надежда Леонидовна Михайлова,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ведущий специалист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отдела организации общего образования департамента образования и молодёжной политики администрации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Сургутского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376009" y="3219822"/>
            <a:ext cx="4572000" cy="0"/>
          </a:xfrm>
          <a:prstGeom prst="line">
            <a:avLst/>
          </a:prstGeom>
          <a:ln w="12700">
            <a:solidFill>
              <a:srgbClr val="212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949983" y="776068"/>
            <a:ext cx="986850" cy="45719"/>
          </a:xfrm>
          <a:prstGeom prst="rect">
            <a:avLst/>
          </a:prstGeom>
          <a:solidFill>
            <a:srgbClr val="F0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7880280" y="2645251"/>
            <a:ext cx="986850" cy="45719"/>
          </a:xfrm>
          <a:prstGeom prst="rect">
            <a:avLst/>
          </a:prstGeom>
          <a:solidFill>
            <a:srgbClr val="F0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3" y="384125"/>
            <a:ext cx="936104" cy="1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" y="425672"/>
            <a:ext cx="936104" cy="17432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305787" y="3850942"/>
            <a:ext cx="417646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757" y="0"/>
            <a:ext cx="3673755" cy="51435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1078" y="2266298"/>
            <a:ext cx="2192690" cy="45719"/>
          </a:xfrm>
          <a:prstGeom prst="rect">
            <a:avLst/>
          </a:prstGeom>
          <a:solidFill>
            <a:srgbClr val="F0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2312018"/>
            <a:ext cx="4716016" cy="2859782"/>
            <a:chOff x="4572000" y="0"/>
            <a:chExt cx="4583820" cy="514350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7"/>
            <a:stretch/>
          </p:blipFill>
          <p:spPr>
            <a:xfrm>
              <a:off x="4572001" y="0"/>
              <a:ext cx="4569654" cy="5143500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4572000" y="0"/>
              <a:ext cx="4583820" cy="5143500"/>
            </a:xfrm>
            <a:prstGeom prst="rect">
              <a:avLst/>
            </a:prstGeom>
            <a:solidFill>
              <a:srgbClr val="212FB5">
                <a:alpha val="9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 rot="16200000">
            <a:off x="4004081" y="3004103"/>
            <a:ext cx="1429891" cy="45719"/>
          </a:xfrm>
          <a:prstGeom prst="rect">
            <a:avLst/>
          </a:prstGeom>
          <a:solidFill>
            <a:srgbClr val="F0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71801" y="2798043"/>
            <a:ext cx="4209533" cy="17899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модель непрерывного сопровождения профессионального самоопределения детей и молодёжи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Сургутского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2021-2025 годы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-119151" y="3867894"/>
            <a:ext cx="417646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6024" y="2888081"/>
            <a:ext cx="4752528" cy="493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49927" y="3381868"/>
            <a:ext cx="417646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6012160" y="0"/>
            <a:ext cx="0" cy="5143500"/>
          </a:xfrm>
          <a:prstGeom prst="line">
            <a:avLst/>
          </a:prstGeom>
          <a:ln w="12700">
            <a:solidFill>
              <a:srgbClr val="212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6012160" y="0"/>
            <a:ext cx="3131840" cy="5143500"/>
            <a:chOff x="0" y="2571750"/>
            <a:chExt cx="4572000" cy="257175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7" t="50000"/>
            <a:stretch/>
          </p:blipFill>
          <p:spPr>
            <a:xfrm>
              <a:off x="0" y="2571750"/>
              <a:ext cx="4569654" cy="257175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0" y="2571750"/>
              <a:ext cx="4572000" cy="2571750"/>
            </a:xfrm>
            <a:prstGeom prst="rect">
              <a:avLst/>
            </a:prstGeom>
            <a:solidFill>
              <a:srgbClr val="212FB5">
                <a:alpha val="9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154804" y="5117384"/>
            <a:ext cx="986850" cy="45719"/>
          </a:xfrm>
          <a:prstGeom prst="rect">
            <a:avLst/>
          </a:prstGeom>
          <a:solidFill>
            <a:srgbClr val="F0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5518534" y="460099"/>
            <a:ext cx="1008112" cy="45723"/>
          </a:xfrm>
          <a:prstGeom prst="rect">
            <a:avLst/>
          </a:prstGeom>
          <a:solidFill>
            <a:srgbClr val="F0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" y="425672"/>
            <a:ext cx="936104" cy="174325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949792" y="512834"/>
            <a:ext cx="38164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60032" y="944882"/>
            <a:ext cx="4176464" cy="2738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7" y="-8701"/>
            <a:ext cx="2599507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408" y="599997"/>
            <a:ext cx="3476612" cy="41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" y="425672"/>
            <a:ext cx="936104" cy="174325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949792" y="512834"/>
            <a:ext cx="38164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60032" y="944882"/>
            <a:ext cx="4176464" cy="2738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13;p32"/>
          <p:cNvSpPr txBox="1"/>
          <p:nvPr/>
        </p:nvSpPr>
        <p:spPr>
          <a:xfrm>
            <a:off x="3995936" y="267494"/>
            <a:ext cx="5125211" cy="467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2700" lvl="0" indent="444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мониторинга </a:t>
            </a:r>
            <a:r>
              <a:rPr lang="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обеспечение стабильного функционирования и (или) развития работы по самоопределению и профессиональной ориентации обучающихся в муниципальном образовании Сургутский район.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44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мониторинге используется информация о результатах опросов субъектов профориентационной деятельности: состояния профориентационной деятельности классных руководителей 7-10 классов Сургутского района; готовности к профессиональному выбору выпускников 9-11 классов Сургутского района.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4450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определяются на основе целевых значений, установленных федеральными и региональными проектами, государственными программами, с учетом требований федеральных государственных образовательных стандартов и характеризуют профориентационную деятельность по различным направлениям.</a:t>
            </a:r>
            <a:endParaRPr sz="1400" i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61098"/>
            <a:ext cx="3628966" cy="24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" y="425672"/>
            <a:ext cx="936104" cy="174325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949792" y="512834"/>
            <a:ext cx="38164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60032" y="944882"/>
            <a:ext cx="4176464" cy="2738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912645"/>
              </p:ext>
            </p:extLst>
          </p:nvPr>
        </p:nvGraphicFramePr>
        <p:xfrm>
          <a:off x="395536" y="771550"/>
          <a:ext cx="8496944" cy="3744416"/>
        </p:xfrm>
        <a:graphic>
          <a:graphicData uri="http://schemas.openxmlformats.org/drawingml/2006/table">
            <a:tbl>
              <a:tblPr/>
              <a:tblGrid>
                <a:gridCol w="3312368"/>
                <a:gridCol w="4464496"/>
                <a:gridCol w="720080"/>
              </a:tblGrid>
              <a:tr h="4074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ОО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Процент выполнения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28">
                <a:tc rowSpan="21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Фактические значения достигли плановых по следующим показателям: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Показатели по выявлению предпочтений, обучающихся в области профессиональной ориентации.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Показатели по учету обучающихся, выбравших для сдачи ГИА по ОП СОО учебные предметы, соответствующие профилю обучения.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Показатели по проведению профориентации обучающихся с ОВЗ.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Показатели по взаимодействию со средними профессиональными образовательными организациями и образовательными организациями высшего образования.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Показатели по учёту выявленных потребностей рынка труда региона.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Показатели по учету обучающихся, участвующих в конкурсах профориентационной направленности.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Фактические значения по следующим показателям достигнуты частично: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Показатели по проведению ранней профориентации обучающихся.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Показатели по сопровождению профессионального самоопределения обучающихся.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Показатели по взаимодействию с учреждениями/предприятиями.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Филиал МБОУ «Солнечная СОШ №1» «Сайгатинская средняя школа»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«Барсовская СОШ № 1»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«Лянторская СОШ № 4»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«Лянторская СОШ № 6»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МАОУ «Лянторская СОШ № 7»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«Белоярская СОШ № 3»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«Федоровская СОШ №1»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«Лянторская СОШ № 5»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МАОУ «Белоярская СОШ № 1»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Филиал МБОУ «Солнечная СОШ №1» «Сытоминская средняя школа»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«Федоровская СОШ № 2 с углубленным изучением отдельных предметов»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«Нижнесортымская СОШ»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«Лянторская СОШ № 3»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«Солнечная СОШ № 1»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«Угутская СОШ»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Филиал МБОУ «Солнечная СОШ №1» «Локосовская средняя школа–детский сад имени З.Т. Скутина»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«Федоровская СОШ № 5»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«Ульт-Ягунская СОШ»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«Высокомысовская СОШ»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«Русскинская СОШ»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7394" marR="7394" marT="7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«Ляминская СОШ»</a:t>
                      </a:r>
                    </a:p>
                  </a:txBody>
                  <a:tcPr marL="7394" marR="7394" marT="7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7394" marR="7394" marT="7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4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" y="425672"/>
            <a:ext cx="936104" cy="174325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949792" y="512834"/>
            <a:ext cx="38164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60032" y="944882"/>
            <a:ext cx="4176464" cy="2738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0491"/>
            <a:ext cx="9144000" cy="30225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54343" y="694909"/>
            <a:ext cx="2835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1. Мониторинг проекта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994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" y="425672"/>
            <a:ext cx="936104" cy="174325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949792" y="512834"/>
            <a:ext cx="38164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60032" y="944882"/>
            <a:ext cx="4176464" cy="2738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9726" y="446108"/>
            <a:ext cx="2835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1. Мониторинг проекта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4882"/>
            <a:ext cx="9144000" cy="36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" y="425672"/>
            <a:ext cx="936104" cy="174325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949792" y="512834"/>
            <a:ext cx="38164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60032" y="944882"/>
            <a:ext cx="4176464" cy="2738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9428"/>
            <a:ext cx="9144000" cy="37046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00591" y="358945"/>
            <a:ext cx="2835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1. Мониторинг проекта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144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" y="425672"/>
            <a:ext cx="936104" cy="174325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949792" y="512834"/>
            <a:ext cx="38164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60032" y="944882"/>
            <a:ext cx="4176464" cy="2738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29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44" y="832624"/>
            <a:ext cx="7750457" cy="3971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1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530</Words>
  <Application>Microsoft Office PowerPoint</Application>
  <PresentationFormat>Экран (16:9)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Тема Office</vt:lpstr>
      <vt:lpstr>Итоги реализации модели по самоопределению и ранней профессиональной ориентации обучающихся на территории Сургутского муниципального района в 2021-2022 учебном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реализации модели по самоопределению и ранней профессиональной ориентации обучающихся на территории Сургутского муниципального района в 2021-2022 учебном год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Августовское  совещание педагогических  работников</dc:title>
  <dc:creator>Web_Designer</dc:creator>
  <cp:lastModifiedBy>Михайлова Надежда Леонидовна</cp:lastModifiedBy>
  <cp:revision>54</cp:revision>
  <cp:lastPrinted>2022-06-29T05:10:11Z</cp:lastPrinted>
  <dcterms:created xsi:type="dcterms:W3CDTF">2021-08-19T04:57:53Z</dcterms:created>
  <dcterms:modified xsi:type="dcterms:W3CDTF">2022-07-01T08:47:41Z</dcterms:modified>
</cp:coreProperties>
</file>