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9" r:id="rId2"/>
    <p:sldId id="410" r:id="rId3"/>
    <p:sldId id="440" r:id="rId4"/>
    <p:sldId id="420" r:id="rId5"/>
    <p:sldId id="424" r:id="rId6"/>
    <p:sldId id="433" r:id="rId7"/>
    <p:sldId id="428" r:id="rId8"/>
    <p:sldId id="442" r:id="rId9"/>
    <p:sldId id="429" r:id="rId10"/>
    <p:sldId id="430" r:id="rId11"/>
    <p:sldId id="431" r:id="rId12"/>
    <p:sldId id="441" r:id="rId13"/>
    <p:sldId id="434" r:id="rId14"/>
    <p:sldId id="435" r:id="rId15"/>
    <p:sldId id="437" r:id="rId16"/>
    <p:sldId id="438" r:id="rId17"/>
    <p:sldId id="439" r:id="rId18"/>
    <p:sldId id="409" r:id="rId19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584"/>
    <a:srgbClr val="F0F0F0"/>
    <a:srgbClr val="BAC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3" autoAdjust="0"/>
    <p:restoredTop sz="93979" autoAdjust="0"/>
  </p:normalViewPr>
  <p:slideViewPr>
    <p:cSldViewPr snapToGrid="0" snapToObjects="1">
      <p:cViewPr varScale="1">
        <p:scale>
          <a:sx n="113" d="100"/>
          <a:sy n="113" d="100"/>
        </p:scale>
        <p:origin x="660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9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01B7DF2-090F-CA4B-A04B-6901AB866B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FCEEC18-037B-5645-ACFA-6E5988EE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1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75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51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80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9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3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1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8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8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43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6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56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E46147-4AAE-45C1-989D-823F1459F0A5}"/>
              </a:ext>
            </a:extLst>
          </p:cNvPr>
          <p:cNvSpPr/>
          <p:nvPr userDrawn="1"/>
        </p:nvSpPr>
        <p:spPr>
          <a:xfrm>
            <a:off x="713359" y="1"/>
            <a:ext cx="5382641" cy="365126"/>
          </a:xfrm>
          <a:prstGeom prst="rect">
            <a:avLst/>
          </a:prstGeom>
          <a:solidFill>
            <a:srgbClr val="1E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17" y="245533"/>
            <a:ext cx="886600" cy="782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6146269"/>
            <a:ext cx="5705475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6146270"/>
            <a:ext cx="5705475" cy="847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8"/>
          <a:stretch/>
        </p:blipFill>
        <p:spPr>
          <a:xfrm>
            <a:off x="-17253" y="6146269"/>
            <a:ext cx="798303" cy="847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A91927-588B-406F-B856-DA8F314205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92082" y="5617028"/>
            <a:ext cx="1733190" cy="75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3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965AC6-8F4D-44C9-96C3-DAD012637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10" b="9607"/>
          <a:stretch/>
        </p:blipFill>
        <p:spPr>
          <a:xfrm>
            <a:off x="0" y="0"/>
            <a:ext cx="97803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, чашка, сидит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EE9F2A8F-0298-4740-A7B3-16459C24B4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8" y="226064"/>
            <a:ext cx="690714" cy="637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E8952C-F32B-4C9E-9344-EE6980246E48}"/>
              </a:ext>
            </a:extLst>
          </p:cNvPr>
          <p:cNvSpPr txBox="1"/>
          <p:nvPr userDrawn="1"/>
        </p:nvSpPr>
        <p:spPr>
          <a:xfrm>
            <a:off x="143658" y="6451713"/>
            <a:ext cx="690714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74726D7-AF90-46F0-A7E4-3E4F05D0C7A3}" type="slidenum">
              <a:rPr lang="ru-RU" sz="115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15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4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 descr="Фон для презентации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7728-423F-4063-ACC8-6562000B01BC}" type="datetimeFigureOut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6A58-1829-44FB-81A8-DC7DC0486B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7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0A063-F1DB-C540-AC19-9658E1F5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FB59A2-BB89-1647-B9E5-CDE23940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A46A1A-58E0-4848-8C12-70A522B9E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3B981-BCE4-A749-9BAE-D2CB9964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34332-35E9-9A4A-BCFA-F9EE3090B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lymp@iro86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olymp.iro86.ru/" TargetMode="Externa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" y="0"/>
            <a:ext cx="12192000" cy="6834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15EE99-4EC3-471E-9CC4-99A0A5FF7C0A}"/>
              </a:ext>
            </a:extLst>
          </p:cNvPr>
          <p:cNvSpPr/>
          <p:nvPr/>
        </p:nvSpPr>
        <p:spPr>
          <a:xfrm>
            <a:off x="7860118" y="4908144"/>
            <a:ext cx="3791808" cy="1159612"/>
          </a:xfrm>
          <a:prstGeom prst="rect">
            <a:avLst/>
          </a:prstGeom>
          <a:solidFill>
            <a:srgbClr val="1E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6C10E-FB19-054F-A4BD-61D2CFE7E32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83002" y="2507263"/>
            <a:ext cx="8581890" cy="2214616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УСТАНОВОЧНЫЙ ВЕБИНАР</a:t>
            </a:r>
            <a:b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ОРГАНИЗАЦИИ И ПРОВЕДЕНИЮ РЕГИОНАЛЬНОГО ЭТАПА</a:t>
            </a:r>
            <a:b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ВСЕРОССИЙСКОЙ ОЛИМПИАДЫ ШКОЛЬНИКОВ</a:t>
            </a:r>
            <a:r>
              <a:rPr lang="en-US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b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ХАНТЫ-МАНСИЙСКОМ АВТОНОМНОМ ОКРУГЕ – ЮГРЕ </a:t>
            </a:r>
            <a:b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2023-2024 УЧЕБНОМ ГОДУ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06333DC-C93A-4C63-B166-77F19CDA4616}"/>
              </a:ext>
            </a:extLst>
          </p:cNvPr>
          <p:cNvSpPr txBox="1">
            <a:spLocks/>
          </p:cNvSpPr>
          <p:nvPr/>
        </p:nvSpPr>
        <p:spPr>
          <a:xfrm>
            <a:off x="-304801" y="1797628"/>
            <a:ext cx="4339505" cy="5233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АУ «ИНСТИТУТ РАЗВИТИЯ ОБРАЗОВАНИЯ»</a:t>
            </a:r>
          </a:p>
          <a:p>
            <a:pPr algn="ctr">
              <a:lnSpc>
                <a:spcPct val="100000"/>
              </a:lnSpc>
            </a:pP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ХАНТЫ-МАНСИЙСКОГО АВТОНОМНОГО ОКРУГА - ЮГРЫ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3" y="310094"/>
            <a:ext cx="1573441" cy="1389234"/>
          </a:xfrm>
          <a:prstGeom prst="rect">
            <a:avLst/>
          </a:prstGeom>
        </p:spPr>
      </p:pic>
      <p:sp>
        <p:nvSpPr>
          <p:cNvPr id="9" name="Название 4">
            <a:extLst>
              <a:ext uri="{FF2B5EF4-FFF2-40B4-BE49-F238E27FC236}">
                <a16:creationId xmlns:a16="http://schemas.microsoft.com/office/drawing/2014/main" id="{E26C1737-58D5-4FB4-948F-82F4AADCB86E}"/>
              </a:ext>
            </a:extLst>
          </p:cNvPr>
          <p:cNvSpPr txBox="1">
            <a:spLocks/>
          </p:cNvSpPr>
          <p:nvPr/>
        </p:nvSpPr>
        <p:spPr bwMode="auto">
          <a:xfrm>
            <a:off x="8077200" y="4972433"/>
            <a:ext cx="30277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21 декабря 2023 года</a:t>
            </a:r>
            <a:endParaRPr lang="ru-RU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6BFDDC-1ACC-4032-832A-BA142BF41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308" y="208777"/>
            <a:ext cx="4919569" cy="21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3359" y="1278911"/>
            <a:ext cx="10200175" cy="4376822"/>
            <a:chOff x="4132943" y="2068976"/>
            <a:chExt cx="7795477" cy="4013201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30479" rIns="30479"/>
            <a:lstStyle/>
            <a:p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196620"/>
              <a:ext cx="7516683" cy="29349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rIns="3047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7.2.	На основании рейтинговой таблицы жюри определяет победителей и призеров Олимпиады по общеобразовательному предмету в соответствии с квотой: не более 25 % от общей численности участников по каждой возвратной группе (классу) отдельно (но не менее 1 победителя при условии соблюдения п.7.3), в том числе победителей регионального этапа - не более 10% от общего числа победителей и призеров по каждому общеобразовательному предмету и по каждой параллели классов отдельно (но не менее 2 призёров при условии соблюдения п.7.3).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7.3.	Победителями и призёрами Олимпиады по каждой параллели признаются только участники, набравшие наибольшее количество баллов при выполнении следующего условия: победители - не менее 50% от максимально возможного количества баллов, призеры - не менее 40%. В случае, когда у участника Олимпиады, определяемого в пределах установленной квоты в качестве победителя/призера оказывается равное количество баллов (такое же, как и у следующего за ним в рейтинговой таблице), оба участника признаются победителями/призерами.</a:t>
              </a: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1003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ПОРЯДОК ПОДВЕДЕНИЯ ИТОГОВ РЕГИОНАЛЬНОГО ЭТАПА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378261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69B09C4-D7E8-4AB2-8292-0377A25C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84905"/>
              </p:ext>
            </p:extLst>
          </p:nvPr>
        </p:nvGraphicFramePr>
        <p:xfrm>
          <a:off x="1497523" y="409575"/>
          <a:ext cx="4566751" cy="5627080"/>
        </p:xfrm>
        <a:graphic>
          <a:graphicData uri="http://schemas.openxmlformats.org/drawingml/2006/table">
            <a:tbl>
              <a:tblPr/>
              <a:tblGrid>
                <a:gridCol w="1191748">
                  <a:extLst>
                    <a:ext uri="{9D8B030D-6E8A-4147-A177-3AD203B41FA5}">
                      <a16:colId xmlns:a16="http://schemas.microsoft.com/office/drawing/2014/main" val="4065458037"/>
                    </a:ext>
                  </a:extLst>
                </a:gridCol>
                <a:gridCol w="490909">
                  <a:extLst>
                    <a:ext uri="{9D8B030D-6E8A-4147-A177-3AD203B41FA5}">
                      <a16:colId xmlns:a16="http://schemas.microsoft.com/office/drawing/2014/main" val="2635441972"/>
                    </a:ext>
                  </a:extLst>
                </a:gridCol>
                <a:gridCol w="878470">
                  <a:extLst>
                    <a:ext uri="{9D8B030D-6E8A-4147-A177-3AD203B41FA5}">
                      <a16:colId xmlns:a16="http://schemas.microsoft.com/office/drawing/2014/main" val="3460840067"/>
                    </a:ext>
                  </a:extLst>
                </a:gridCol>
                <a:gridCol w="765432">
                  <a:extLst>
                    <a:ext uri="{9D8B030D-6E8A-4147-A177-3AD203B41FA5}">
                      <a16:colId xmlns:a16="http://schemas.microsoft.com/office/drawing/2014/main" val="3648460755"/>
                    </a:ext>
                  </a:extLst>
                </a:gridCol>
                <a:gridCol w="620096">
                  <a:extLst>
                    <a:ext uri="{9D8B030D-6E8A-4147-A177-3AD203B41FA5}">
                      <a16:colId xmlns:a16="http://schemas.microsoft.com/office/drawing/2014/main" val="2544631019"/>
                    </a:ext>
                  </a:extLst>
                </a:gridCol>
                <a:gridCol w="620096">
                  <a:extLst>
                    <a:ext uri="{9D8B030D-6E8A-4147-A177-3AD203B41FA5}">
                      <a16:colId xmlns:a16="http://schemas.microsoft.com/office/drawing/2014/main" val="433087936"/>
                    </a:ext>
                  </a:extLst>
                </a:gridCol>
              </a:tblGrid>
              <a:tr h="17752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780984"/>
                  </a:ext>
                </a:extLst>
              </a:tr>
              <a:tr h="42606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Статус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 выполнения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778259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победитель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060510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призер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492382"/>
                  </a:ext>
                </a:extLst>
              </a:tr>
              <a:tr h="15698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25 % от числа участников по каждому классу -  Победители и призёры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призер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343659"/>
                  </a:ext>
                </a:extLst>
              </a:tr>
              <a:tr h="156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призер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75747"/>
                  </a:ext>
                </a:extLst>
              </a:tr>
              <a:tr h="156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призер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704671"/>
                  </a:ext>
                </a:extLst>
              </a:tr>
              <a:tr h="156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призер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87785"/>
                  </a:ext>
                </a:extLst>
              </a:tr>
              <a:tr h="156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призер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581561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призер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698364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153225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658473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215139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67053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921896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647251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621689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30342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554341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547431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473503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51608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175985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656547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927973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61791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27420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376716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638476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839709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105108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429206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273868"/>
                  </a:ext>
                </a:extLst>
              </a:tr>
              <a:tr h="15698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805207"/>
                  </a:ext>
                </a:extLst>
              </a:tr>
            </a:tbl>
          </a:graphicData>
        </a:graphic>
      </p:graphicFrame>
      <p:sp>
        <p:nvSpPr>
          <p:cNvPr id="5" name="Дуга 4">
            <a:extLst>
              <a:ext uri="{FF2B5EF4-FFF2-40B4-BE49-F238E27FC236}">
                <a16:creationId xmlns:a16="http://schemas.microsoft.com/office/drawing/2014/main" id="{C0F52228-5F81-49FA-A7C0-5C62BD58F93D}"/>
              </a:ext>
            </a:extLst>
          </p:cNvPr>
          <p:cNvSpPr/>
          <p:nvPr/>
        </p:nvSpPr>
        <p:spPr>
          <a:xfrm rot="14875487">
            <a:off x="2406732" y="1662289"/>
            <a:ext cx="2307614" cy="890841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9E906-9602-4BFF-B0F8-93A0ADBCA64B}"/>
              </a:ext>
            </a:extLst>
          </p:cNvPr>
          <p:cNvSpPr txBox="1"/>
          <p:nvPr/>
        </p:nvSpPr>
        <p:spPr>
          <a:xfrm>
            <a:off x="5617634" y="1000125"/>
            <a:ext cx="3966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победителей регионального этапа - не более 10% от общего числа победителей и призеров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69885-A84F-4429-83DD-C21E42D5A507}"/>
              </a:ext>
            </a:extLst>
          </p:cNvPr>
          <p:cNvSpPr txBox="1"/>
          <p:nvPr/>
        </p:nvSpPr>
        <p:spPr>
          <a:xfrm>
            <a:off x="5617634" y="2188997"/>
            <a:ext cx="6239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Победителем может стать участник набравший не менее 50% Призером не менее 40%.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5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33F19E-C23D-4396-8F33-89024B64AAA9}"/>
              </a:ext>
            </a:extLst>
          </p:cNvPr>
          <p:cNvSpPr txBox="1"/>
          <p:nvPr/>
        </p:nvSpPr>
        <p:spPr>
          <a:xfrm>
            <a:off x="713358" y="545022"/>
            <a:ext cx="10691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ПУБЛИКАЦИЯ ПРЕДВАРИТЕЛЬНЫХ РЕЗУЛЬТАТОВ РЕГИОНАЛЬНОГО ЭТАПА ОЛИМПИАДЫ НА ОФИЦИАЛЬНОМ САЙТЕ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OLYMP.IRO86.RU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В ИНФОРМАЦИОННО-ТЕЛЕКОММУНИКАЦИОННОЙ СЕТИ «ИНТЕРНЕТ»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649F9-E1E1-40EE-A46A-257C5A84C407}"/>
              </a:ext>
            </a:extLst>
          </p:cNvPr>
          <p:cNvSpPr txBox="1"/>
          <p:nvPr/>
        </p:nvSpPr>
        <p:spPr>
          <a:xfrm>
            <a:off x="651933" y="3716867"/>
            <a:ext cx="11404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п. 18 Порядка «Оргкомитет соответствующего этапа олимпиады обеспечивает сбор и хранение заявлений</a:t>
            </a:r>
            <a:r>
              <a:rPr lang="en-US" dirty="0"/>
              <a:t> </a:t>
            </a:r>
            <a:r>
              <a:rPr lang="ru-RU" dirty="0"/>
              <a:t>от родителей (законных представителей) обучающихся, заявивших о своем участии в олимпиаде, об</a:t>
            </a:r>
            <a:r>
              <a:rPr lang="en-US" dirty="0"/>
              <a:t> </a:t>
            </a:r>
            <a:r>
              <a:rPr lang="ru-RU" dirty="0"/>
              <a:t>ознакомлении с Порядком и о согласии на публикацию результатов по каждому общеобразовательному</a:t>
            </a:r>
            <a:r>
              <a:rPr lang="en-US" dirty="0"/>
              <a:t> </a:t>
            </a:r>
            <a:r>
              <a:rPr lang="ru-RU" dirty="0"/>
              <a:t>предмету на своем официальном сайте в информационно-телекоммуникационной сети «Интернет» с</a:t>
            </a:r>
            <a:r>
              <a:rPr lang="en-US" dirty="0"/>
              <a:t> </a:t>
            </a:r>
            <a:r>
              <a:rPr lang="ru-RU" dirty="0"/>
              <a:t>указанием фамилии, инициалов, класса, субъекта Российской Федерации, количества баллов, набранных при выполнении заданий, и передает их организатору соответствующего этапа олимпиады»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C0EA68C-E46D-4D64-A5F3-D8CD06F27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39466"/>
              </p:ext>
            </p:extLst>
          </p:nvPr>
        </p:nvGraphicFramePr>
        <p:xfrm>
          <a:off x="2032000" y="1859041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3758330964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40354605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239822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913467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4200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Фамилия, инициалы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Статус (</a:t>
                      </a:r>
                      <a:r>
                        <a:rPr lang="ru-RU" dirty="0" err="1"/>
                        <a:t>победител</a:t>
                      </a:r>
                      <a:r>
                        <a:rPr lang="ru-RU" dirty="0"/>
                        <a:t>, призер, участник)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06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5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63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3359" y="1278911"/>
            <a:ext cx="10200175" cy="4376822"/>
            <a:chOff x="4132943" y="2068976"/>
            <a:chExt cx="7795477" cy="4013201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30479" rIns="30479"/>
            <a:lstStyle/>
            <a:p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196620"/>
              <a:ext cx="7516683" cy="3612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0479" rIns="3047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к 9:30 олимпиадные задания высылаются по защищенному каналу связи в пункты проведения Олимпиады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муниципальный координатор организует распечатку необходимого количества бланков с заданиями исходя из заявок участников по муниципалитету, печать только с одной стороны;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бланки заданий тиражируем на листе с логотипом РЭ </a:t>
              </a:r>
              <a:r>
                <a:rPr lang="ru-RU" sz="1600" b="0" dirty="0" err="1">
                  <a:solidFill>
                    <a:srgbClr val="002060"/>
                  </a:solidFill>
                </a:rPr>
                <a:t>ВсОШ</a:t>
              </a:r>
              <a:endParaRPr lang="ru-RU" sz="1600" b="0" dirty="0">
                <a:solidFill>
                  <a:srgbClr val="00206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запаковываем  в пакеты, распаковываем уже в аудитории при участниках олимпиады и общественном наблюдателе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в 10.50 участники заполняют шифры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в 11.00 участники выполняют олимпиадные задания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после окончания соревновательного тура проверяем шифр на каждом листе работы участника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бланки заданий сканируются (отдельный </a:t>
              </a:r>
              <a:r>
                <a:rPr lang="en-US" sz="1600" b="0" dirty="0">
                  <a:solidFill>
                    <a:srgbClr val="002060"/>
                  </a:solidFill>
                </a:rPr>
                <a:t>PDF </a:t>
              </a:r>
              <a:r>
                <a:rPr lang="ru-RU" sz="1600" b="0" dirty="0">
                  <a:solidFill>
                    <a:srgbClr val="002060"/>
                  </a:solidFill>
                </a:rPr>
                <a:t>файл на каждого участника)</a:t>
              </a:r>
              <a:endParaRPr lang="en-US" sz="1600" b="0" dirty="0">
                <a:solidFill>
                  <a:srgbClr val="00206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файлы направляются в РЦОИ по защищенному каналу связи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0" dirty="0">
                  <a:solidFill>
                    <a:srgbClr val="002060"/>
                  </a:solidFill>
                </a:rPr>
                <a:t>передаются на проверку жюри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ru-RU" sz="1600" b="0" dirty="0">
                <a:solidFill>
                  <a:srgbClr val="002060"/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ru-RU" sz="1600" b="0" dirty="0">
                <a:solidFill>
                  <a:srgbClr val="1E358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1003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ОБЩИЙ РЕГЛАМЕНТ ПРОВЕДЕНИЯ РЕГИОНАЛЬНОГО ЭТАПА ВСЕРОССИЙСКОЙ ОЛИМПИАДЫ ШКОЛЬНИКОВ С ИСПОЛЬЗОВАНИЕМ ДИСТАНЦИОННЫХ ТЕХНОЛОГИЙ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A6324B-A7D0-41AF-9CF8-124397DE3A93}"/>
              </a:ext>
            </a:extLst>
          </p:cNvPr>
          <p:cNvSpPr/>
          <p:nvPr/>
        </p:nvSpPr>
        <p:spPr>
          <a:xfrm>
            <a:off x="1430867" y="4724399"/>
            <a:ext cx="9321800" cy="136313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Название документа (выполненной работы) должно содержать следующие сведения: класс, за который выступает участник, код (шифр) участника и номер соревновательного тура. Например, </a:t>
            </a:r>
            <a:r>
              <a:rPr lang="ru-RU" b="1" dirty="0"/>
              <a:t>9-01_1 </a:t>
            </a:r>
            <a:r>
              <a:rPr lang="ru-RU" dirty="0"/>
              <a:t>, где 9 – класс за который выступает участник, 01 – код (шифр) работы участника, 1 – номер соревновательного тура олимпиады.</a:t>
            </a:r>
          </a:p>
        </p:txBody>
      </p:sp>
    </p:spTree>
    <p:extLst>
      <p:ext uri="{BB962C8B-B14F-4D97-AF65-F5344CB8AC3E}">
        <p14:creationId xmlns:p14="http://schemas.microsoft.com/office/powerpoint/2010/main" val="155218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3359" y="1089116"/>
            <a:ext cx="10200175" cy="5139869"/>
            <a:chOff x="4132943" y="2196620"/>
            <a:chExt cx="7795477" cy="4712854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395033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30479" rIns="30479"/>
            <a:lstStyle/>
            <a:p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196620"/>
              <a:ext cx="7516683" cy="47128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rIns="3047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marL="0" indent="0" algn="just">
                <a:buFont typeface="Arial" charset="0"/>
                <a:buNone/>
                <a:defRPr/>
              </a:pP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1. ВИДЕОЗАПИСЬ ОЛИМПИАДЫ</a:t>
              </a:r>
            </a:p>
            <a:p>
              <a:pPr algn="just">
                <a:buFontTx/>
                <a:buChar char="-"/>
                <a:defRPr/>
              </a:pPr>
              <a:r>
                <a:rPr lang="ru-RU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 необходимо подготовить оборудование для проведения видеозаписи в режиме оф-лайн (</a:t>
              </a:r>
              <a:r>
                <a:rPr lang="ru-RU" altLang="ru-RU" sz="1200" b="0" i="1" dirty="0">
                  <a:solidFill>
                    <a:srgbClr val="002060"/>
                  </a:solidFill>
                  <a:cs typeface="Times New Roman" pitchFamily="18" charset="0"/>
                </a:rPr>
                <a:t>две камеры</a:t>
              </a:r>
              <a:r>
                <a:rPr lang="ru-RU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). Запись первой камеры начинается с момента получения пакетов по каналу защищенной связи, при тиражировании, упаковке олимпиадных материалов, рассылки шифров, сканировании выполненных олимпиадных материалов. Запись второй камеры (находящаяся в аудитории, где проходит олимпиада) начинается с момента занесения пакетов олимпиадных заданий и видеозапись прекращается после окончания олимпиады соответствующего дня;</a:t>
              </a:r>
            </a:p>
            <a:p>
              <a:pPr algn="just">
                <a:buFontTx/>
                <a:buChar char="-"/>
                <a:defRPr/>
              </a:pPr>
              <a:r>
                <a:rPr lang="ru-RU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 файлы содержащие видеозапись теоретического этапа олимпиады записываются на диск или </a:t>
              </a:r>
              <a:r>
                <a:rPr lang="en-US" altLang="ru-RU" sz="1200" b="0" dirty="0" err="1">
                  <a:solidFill>
                    <a:srgbClr val="002060"/>
                  </a:solidFill>
                  <a:cs typeface="Times New Roman" pitchFamily="18" charset="0"/>
                </a:rPr>
                <a:t>usb</a:t>
              </a:r>
              <a:r>
                <a:rPr lang="ru-RU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-накопитель и передаются в оргкомитет, не позднее чем через 10 дней после проведения (отправляются вместе с оригиналами документов в Ханты-Мансийск);</a:t>
              </a:r>
            </a:p>
            <a:p>
              <a:pPr algn="just">
                <a:buFontTx/>
                <a:buChar char="-"/>
                <a:defRPr/>
              </a:pPr>
              <a:r>
                <a:rPr lang="ru-RU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 После окончания практического тура (технология) видеозапись сжимается до качества </a:t>
              </a:r>
              <a:r>
                <a:rPr lang="en-US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HD </a:t>
              </a:r>
              <a:r>
                <a:rPr lang="ru-RU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720 или</a:t>
              </a:r>
              <a:r>
                <a:rPr lang="en-US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 Full HD</a:t>
              </a:r>
              <a:r>
                <a:rPr lang="ru-RU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 1080 по вертикале. Загружается на любое интернет-облако (с возможностью онлайн просмотра) и ссылку на файл направляют на электронный почтовый ящик </a:t>
              </a:r>
              <a:r>
                <a:rPr lang="en-US" altLang="ru-RU" sz="1200" b="0" dirty="0">
                  <a:solidFill>
                    <a:srgbClr val="002060"/>
                  </a:solidFill>
                  <a:cs typeface="Times New Roman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olymp@iro86.ru</a:t>
              </a:r>
              <a:r>
                <a:rPr lang="en-US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 </a:t>
              </a:r>
              <a:r>
                <a:rPr lang="ru-RU" altLang="ru-RU" sz="1200" b="0" dirty="0">
                  <a:solidFill>
                    <a:srgbClr val="002060"/>
                  </a:solidFill>
                  <a:cs typeface="Times New Roman" pitchFamily="18" charset="0"/>
                </a:rPr>
                <a:t>с указанием в теме письма муниципального образования. </a:t>
              </a:r>
            </a:p>
            <a:p>
              <a:pPr algn="just">
                <a:defRPr/>
              </a:pPr>
              <a:endParaRPr lang="ru-RU" altLang="ru-RU" sz="1200" b="0" dirty="0">
                <a:solidFill>
                  <a:srgbClr val="002060"/>
                </a:solidFill>
                <a:cs typeface="Times New Roman" pitchFamily="18" charset="0"/>
              </a:endParaRPr>
            </a:p>
            <a:p>
              <a:pPr marL="0" indent="0" algn="just">
                <a:buFont typeface="Arial" charset="0"/>
                <a:buNone/>
                <a:defRPr/>
              </a:pPr>
              <a:r>
                <a:rPr lang="ru-RU" altLang="ru-RU" sz="1400" dirty="0">
                  <a:solidFill>
                    <a:srgbClr val="002060"/>
                  </a:solidFill>
                  <a:cs typeface="Times New Roman" pitchFamily="18" charset="0"/>
                </a:rPr>
                <a:t>2. ТЕХНИЧЕСКОЕ ОБЕСПЕЧЕНИЕ ДЛЯ СКАНИРОВАНИЯ ОЛИМПИАДНЫХ МАТЕРИАЛОВ</a:t>
              </a:r>
            </a:p>
            <a:p>
              <a:pPr algn="just">
                <a:buFontTx/>
                <a:buChar char="-"/>
                <a:defRPr/>
              </a:pPr>
              <a:r>
                <a:rPr lang="ru-RU" altLang="ru-RU" sz="1400" b="0" dirty="0">
                  <a:solidFill>
                    <a:srgbClr val="002060"/>
                  </a:solidFill>
                  <a:cs typeface="Times New Roman" pitchFamily="18" charset="0"/>
                </a:rPr>
                <a:t> сканер должен позволять цветное сканирование в формате </a:t>
              </a:r>
              <a:r>
                <a:rPr lang="en-US" altLang="ru-RU" sz="1400" b="0" dirty="0">
                  <a:solidFill>
                    <a:srgbClr val="002060"/>
                  </a:solidFill>
                  <a:cs typeface="Times New Roman" pitchFamily="18" charset="0"/>
                </a:rPr>
                <a:t>PDF. </a:t>
              </a:r>
              <a:r>
                <a:rPr lang="ru-RU" altLang="ru-RU" sz="1400" b="0" dirty="0">
                  <a:solidFill>
                    <a:srgbClr val="002060"/>
                  </a:solidFill>
                  <a:cs typeface="Times New Roman" pitchFamily="18" charset="0"/>
                </a:rPr>
                <a:t>Сканированные работы должны быть четкими, читаемыми.</a:t>
              </a:r>
            </a:p>
            <a:p>
              <a:pPr algn="just">
                <a:defRPr/>
              </a:pPr>
              <a:endParaRPr lang="ru-RU" altLang="ru-RU" sz="1400" b="0" dirty="0">
                <a:solidFill>
                  <a:srgbClr val="002060"/>
                </a:solidFill>
                <a:cs typeface="Times New Roman" pitchFamily="18" charset="0"/>
              </a:endParaRPr>
            </a:p>
            <a:p>
              <a:pPr marL="0" indent="0" algn="just">
                <a:buFont typeface="Arial" charset="0"/>
                <a:buNone/>
                <a:defRPr/>
              </a:pPr>
              <a:r>
                <a:rPr lang="ru-RU" altLang="ru-RU" sz="1400" b="1" dirty="0">
                  <a:solidFill>
                    <a:srgbClr val="002060"/>
                  </a:solidFill>
                  <a:cs typeface="Times New Roman" pitchFamily="18" charset="0"/>
                </a:rPr>
                <a:t>3. МАТЕРИАЛЬНОЕ ОБЕСПЕЧЕНИЕ АУДИТОРИИ </a:t>
              </a:r>
            </a:p>
            <a:p>
              <a:pPr algn="just">
                <a:buFontTx/>
                <a:buChar char="-"/>
                <a:defRPr/>
              </a:pPr>
              <a:r>
                <a:rPr lang="ru-RU" altLang="ru-RU" sz="1400" b="0" dirty="0">
                  <a:solidFill>
                    <a:srgbClr val="002060"/>
                  </a:solidFill>
                  <a:cs typeface="Times New Roman" pitchFamily="18" charset="0"/>
                </a:rPr>
                <a:t> каждый участник должен сидеть в аудитории за отдельным столом в аудиториях, в которых проходит Олимпиада;</a:t>
              </a:r>
            </a:p>
            <a:p>
              <a:pPr algn="just">
                <a:buFontTx/>
                <a:buChar char="-"/>
                <a:defRPr/>
              </a:pPr>
              <a:r>
                <a:rPr lang="ru-RU" altLang="ru-RU" sz="1400" b="0" dirty="0">
                  <a:solidFill>
                    <a:srgbClr val="002060"/>
                  </a:solidFill>
                  <a:cs typeface="Times New Roman" pitchFamily="18" charset="0"/>
                </a:rPr>
                <a:t> участники обеспечиваются бумагой для черновых записей из расчета не менее 2 листа А4 на участника; </a:t>
              </a:r>
            </a:p>
            <a:p>
              <a:pPr algn="just">
                <a:buFontTx/>
                <a:buChar char="-"/>
                <a:defRPr/>
              </a:pPr>
              <a:r>
                <a:rPr lang="ru-RU" altLang="ru-RU" sz="1400" b="0" dirty="0">
                  <a:solidFill>
                    <a:srgbClr val="002060"/>
                  </a:solidFill>
                  <a:cs typeface="Times New Roman" pitchFamily="18" charset="0"/>
                </a:rPr>
                <a:t> настенные часы (располагаются так, чтобы фиксировались на видеокамеру), на доске фиксируется время начала и окончания олимпиады;</a:t>
              </a:r>
            </a:p>
            <a:p>
              <a:pPr algn="just">
                <a:buFontTx/>
                <a:buChar char="-"/>
                <a:defRPr/>
              </a:pPr>
              <a:r>
                <a:rPr lang="ru-RU" altLang="ru-RU" sz="1400" b="0" dirty="0">
                  <a:solidFill>
                    <a:srgbClr val="002060"/>
                  </a:solidFill>
                  <a:cs typeface="Times New Roman" pitchFamily="18" charset="0"/>
                </a:rPr>
                <a:t> наличие помещения для размещения сопровождающих лиц.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ru-RU" sz="1400" b="0" dirty="0">
                <a:solidFill>
                  <a:srgbClr val="002060"/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ru-RU" sz="1600" b="0" dirty="0">
                <a:solidFill>
                  <a:srgbClr val="1E358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1003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ТЕХНИЧЕСКОМУ ОСНАЩЕНИЮ АУДИТОРИЙ ДЛЯ ПРОВЕДЕНИЯ РЭ ВСОШ</a:t>
            </a:r>
          </a:p>
        </p:txBody>
      </p:sp>
    </p:spTree>
    <p:extLst>
      <p:ext uri="{BB962C8B-B14F-4D97-AF65-F5344CB8AC3E}">
        <p14:creationId xmlns:p14="http://schemas.microsoft.com/office/powerpoint/2010/main" val="191584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3359" y="1155800"/>
            <a:ext cx="10200175" cy="4376822"/>
            <a:chOff x="4132943" y="2068976"/>
            <a:chExt cx="7795477" cy="4013201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30479" rIns="30479"/>
            <a:lstStyle/>
            <a:p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196620"/>
              <a:ext cx="7516683" cy="3838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0479" rIns="3047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подача апелляций происходит в течение 1 астрономического часа (60 минут) после разбора заданий и размещения предварительных результатов олимпиады. Заявление подаются в электронном виде на адрес электронной почты: olymp@iro86.ru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апелляция проводится в форме вебинара на платформе </a:t>
              </a:r>
              <a:r>
                <a:rPr lang="ru-RU" sz="1600" b="0" dirty="0" err="1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Контур.Толк</a:t>
              </a: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;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для проведения апелляции необходимы наушники и микрофон. Со стороны муниципалитета на апелляции должен присутствовать участник, подавший апелляцию и муниципальный координатор. Апелляции без участника олимпиады не рассматриваются;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по результатам рассмотрения апелляции о несогласии с выставленными баллами жюри олимпиады принимают одно из решений:  </a:t>
              </a:r>
            </a:p>
            <a:p>
              <a:pPr lvl="1">
                <a:spcBef>
                  <a:spcPts val="1200"/>
                </a:spcBef>
              </a:pPr>
              <a:r>
                <a:rPr lang="ru-RU" sz="10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1) об отклонении апелляции и сохранении выставленных баллов;</a:t>
              </a:r>
            </a:p>
            <a:p>
              <a:pPr lvl="1">
                <a:spcBef>
                  <a:spcPts val="1200"/>
                </a:spcBef>
              </a:pPr>
              <a:r>
                <a:rPr lang="ru-RU" sz="10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2) об удовлетворении апелляции и корректировке баллов.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На каждую апелляцию жюри заполняет протокол и направляет в пункт проведения олимпиады.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ru-RU" sz="1600" b="0" dirty="0">
                <a:solidFill>
                  <a:srgbClr val="1E358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1003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ПРОЦЕДУРА АПЕЛЛЯЦИИ </a:t>
            </a:r>
          </a:p>
        </p:txBody>
      </p:sp>
    </p:spTree>
    <p:extLst>
      <p:ext uri="{BB962C8B-B14F-4D97-AF65-F5344CB8AC3E}">
        <p14:creationId xmlns:p14="http://schemas.microsoft.com/office/powerpoint/2010/main" val="186847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3359" y="1155800"/>
            <a:ext cx="10200175" cy="4376822"/>
            <a:chOff x="4132943" y="2068976"/>
            <a:chExt cx="7795477" cy="4013201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30479" rIns="30479"/>
            <a:lstStyle/>
            <a:p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196620"/>
              <a:ext cx="7516683" cy="3386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rIns="3047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algn="just">
                <a:buFont typeface="Arial" charset="0"/>
                <a:buAutoNum type="arabicPeriod"/>
                <a:defRPr/>
              </a:pPr>
              <a:r>
                <a:rPr lang="ru-RU" altLang="ru-RU" sz="16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Тема письма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altLang="ru-RU" sz="16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РЭ. Муниципалитет. Предмет</a:t>
              </a:r>
            </a:p>
            <a:p>
              <a:pPr marL="0" indent="0" algn="just">
                <a:buFont typeface="Arial" charset="0"/>
                <a:buNone/>
                <a:defRPr/>
              </a:pP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Например: 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РЭ. Мегион. Математика</a:t>
              </a:r>
            </a:p>
            <a:p>
              <a:pPr marL="0" indent="0" algn="just">
                <a:buFont typeface="Arial" charset="0"/>
                <a:buNone/>
                <a:defRPr/>
              </a:pPr>
              <a:endPara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indent="0" algn="just">
                <a:buFont typeface="Arial" charset="0"/>
                <a:buNone/>
                <a:defRPr/>
              </a:pP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altLang="ru-RU" sz="16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Вложение: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indent="0" algn="just">
                <a:buFont typeface="Arial" charset="0"/>
                <a:buNone/>
                <a:defRPr/>
              </a:pP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Первый файл: 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Документы и шифры 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(до 10.00)</a:t>
              </a:r>
            </a:p>
            <a:p>
              <a:pPr marL="0" indent="0" algn="just">
                <a:buFont typeface="Arial" charset="0"/>
                <a:buNone/>
                <a:defRPr/>
              </a:pP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файл: 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Выполненные задания 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(до 1</a:t>
              </a:r>
              <a:r>
                <a:rPr lang="en-US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.30)</a:t>
              </a:r>
            </a:p>
            <a:p>
              <a:pPr marL="0" indent="0" algn="just">
                <a:buFont typeface="Arial" charset="0"/>
                <a:buNone/>
                <a:defRPr/>
              </a:pP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Третий файл: 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Акт 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(до 1</a:t>
              </a:r>
              <a:r>
                <a:rPr lang="en-US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.30)</a:t>
              </a:r>
            </a:p>
            <a:p>
              <a:pPr marL="0" indent="0" algn="just">
                <a:buFont typeface="Arial" charset="0"/>
                <a:buNone/>
                <a:defRPr/>
              </a:pP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Четвёртый файл: 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Анкеты 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(до 1</a:t>
              </a:r>
              <a:r>
                <a:rPr lang="en-US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.30)</a:t>
              </a:r>
            </a:p>
            <a:p>
              <a:pPr marL="0" indent="0" algn="just">
                <a:buFont typeface="Arial" charset="0"/>
                <a:buNone/>
                <a:defRPr/>
              </a:pPr>
              <a:endPara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indent="0" algn="ctr">
                <a:buFont typeface="Arial" charset="0"/>
                <a:buNone/>
                <a:defRPr/>
              </a:pPr>
              <a:endPara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indent="0" algn="ctr">
                <a:buFont typeface="Arial" charset="0"/>
                <a:buNone/>
                <a:defRPr/>
              </a:pPr>
              <a:endPara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indent="0" algn="ctr">
                <a:buFont typeface="Arial" charset="0"/>
                <a:buNone/>
                <a:defRPr/>
              </a:pPr>
              <a:r>
                <a:rPr lang="ru-RU" alt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ВСЕ ФАЙЛЫ В ФОРМАТЕ </a:t>
              </a:r>
              <a:r>
                <a:rPr lang="en-US" alt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PDF</a:t>
              </a:r>
              <a:endPara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indent="0" algn="just">
                <a:buFont typeface="Arial" charset="0"/>
                <a:buNone/>
                <a:defRPr/>
              </a:pPr>
              <a:endParaRPr lang="ru-RU" alt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ru-RU" sz="1600" b="0" dirty="0">
                <a:solidFill>
                  <a:srgbClr val="1E358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1003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НАИМЕНОВАНИЕ СКАНИРОВАННЫХ ФАЙЛОВ ПРИ ОТПРАВКЕ ПО ЗАЩИЩЕННОМУ КАНАЛУ</a:t>
            </a:r>
          </a:p>
        </p:txBody>
      </p:sp>
    </p:spTree>
    <p:extLst>
      <p:ext uri="{BB962C8B-B14F-4D97-AF65-F5344CB8AC3E}">
        <p14:creationId xmlns:p14="http://schemas.microsoft.com/office/powerpoint/2010/main" val="198186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9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3947626" y="2543155"/>
            <a:ext cx="388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707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3359" y="1278911"/>
            <a:ext cx="10200175" cy="4376822"/>
            <a:chOff x="4132943" y="2068976"/>
            <a:chExt cx="7795477" cy="4013201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30479" rIns="30479"/>
            <a:lstStyle/>
            <a:p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196620"/>
              <a:ext cx="7516683" cy="25398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0479" rIns="3047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Порядок проведения всероссийской олимпиады школьников, утвержденный приказом Приказ Министерства просвещения РФ от 27 ноября 2020 г. № 678 «Об утверждении Порядка проведения всероссийской олимпиады школьников»;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Приказ от 30.10.2023 г. № 804 «Об установлении сроков и графика проведения регионального этапа всероссийской олимпиады школьников в 2023/24 учебном году;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Требования к организации и проведению к проведению регионального этапа всероссийской олимпиады школьников 2023/24 учебного года;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Приказ </a:t>
              </a:r>
              <a:r>
                <a:rPr lang="ru-RU" sz="1600" b="0" dirty="0" err="1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Депобразования</a:t>
              </a: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и науки Югры  «О проведении регионального этапа всероссийской олимпиады школьников в Ханты-Мансийском автономном округе – Югре в 2023-2024 учебном году» </a:t>
              </a: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1003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НОРМАТИВНОЕ ОБЕСПЕЧЕНИЕ РЕГИОНАЛЬНОГО ЭТАПА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403423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EF4F60-F352-44E0-A206-5D3B711C2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8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1014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СОПРОВОЖДЕНИЕ ОЛИМПИАДЫ</a:t>
            </a:r>
          </a:p>
        </p:txBody>
      </p:sp>
      <p:sp>
        <p:nvSpPr>
          <p:cNvPr id="8" name="Прямая соединительная линия 17"/>
          <p:cNvSpPr/>
          <p:nvPr/>
        </p:nvSpPr>
        <p:spPr>
          <a:xfrm flipV="1">
            <a:off x="713359" y="1728089"/>
            <a:ext cx="23759" cy="3986911"/>
          </a:xfrm>
          <a:prstGeom prst="line">
            <a:avLst/>
          </a:prstGeom>
          <a:ln w="38100">
            <a:solidFill>
              <a:srgbClr val="1E3584"/>
            </a:solidFill>
          </a:ln>
        </p:spPr>
        <p:txBody>
          <a:bodyPr lIns="30479" rIns="30479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ACD87D7-8C1F-4873-9828-45D9488CD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556551"/>
              </p:ext>
            </p:extLst>
          </p:nvPr>
        </p:nvGraphicFramePr>
        <p:xfrm>
          <a:off x="1293402" y="1402021"/>
          <a:ext cx="7391033" cy="480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Bitmap Image" r:id="rId4" imgW="13706640" imgH="8915400" progId="PBrush">
                  <p:embed/>
                </p:oleObj>
              </mc:Choice>
              <mc:Fallback>
                <p:oleObj name="Bitmap Image" r:id="rId4" imgW="13706640" imgH="8915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402" y="1402021"/>
                        <a:ext cx="7391033" cy="4807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987EE03-1A90-4FFF-8081-73BCFB51A450}"/>
              </a:ext>
            </a:extLst>
          </p:cNvPr>
          <p:cNvSpPr txBox="1"/>
          <p:nvPr/>
        </p:nvSpPr>
        <p:spPr>
          <a:xfrm>
            <a:off x="4089401" y="1032689"/>
            <a:ext cx="6239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https://olymp.iro86.ru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CB63CC-9197-41AE-A890-EC731350E6AC}"/>
              </a:ext>
            </a:extLst>
          </p:cNvPr>
          <p:cNvSpPr/>
          <p:nvPr/>
        </p:nvSpPr>
        <p:spPr>
          <a:xfrm>
            <a:off x="4309534" y="1612689"/>
            <a:ext cx="6096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DC6FF4-E6D4-4A5D-B136-A440AC4D6AF9}"/>
              </a:ext>
            </a:extLst>
          </p:cNvPr>
          <p:cNvSpPr/>
          <p:nvPr/>
        </p:nvSpPr>
        <p:spPr>
          <a:xfrm>
            <a:off x="5783813" y="4766732"/>
            <a:ext cx="1054100" cy="982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70E268B4-023C-4EFC-ACDF-D32DA7DB5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32836"/>
              </p:ext>
            </p:extLst>
          </p:nvPr>
        </p:nvGraphicFramePr>
        <p:xfrm>
          <a:off x="8727740" y="4275667"/>
          <a:ext cx="3246343" cy="170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Bitmap Image" r:id="rId7" imgW="5153040" imgH="2705040" progId="PBrush">
                  <p:embed/>
                </p:oleObj>
              </mc:Choice>
              <mc:Fallback>
                <p:oleObj name="Bitmap Image" r:id="rId7" imgW="5153040" imgH="2705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27740" y="4275667"/>
                        <a:ext cx="3246343" cy="1704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5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3359" y="1278911"/>
            <a:ext cx="10200175" cy="4376822"/>
            <a:chOff x="4132943" y="2068976"/>
            <a:chExt cx="7795477" cy="4013201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30479" rIns="30479"/>
            <a:lstStyle/>
            <a:p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680663"/>
              <a:ext cx="7516683" cy="3104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0479" rIns="3047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ru-RU" sz="1600" b="0" dirty="0">
                <a:solidFill>
                  <a:srgbClr val="1E358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867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ФОРМА ПРОВЕДЕНИЯ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B8D758D-1644-4D89-85FB-DCFFA5EDC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47310"/>
              </p:ext>
            </p:extLst>
          </p:nvPr>
        </p:nvGraphicFramePr>
        <p:xfrm>
          <a:off x="1990722" y="1160575"/>
          <a:ext cx="8156399" cy="29311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92399">
                  <a:extLst>
                    <a:ext uri="{9D8B030D-6E8A-4147-A177-3AD203B41FA5}">
                      <a16:colId xmlns:a16="http://schemas.microsoft.com/office/drawing/2014/main" val="16087080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14259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ОЧНО с использованием ИКТ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</a:rPr>
                        <a:t>химия, физика, физическая культура, основы безопасности жизнедеятельности, биология, технология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история, экономика, астрономия, литература, обществознание, искусство (мировая художественная культура), география, право, французский язык, информатика, математика, экология, английский язык, немецкий язык, китайский язык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7380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504D89-8D4C-4D01-963D-959A9441528F}"/>
              </a:ext>
            </a:extLst>
          </p:cNvPr>
          <p:cNvSpPr/>
          <p:nvPr/>
        </p:nvSpPr>
        <p:spPr>
          <a:xfrm>
            <a:off x="1990722" y="4232734"/>
            <a:ext cx="8156395" cy="889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этап олимпиады проводится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10 января по 29 февраля 2024 года</a:t>
            </a:r>
            <a:endParaRPr lang="ru-RU" sz="20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C4D6B6-A0A8-4782-9F6A-AC2F3E5D0A57}"/>
              </a:ext>
            </a:extLst>
          </p:cNvPr>
          <p:cNvSpPr/>
          <p:nvPr/>
        </p:nvSpPr>
        <p:spPr>
          <a:xfrm>
            <a:off x="1990721" y="5267535"/>
            <a:ext cx="8156395" cy="889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Региональный этап олимпиады проводится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9-11 классов.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2194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ая соединительная линия 17"/>
          <p:cNvSpPr/>
          <p:nvPr/>
        </p:nvSpPr>
        <p:spPr>
          <a:xfrm flipH="1" flipV="1">
            <a:off x="713359" y="1278911"/>
            <a:ext cx="0" cy="4376822"/>
          </a:xfrm>
          <a:prstGeom prst="line">
            <a:avLst/>
          </a:prstGeom>
          <a:ln w="38100">
            <a:solidFill>
              <a:srgbClr val="1E3584"/>
            </a:solidFill>
          </a:ln>
        </p:spPr>
        <p:txBody>
          <a:bodyPr lIns="30479" rIns="30479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1003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КОЛИЧЕСТВЕННЫЙ СОСТАВ УЧАСТНИКОВ РЕГИОНАЛЬНОГО ЭТАПА ВСОШ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3A88CF7-24FD-4FEE-B05A-782C58B2F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913406"/>
              </p:ext>
            </p:extLst>
          </p:nvPr>
        </p:nvGraphicFramePr>
        <p:xfrm>
          <a:off x="965198" y="1124888"/>
          <a:ext cx="5562602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95">
                  <a:extLst>
                    <a:ext uri="{9D8B030D-6E8A-4147-A177-3AD203B41FA5}">
                      <a16:colId xmlns:a16="http://schemas.microsoft.com/office/drawing/2014/main" val="2677080314"/>
                    </a:ext>
                  </a:extLst>
                </a:gridCol>
                <a:gridCol w="2573907">
                  <a:extLst>
                    <a:ext uri="{9D8B030D-6E8A-4147-A177-3AD203B41FA5}">
                      <a16:colId xmlns:a16="http://schemas.microsoft.com/office/drawing/2014/main" val="253427739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731382240"/>
                    </a:ext>
                  </a:extLst>
                </a:gridCol>
              </a:tblGrid>
              <a:tr h="4422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Предмет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Всего участников РЭ ВсОШ, набравших проходной балл</a:t>
                      </a:r>
                      <a:endParaRPr lang="ru-RU" sz="900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2022-2023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 anchor="ctr"/>
                </a:tc>
                <a:extLst>
                  <a:ext uri="{0D108BD9-81ED-4DB2-BD59-A6C34878D82A}">
                    <a16:rowId xmlns:a16="http://schemas.microsoft.com/office/drawing/2014/main" val="3566897759"/>
                  </a:ext>
                </a:extLst>
              </a:tr>
              <a:tr h="147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9-11 классы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262206310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Астрономия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926486026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Биология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148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4127216158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География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2362205065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Искусство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3420689131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Литература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133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09088635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Математика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96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625496464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Обществознание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2096550162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Право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057698421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9.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Русский язык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3682214678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Экология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4261405881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Экономика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4139781186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Физика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62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998547227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13.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Химия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77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970223116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14.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История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119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819524424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15.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ОБЖ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196278601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16.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Технология: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483168262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ТТТТ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236038497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ТДДТ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53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6402427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17.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Английский язык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98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3915268624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18.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Французский язык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3346403449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19.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Китайский язык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2478485424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Немецкий язык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49935322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21.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Физическая культура: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4200115253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юноши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759385663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девушки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91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1374826933"/>
                  </a:ext>
                </a:extLst>
              </a:tr>
              <a:tr h="14742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</a:rPr>
                        <a:t>Информатика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73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311" marR="14311" marT="0" marB="0"/>
                </a:tc>
                <a:extLst>
                  <a:ext uri="{0D108BD9-81ED-4DB2-BD59-A6C34878D82A}">
                    <a16:rowId xmlns:a16="http://schemas.microsoft.com/office/drawing/2014/main" val="20780735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D7BC3F-E41F-4C8E-A3A4-BC6BDF2FA648}"/>
              </a:ext>
            </a:extLst>
          </p:cNvPr>
          <p:cNvSpPr txBox="1"/>
          <p:nvPr/>
        </p:nvSpPr>
        <p:spPr>
          <a:xfrm>
            <a:off x="6985001" y="1566334"/>
            <a:ext cx="334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ИТОГО:  1833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07224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3360" y="1278911"/>
            <a:ext cx="5060908" cy="4376822"/>
            <a:chOff x="4132943" y="2068976"/>
            <a:chExt cx="7795477" cy="4013201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30479" rIns="30479"/>
            <a:lstStyle/>
            <a:p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196620"/>
              <a:ext cx="7516683" cy="17214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rIns="3047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К участию в региональном этапе олимпиады по каждому общеобразовательному предмету допускаются: 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участники муниципального этапа олимпиады текущего учебного года, набравшие необходимое для участия в региональном этапе олимпиады количество баллов, установленное организатором регионального этапа олимпиады; 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ru-RU" sz="16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победители и призеры регионального этапа олимпиады предыдущего учебного года, продолжающие освоение основных образовательных программ основного общего и среднего общего образования.</a:t>
              </a: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8" y="379843"/>
            <a:ext cx="10369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СРОКИ ПРОВЕДЕНИЯ РЕГИОНАЛЬНОГО ЭТАПА ВСЕРОССИЙСКОЙ ОЛИМПИАДЫ ШКОЛЬНИКОВ В 2023/2024 УЧЕБНОМ ГОДУ ПО КАЖДОМУ ОБЩЕОБРАЗОВАТЕЛЬНОМУ ПРЕДМЕТУ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D05FFA5-51EE-47FC-94F6-CB41C0F5F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23091"/>
              </p:ext>
            </p:extLst>
          </p:nvPr>
        </p:nvGraphicFramePr>
        <p:xfrm>
          <a:off x="6739467" y="1010673"/>
          <a:ext cx="4233333" cy="5441550"/>
        </p:xfrm>
        <a:graphic>
          <a:graphicData uri="http://schemas.openxmlformats.org/drawingml/2006/table">
            <a:tbl>
              <a:tblPr/>
              <a:tblGrid>
                <a:gridCol w="1786466">
                  <a:extLst>
                    <a:ext uri="{9D8B030D-6E8A-4147-A177-3AD203B41FA5}">
                      <a16:colId xmlns:a16="http://schemas.microsoft.com/office/drawing/2014/main" val="1978005824"/>
                    </a:ext>
                  </a:extLst>
                </a:gridCol>
                <a:gridCol w="2446867">
                  <a:extLst>
                    <a:ext uri="{9D8B030D-6E8A-4147-A177-3AD203B41FA5}">
                      <a16:colId xmlns:a16="http://schemas.microsoft.com/office/drawing/2014/main" val="281795224"/>
                    </a:ext>
                  </a:extLst>
                </a:gridCol>
              </a:tblGrid>
              <a:tr h="308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</a:rPr>
                        <a:t>Предмет</a:t>
                      </a:r>
                    </a:p>
                  </a:txBody>
                  <a:tcPr marL="71548" marR="71548" marT="40440" marB="40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2D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 Дата проведения</a:t>
                      </a:r>
                      <a:b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организационная информация</a:t>
                      </a:r>
                    </a:p>
                  </a:txBody>
                  <a:tcPr marL="29863" marR="71548" marT="40440" marB="40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2D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5244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10, 11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Французский язык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1726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12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Искусство (МХК)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360287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13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Астрономия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517845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15, 16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Испанский язык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51814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17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Русский язык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42261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18, 19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Химия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31163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20, 22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Информатика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25754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23, 24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История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19925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25, 27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Биология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6813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26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Экономика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326068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29, 30 января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Физика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5395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31 января, 1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Математика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72738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2, 3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Обществознание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01411"/>
                  </a:ext>
                </a:extLst>
              </a:tr>
              <a:tr h="3218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6, 7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Итальянский язык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Китайский язык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20342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8, 9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Экология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95383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10, 12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Немецкий язык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28932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13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Литература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34348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15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География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63458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16, 17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Физическая культура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855902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19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Право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78827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20, 21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Технология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25691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26, 27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Английский язык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19899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28, 29 февраля</a:t>
                      </a:r>
                    </a:p>
                  </a:txBody>
                  <a:tcPr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Основы безопасности жизнедеятельности</a:t>
                      </a:r>
                    </a:p>
                  </a:txBody>
                  <a:tcPr marL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14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67A909-4B3E-4DC9-A0BC-3146273F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90" y="429335"/>
            <a:ext cx="8576620" cy="59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9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3360" y="1217355"/>
            <a:ext cx="5043974" cy="4438379"/>
            <a:chOff x="4132943" y="2012534"/>
            <a:chExt cx="7795477" cy="4069643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30479" rIns="30479"/>
            <a:lstStyle/>
            <a:p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6" y="2012534"/>
              <a:ext cx="7516684" cy="29067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rIns="3047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spcBef>
                  <a:spcPts val="1200"/>
                </a:spcBef>
              </a:pPr>
              <a:r>
                <a:rPr lang="ru-RU" sz="18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Подачу заявок на участие в Олимпиаде в срок до 28 декабря 2023 года в соответствии с Порядком проведения Олимпиады, утвержденным пунктом 2.2 настоящего приказа, в том числе электронную регистрацию участников Олимпиады</a:t>
              </a:r>
            </a:p>
            <a:p>
              <a:pPr>
                <a:spcBef>
                  <a:spcPts val="1200"/>
                </a:spcBef>
              </a:pPr>
              <a:r>
                <a:rPr lang="ru-RU" sz="18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https://forms.gle/a6gLoFPf6MPYgpLb7.</a:t>
              </a:r>
            </a:p>
            <a:p>
              <a:pPr>
                <a:spcBef>
                  <a:spcPts val="1200"/>
                </a:spcBef>
              </a:pPr>
              <a:r>
                <a:rPr lang="ru-RU" sz="1800" b="0" dirty="0">
                  <a:solidFill>
                    <a:srgbClr val="1E3584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Организационно-технической схемы проведения Олимпиады  https://forms.gle/9o5G5V6r4sQCg53y6</a:t>
              </a: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400044" y="334354"/>
            <a:ext cx="318135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713359" y="545022"/>
            <a:ext cx="1003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ЗАЯВКА НА УЧАСТИЕ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8D131E-6BEC-42D3-B324-1760E3F08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8" y="136766"/>
            <a:ext cx="4241678" cy="61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45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7490</TotalTime>
  <Words>1771</Words>
  <Application>Microsoft Office PowerPoint</Application>
  <PresentationFormat>Широкоэкранный</PresentationFormat>
  <Paragraphs>333</Paragraphs>
  <Slides>18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Circe</vt:lpstr>
      <vt:lpstr>Helvetica Neue</vt:lpstr>
      <vt:lpstr>Helvetica Neue Light</vt:lpstr>
      <vt:lpstr>Helvetica Neue Medium</vt:lpstr>
      <vt:lpstr>Times New Roman</vt:lpstr>
      <vt:lpstr>Тема Office</vt:lpstr>
      <vt:lpstr>Bitmap Image</vt:lpstr>
      <vt:lpstr>УСТАНОВОЧНЫЙ ВЕБИНАР ПО ОРГАНИЗАЦИИ И ПРОВЕДЕНИЮ РЕГИОНАЛЬНОГО ЭТАПА ВСЕРОССИЙСКОЙ ОЛИМПИАДЫ ШКОЛЬНИКОВ В  ХАНТЫ-МАНСИЙСКОМ АВТОНОМНОМ ОКРУГЕ – ЮГРЕ  В 2023-2024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Dmitriy</cp:lastModifiedBy>
  <cp:revision>380</cp:revision>
  <cp:lastPrinted>2021-01-27T05:56:53Z</cp:lastPrinted>
  <dcterms:created xsi:type="dcterms:W3CDTF">2020-04-21T08:58:46Z</dcterms:created>
  <dcterms:modified xsi:type="dcterms:W3CDTF">2023-12-21T05:23:36Z</dcterms:modified>
</cp:coreProperties>
</file>